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69" r:id="rId3"/>
    <p:sldId id="265" r:id="rId4"/>
    <p:sldId id="264" r:id="rId5"/>
    <p:sldId id="270" r:id="rId6"/>
    <p:sldId id="271" r:id="rId7"/>
    <p:sldId id="262" r:id="rId8"/>
    <p:sldId id="272" r:id="rId9"/>
    <p:sldId id="263" r:id="rId10"/>
    <p:sldId id="258" r:id="rId11"/>
    <p:sldId id="273" r:id="rId12"/>
    <p:sldId id="259" r:id="rId13"/>
    <p:sldId id="261" r:id="rId14"/>
    <p:sldId id="266"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ksley, Stephanie Michele" initials="TSM" lastIdx="14" clrIdx="0"/>
  <p:cmAuthor id="2" name="admin"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33"/>
    <a:srgbClr val="000A3E"/>
    <a:srgbClr val="FFD436"/>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93AA5C-5418-46F1-8A8E-9641B6D71F27}" v="2" dt="2020-04-23T17:30:15.8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674"/>
  </p:normalViewPr>
  <p:slideViewPr>
    <p:cSldViewPr snapToGrid="0" snapToObjects="1">
      <p:cViewPr varScale="1">
        <p:scale>
          <a:sx n="110" d="100"/>
          <a:sy n="110" d="100"/>
        </p:scale>
        <p:origin x="15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Malkus" userId="c0a691b58e557fe2" providerId="LiveId" clId="{F593AA5C-5418-46F1-8A8E-9641B6D71F27}"/>
    <pc:docChg chg="custSel modSld">
      <pc:chgData name="Amy Malkus" userId="c0a691b58e557fe2" providerId="LiveId" clId="{F593AA5C-5418-46F1-8A8E-9641B6D71F27}" dt="2020-04-23T17:31:40.908" v="105" actId="6549"/>
      <pc:docMkLst>
        <pc:docMk/>
      </pc:docMkLst>
      <pc:sldChg chg="modSp">
        <pc:chgData name="Amy Malkus" userId="c0a691b58e557fe2" providerId="LiveId" clId="{F593AA5C-5418-46F1-8A8E-9641B6D71F27}" dt="2020-04-23T17:31:40.908" v="105" actId="6549"/>
        <pc:sldMkLst>
          <pc:docMk/>
          <pc:sldMk cId="3391386800" sldId="260"/>
        </pc:sldMkLst>
        <pc:spChg chg="mod">
          <ac:chgData name="Amy Malkus" userId="c0a691b58e557fe2" providerId="LiveId" clId="{F593AA5C-5418-46F1-8A8E-9641B6D71F27}" dt="2020-04-23T17:31:40.908" v="105" actId="6549"/>
          <ac:spMkLst>
            <pc:docMk/>
            <pc:sldMk cId="3391386800" sldId="260"/>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4-07T09:05:46.923" idx="10">
    <p:pos x="10" y="10"/>
    <p:text>InternationInternational students should go to the Office of Educator Preparation FIRST before beginning the background check process. There, they will provide you with the information for how to begin.</p:text>
    <p:extLst>
      <p:ext uri="{C676402C-5697-4E1C-873F-D02D1690AC5C}">
        <p15:threadingInfo xmlns:p15="http://schemas.microsoft.com/office/powerpoint/2012/main" timeZoneBias="240"/>
      </p:ext>
    </p:extLst>
  </p:cm>
  <p:cm authorId="1" dt="2020-04-07T09:11:46.559" idx="11">
    <p:pos x="10" y="106"/>
    <p:text>I will give them the full directions once they are in my office.</p:text>
    <p:extLst>
      <p:ext uri="{C676402C-5697-4E1C-873F-D02D1690AC5C}">
        <p15:threadingInfo xmlns:p15="http://schemas.microsoft.com/office/powerpoint/2012/main" timeZoneBias="240">
          <p15:parentCm authorId="1" idx="10"/>
        </p15:threadingInfo>
      </p:ext>
    </p:extLst>
  </p:cm>
  <p:cm authorId="1" dt="2020-04-07T09:14:19.700" idx="12">
    <p:pos x="10" y="202"/>
    <p:text>**Note. This is ONLY for international students who do NOT have a social security number.</p:text>
    <p:extLst>
      <p:ext uri="{C676402C-5697-4E1C-873F-D02D1690AC5C}">
        <p15:threadingInfo xmlns:p15="http://schemas.microsoft.com/office/powerpoint/2012/main" timeZoneBias="240">
          <p15:parentCm authorId="1" idx="10"/>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4FBAEC-5074-5243-87E7-B670D007F33E}"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9A74B-8A41-AF48-8534-6527D47DD11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FBAEC-5074-5243-87E7-B670D007F33E}" type="datetimeFigureOut">
              <a:rPr lang="en-US" smtClean="0"/>
              <a:t>4/23/2020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9A74B-8A41-AF48-8534-6527D47DD11A}" type="slidenum">
              <a:rPr lang="en-US" smtClean="0"/>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542544"/>
          </a:xfrm>
          <a:prstGeom prst="rect">
            <a:avLst/>
          </a:prstGeom>
        </p:spPr>
      </p:pic>
    </p:spTree>
    <p:extLst>
      <p:ext uri="{BB962C8B-B14F-4D97-AF65-F5344CB8AC3E}">
        <p14:creationId xmlns:p14="http://schemas.microsoft.com/office/powerpoint/2010/main" val="1877735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tsu.edu/coe/educator-preparation/background.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tsu.edu/coe/educator-preparation/documents/noncriminal_justice_app.pdf" TargetMode="External"/><Relationship Id="rId2" Type="http://schemas.openxmlformats.org/officeDocument/2006/relationships/hyperlink" Target="https://www.etsu.edu/coe/educator-preparation/documents/vechs_waiver_agreement.pdf" TargetMode="External"/><Relationship Id="rId1" Type="http://schemas.openxmlformats.org/officeDocument/2006/relationships/slideLayout" Target="../slideLayouts/slideLayout2.xml"/><Relationship Id="rId4" Type="http://schemas.openxmlformats.org/officeDocument/2006/relationships/hyperlink" Target="https://www.etsu.edu/coe/educator-preparation/documents/authorization_for_bgc.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etsu.edu/coe/educator-preparation/contactus.ph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atiles@etsu.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tsu.edu/coe/educator-preparation/background.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tsu.edu/coe/educator-preparation/documents/bgc_affirmation_etsu.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tsu.edu/coe/educator-preparation/field-experiences.php" TargetMode="External"/><Relationship Id="rId2" Type="http://schemas.openxmlformats.org/officeDocument/2006/relationships/hyperlink" Target="mailto:tanksleys@etsu.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tsu.edu/coe/educator-preparation/background.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n.ibtfingerprint.com/workflow/28TY7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Criminal Background Check Process </a:t>
            </a:r>
            <a:r>
              <a:rPr lang="en-US" b="1" dirty="0"/>
              <a:t>and</a:t>
            </a:r>
            <a:r>
              <a:rPr lang="en-US" dirty="0"/>
              <a:t> Requesting a Field Placement</a:t>
            </a:r>
          </a:p>
        </p:txBody>
      </p:sp>
      <p:sp>
        <p:nvSpPr>
          <p:cNvPr id="3" name="Subtitle 2"/>
          <p:cNvSpPr>
            <a:spLocks noGrp="1"/>
          </p:cNvSpPr>
          <p:nvPr>
            <p:ph type="subTitle" idx="1"/>
          </p:nvPr>
        </p:nvSpPr>
        <p:spPr>
          <a:xfrm>
            <a:off x="69669" y="3602037"/>
            <a:ext cx="9074331" cy="2816179"/>
          </a:xfrm>
        </p:spPr>
        <p:txBody>
          <a:bodyPr>
            <a:normAutofit/>
          </a:bodyPr>
          <a:lstStyle/>
          <a:p>
            <a:r>
              <a:rPr lang="en-US" dirty="0"/>
              <a:t>Early Childhood Education</a:t>
            </a:r>
          </a:p>
          <a:p>
            <a:endParaRPr lang="en-US" dirty="0"/>
          </a:p>
          <a:p>
            <a:pPr algn="l"/>
            <a:endParaRPr lang="en-US" dirty="0">
              <a:highlight>
                <a:srgbClr val="FFD633"/>
              </a:highlight>
            </a:endParaRPr>
          </a:p>
          <a:p>
            <a:pPr algn="l"/>
            <a:endParaRPr lang="en-US" dirty="0"/>
          </a:p>
          <a:p>
            <a:endParaRPr lang="en-US" dirty="0"/>
          </a:p>
          <a:p>
            <a:endParaRPr lang="en-US" dirty="0"/>
          </a:p>
        </p:txBody>
      </p:sp>
    </p:spTree>
    <p:extLst>
      <p:ext uri="{BB962C8B-B14F-4D97-AF65-F5344CB8AC3E}">
        <p14:creationId xmlns:p14="http://schemas.microsoft.com/office/powerpoint/2010/main" val="3391386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610128"/>
            <a:ext cx="7886700" cy="1325563"/>
          </a:xfrm>
        </p:spPr>
        <p:txBody>
          <a:bodyPr/>
          <a:lstStyle/>
          <a:p>
            <a:pPr algn="ctr"/>
            <a:r>
              <a:rPr lang="en-US" dirty="0"/>
              <a:t>Required Background Check Package</a:t>
            </a:r>
          </a:p>
        </p:txBody>
      </p:sp>
      <p:sp>
        <p:nvSpPr>
          <p:cNvPr id="7" name="Content Placeholder 6"/>
          <p:cNvSpPr>
            <a:spLocks noGrp="1"/>
          </p:cNvSpPr>
          <p:nvPr>
            <p:ph idx="1"/>
          </p:nvPr>
        </p:nvSpPr>
        <p:spPr>
          <a:xfrm>
            <a:off x="628650" y="1935691"/>
            <a:ext cx="7886700" cy="4351338"/>
          </a:xfrm>
        </p:spPr>
        <p:txBody>
          <a:bodyPr/>
          <a:lstStyle/>
          <a:p>
            <a:r>
              <a:rPr lang="en-US" sz="2000" dirty="0"/>
              <a:t>After you have done your fingerprinting, go to this link and click on </a:t>
            </a:r>
            <a:r>
              <a:rPr lang="en-US" sz="2000" b="1" dirty="0"/>
              <a:t>Required Background Check Package</a:t>
            </a:r>
            <a:r>
              <a:rPr lang="en-US" sz="2000" dirty="0"/>
              <a:t>: </a:t>
            </a:r>
            <a:r>
              <a:rPr lang="en-US" sz="2000" dirty="0">
                <a:hlinkClick r:id="rId2"/>
              </a:rPr>
              <a:t>https://www.etsu.edu/coe/educator-preparation/background.php</a:t>
            </a:r>
            <a:endParaRPr lang="en-US" sz="2000" dirty="0"/>
          </a:p>
          <a:p>
            <a:r>
              <a:rPr lang="en-US" sz="2000" dirty="0"/>
              <a:t>You will then be able to click on, download and print </a:t>
            </a:r>
            <a:r>
              <a:rPr lang="en-US" sz="2000" b="1" dirty="0"/>
              <a:t>3 different forms </a:t>
            </a:r>
            <a:r>
              <a:rPr lang="en-US" sz="2000" dirty="0"/>
              <a:t>that must be signed and returned to the Field Placement Office.</a:t>
            </a:r>
          </a:p>
          <a:p>
            <a:endParaRPr lang="en-US" dirty="0"/>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3176" t="31436" r="9259" b="27204"/>
          <a:stretch/>
        </p:blipFill>
        <p:spPr bwMode="auto">
          <a:xfrm>
            <a:off x="833717" y="3630705"/>
            <a:ext cx="7490012" cy="3025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ight Arrow 9"/>
          <p:cNvSpPr/>
          <p:nvPr/>
        </p:nvSpPr>
        <p:spPr>
          <a:xfrm>
            <a:off x="231819" y="4885920"/>
            <a:ext cx="1107583" cy="5071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Arrow 12"/>
          <p:cNvSpPr/>
          <p:nvPr/>
        </p:nvSpPr>
        <p:spPr>
          <a:xfrm>
            <a:off x="216524" y="5467607"/>
            <a:ext cx="1107583" cy="5071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Arrow 13"/>
          <p:cNvSpPr/>
          <p:nvPr/>
        </p:nvSpPr>
        <p:spPr>
          <a:xfrm>
            <a:off x="231819" y="6033476"/>
            <a:ext cx="1107583" cy="5071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32625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Message from Field Placement Office</a:t>
            </a:r>
          </a:p>
        </p:txBody>
      </p:sp>
      <p:sp>
        <p:nvSpPr>
          <p:cNvPr id="3" name="Content Placeholder 2"/>
          <p:cNvSpPr>
            <a:spLocks noGrp="1"/>
          </p:cNvSpPr>
          <p:nvPr>
            <p:ph idx="1"/>
          </p:nvPr>
        </p:nvSpPr>
        <p:spPr/>
        <p:txBody>
          <a:bodyPr/>
          <a:lstStyle/>
          <a:p>
            <a:r>
              <a:rPr lang="en-US" dirty="0"/>
              <a:t>These forms must be physically signed. </a:t>
            </a:r>
          </a:p>
          <a:p>
            <a:r>
              <a:rPr lang="en-US" dirty="0"/>
              <a:t>Your forms cannot be accepted with an electronic signature.  This is a Tennessee Bureau of Investigation standard. </a:t>
            </a:r>
          </a:p>
          <a:p>
            <a:r>
              <a:rPr lang="en-US" dirty="0"/>
              <a:t>Again, they need to be close in date to the fingerprinting so the field placement office can have everything clearly dated for the semester they are going into.</a:t>
            </a:r>
          </a:p>
        </p:txBody>
      </p:sp>
    </p:spTree>
    <p:extLst>
      <p:ext uri="{BB962C8B-B14F-4D97-AF65-F5344CB8AC3E}">
        <p14:creationId xmlns:p14="http://schemas.microsoft.com/office/powerpoint/2010/main" val="1640170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Filling out the required forms</a:t>
            </a:r>
          </a:p>
        </p:txBody>
      </p:sp>
      <p:sp>
        <p:nvSpPr>
          <p:cNvPr id="3" name="Content Placeholder 2"/>
          <p:cNvSpPr>
            <a:spLocks noGrp="1"/>
          </p:cNvSpPr>
          <p:nvPr>
            <p:ph idx="1"/>
          </p:nvPr>
        </p:nvSpPr>
        <p:spPr>
          <a:xfrm>
            <a:off x="628650" y="1825625"/>
            <a:ext cx="7886700" cy="4351338"/>
          </a:xfrm>
        </p:spPr>
        <p:txBody>
          <a:bodyPr>
            <a:normAutofit/>
          </a:bodyPr>
          <a:lstStyle/>
          <a:p>
            <a:r>
              <a:rPr lang="en-US" dirty="0"/>
              <a:t>The 3 different forms you will need to fill out are:</a:t>
            </a:r>
          </a:p>
          <a:p>
            <a:pPr lvl="1"/>
            <a:r>
              <a:rPr lang="en-US" dirty="0">
                <a:hlinkClick r:id="rId2"/>
              </a:rPr>
              <a:t>https://www.etsu.edu/coe/educator-preparation/documents/vechs_waiver_agreement.pdf</a:t>
            </a:r>
            <a:r>
              <a:rPr lang="en-US" dirty="0"/>
              <a:t> </a:t>
            </a:r>
          </a:p>
          <a:p>
            <a:pPr lvl="1"/>
            <a:r>
              <a:rPr lang="en-US" dirty="0">
                <a:hlinkClick r:id="rId3"/>
              </a:rPr>
              <a:t>https://www.etsu.edu/coe/educator-preparation/documents/noncriminal_justice_app.pdf</a:t>
            </a:r>
            <a:r>
              <a:rPr lang="en-US" dirty="0"/>
              <a:t> </a:t>
            </a:r>
          </a:p>
          <a:p>
            <a:pPr lvl="1"/>
            <a:r>
              <a:rPr lang="en-US" dirty="0">
                <a:hlinkClick r:id="rId4"/>
              </a:rPr>
              <a:t>https://www.etsu.edu/coe/educator-preparation/documents/authorization_for_bgc.pdf</a:t>
            </a:r>
            <a:r>
              <a:rPr lang="en-US" dirty="0"/>
              <a:t> </a:t>
            </a:r>
          </a:p>
          <a:p>
            <a:pPr lvl="1"/>
            <a:endParaRPr lang="en-US" dirty="0"/>
          </a:p>
          <a:p>
            <a:r>
              <a:rPr lang="en-US" dirty="0"/>
              <a:t>These forms cannot be emailed; you must print out each form, sign, and return to Stephanie Tanksley at the Field Placement Office in Warf Pickel Hall.  </a:t>
            </a:r>
          </a:p>
        </p:txBody>
      </p:sp>
    </p:spTree>
    <p:extLst>
      <p:ext uri="{BB962C8B-B14F-4D97-AF65-F5344CB8AC3E}">
        <p14:creationId xmlns:p14="http://schemas.microsoft.com/office/powerpoint/2010/main" val="1579246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p:txBody>
          <a:bodyPr/>
          <a:lstStyle/>
          <a:p>
            <a:r>
              <a:rPr lang="en-US" dirty="0"/>
              <a:t>You can contact the Field Placement Office using this link:  </a:t>
            </a:r>
            <a:r>
              <a:rPr lang="en-US" dirty="0">
                <a:hlinkClick r:id="rId2"/>
              </a:rPr>
              <a:t>https://www.etsu.edu/coe/educator-preparation/contactus.php</a:t>
            </a:r>
            <a:r>
              <a:rPr lang="en-US" dirty="0"/>
              <a:t>.  </a:t>
            </a:r>
          </a:p>
          <a:p>
            <a:r>
              <a:rPr lang="en-US" dirty="0"/>
              <a:t>The Field Placement Office is located in room 323 C of Warf Pickel Hall.</a:t>
            </a:r>
          </a:p>
          <a:p>
            <a:r>
              <a:rPr lang="en-US" dirty="0"/>
              <a:t>You will be working most closely with Mrs. Stephanie Tanksley; she is our contact person and will double check to make sure you have been cleared on your background check and that you have turned in all forms.  </a:t>
            </a:r>
          </a:p>
        </p:txBody>
      </p:sp>
    </p:spTree>
    <p:extLst>
      <p:ext uri="{BB962C8B-B14F-4D97-AF65-F5344CB8AC3E}">
        <p14:creationId xmlns:p14="http://schemas.microsoft.com/office/powerpoint/2010/main" val="1007455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Requesting a Field Placement </a:t>
            </a:r>
          </a:p>
        </p:txBody>
      </p:sp>
      <p:sp>
        <p:nvSpPr>
          <p:cNvPr id="3" name="Content Placeholder 2"/>
          <p:cNvSpPr>
            <a:spLocks noGrp="1"/>
          </p:cNvSpPr>
          <p:nvPr>
            <p:ph idx="1"/>
          </p:nvPr>
        </p:nvSpPr>
        <p:spPr>
          <a:xfrm>
            <a:off x="628650" y="1825624"/>
            <a:ext cx="7886700" cy="5032375"/>
          </a:xfrm>
        </p:spPr>
        <p:txBody>
          <a:bodyPr>
            <a:normAutofit/>
          </a:bodyPr>
          <a:lstStyle/>
          <a:p>
            <a:r>
              <a:rPr lang="en-US" dirty="0"/>
              <a:t>For every ECED Early Care and Education course requiring a field placement, you will fill out a field placement request form.</a:t>
            </a:r>
          </a:p>
          <a:p>
            <a:r>
              <a:rPr lang="en-US" dirty="0"/>
              <a:t>Your Program Coordinator, Dr. Julia Atiles  (</a:t>
            </a:r>
            <a:r>
              <a:rPr lang="en-US" dirty="0">
                <a:hlinkClick r:id="rId2"/>
              </a:rPr>
              <a:t>atiles@etsu.edu</a:t>
            </a:r>
            <a:r>
              <a:rPr lang="en-US" dirty="0"/>
              <a:t>), will secure and confirm a field placement location for you.</a:t>
            </a:r>
          </a:p>
          <a:p>
            <a:r>
              <a:rPr lang="en-US" dirty="0"/>
              <a:t>In order to receive a field placement, you </a:t>
            </a:r>
            <a:r>
              <a:rPr lang="en-US" b="1" dirty="0"/>
              <a:t>must</a:t>
            </a:r>
            <a:r>
              <a:rPr lang="en-US" dirty="0"/>
              <a:t> complete and submit the online field placement request form. </a:t>
            </a:r>
          </a:p>
          <a:p>
            <a:pPr marL="0" indent="0">
              <a:buNone/>
            </a:pPr>
            <a:endParaRPr lang="en-US" dirty="0"/>
          </a:p>
        </p:txBody>
      </p:sp>
    </p:spTree>
    <p:extLst>
      <p:ext uri="{BB962C8B-B14F-4D97-AF65-F5344CB8AC3E}">
        <p14:creationId xmlns:p14="http://schemas.microsoft.com/office/powerpoint/2010/main" val="1506709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Checklist to be cleared</a:t>
            </a:r>
          </a:p>
        </p:txBody>
      </p:sp>
      <p:sp>
        <p:nvSpPr>
          <p:cNvPr id="3" name="Content Placeholder 2"/>
          <p:cNvSpPr>
            <a:spLocks noGrp="1"/>
          </p:cNvSpPr>
          <p:nvPr>
            <p:ph idx="1"/>
          </p:nvPr>
        </p:nvSpPr>
        <p:spPr/>
        <p:txBody>
          <a:bodyPr>
            <a:normAutofit lnSpcReduction="10000"/>
          </a:bodyPr>
          <a:lstStyle/>
          <a:p>
            <a:r>
              <a:rPr lang="en-US" dirty="0"/>
              <a:t>Before you are cleared and can begin your field placement hours, ask yourself if you have done all of these things:</a:t>
            </a:r>
          </a:p>
          <a:p>
            <a:pPr lvl="1"/>
            <a:r>
              <a:rPr lang="en-US" dirty="0"/>
              <a:t>Completed your fingerprinting 6 weeks prior to your start date OR completed your Affirmation of Background Check only if you completed a background check one year prior.</a:t>
            </a:r>
          </a:p>
          <a:p>
            <a:pPr lvl="1"/>
            <a:r>
              <a:rPr lang="en-US" dirty="0"/>
              <a:t>Completed and submitted an online field placement request form for each of  your courses requiring a field placement.</a:t>
            </a:r>
          </a:p>
          <a:p>
            <a:pPr lvl="1"/>
            <a:r>
              <a:rPr lang="en-US" dirty="0"/>
              <a:t>Filled out all forms and returned them to the Field Placement Office (completed steps 1-3 on the field placement website).</a:t>
            </a:r>
          </a:p>
        </p:txBody>
      </p:sp>
    </p:spTree>
    <p:extLst>
      <p:ext uri="{BB962C8B-B14F-4D97-AF65-F5344CB8AC3E}">
        <p14:creationId xmlns:p14="http://schemas.microsoft.com/office/powerpoint/2010/main" val="84698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Whole Picture</a:t>
            </a:r>
          </a:p>
        </p:txBody>
      </p:sp>
      <p:sp>
        <p:nvSpPr>
          <p:cNvPr id="3" name="Content Placeholder 2"/>
          <p:cNvSpPr>
            <a:spLocks noGrp="1"/>
          </p:cNvSpPr>
          <p:nvPr>
            <p:ph idx="1"/>
          </p:nvPr>
        </p:nvSpPr>
        <p:spPr/>
        <p:txBody>
          <a:bodyPr/>
          <a:lstStyle/>
          <a:p>
            <a:r>
              <a:rPr lang="en-US" dirty="0"/>
              <a:t> To begin, please read through the background check webpage first because it walks you through the process. </a:t>
            </a:r>
          </a:p>
          <a:p>
            <a:r>
              <a:rPr lang="en-US" dirty="0"/>
              <a:t>This will help you see the full picture up front so you know what is expected.</a:t>
            </a:r>
          </a:p>
          <a:p>
            <a:r>
              <a:rPr lang="en-US" dirty="0"/>
              <a:t>To access the background check webpage, click on this link:  </a:t>
            </a:r>
          </a:p>
          <a:p>
            <a:pPr lvl="1"/>
            <a:r>
              <a:rPr lang="en-US" dirty="0">
                <a:hlinkClick r:id="rId2"/>
              </a:rPr>
              <a:t>https://www.etsu.edu/coe/educator-preparation/background.php</a:t>
            </a:r>
            <a:endParaRPr lang="en-US" dirty="0"/>
          </a:p>
        </p:txBody>
      </p:sp>
    </p:spTree>
    <p:extLst>
      <p:ext uri="{BB962C8B-B14F-4D97-AF65-F5344CB8AC3E}">
        <p14:creationId xmlns:p14="http://schemas.microsoft.com/office/powerpoint/2010/main" val="17825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Criminal Background Check Steps</a:t>
            </a:r>
          </a:p>
        </p:txBody>
      </p:sp>
      <p:sp>
        <p:nvSpPr>
          <p:cNvPr id="3" name="Content Placeholder 2"/>
          <p:cNvSpPr>
            <a:spLocks noGrp="1"/>
          </p:cNvSpPr>
          <p:nvPr>
            <p:ph idx="1"/>
          </p:nvPr>
        </p:nvSpPr>
        <p:spPr>
          <a:xfrm>
            <a:off x="1127464" y="1825624"/>
            <a:ext cx="7458908" cy="3323425"/>
          </a:xfrm>
        </p:spPr>
        <p:txBody>
          <a:bodyPr>
            <a:normAutofit/>
          </a:bodyPr>
          <a:lstStyle/>
          <a:p>
            <a:r>
              <a:rPr lang="en-US" dirty="0"/>
              <a:t>Step 1 – Set up an appointment to be fingerprinted.</a:t>
            </a:r>
          </a:p>
          <a:p>
            <a:r>
              <a:rPr lang="en-US" dirty="0"/>
              <a:t>Step 2 – Sign the required forms and return them to the Field Placement Office. </a:t>
            </a:r>
          </a:p>
          <a:p>
            <a:r>
              <a:rPr lang="en-US" dirty="0"/>
              <a:t>Additional step (not applicable every year) – Fill out and sign an Affirmation of Background Check.</a:t>
            </a:r>
          </a:p>
        </p:txBody>
      </p:sp>
    </p:spTree>
    <p:extLst>
      <p:ext uri="{BB962C8B-B14F-4D97-AF65-F5344CB8AC3E}">
        <p14:creationId xmlns:p14="http://schemas.microsoft.com/office/powerpoint/2010/main" val="3189203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Affirmation of Background Check</a:t>
            </a:r>
          </a:p>
        </p:txBody>
      </p:sp>
      <p:sp>
        <p:nvSpPr>
          <p:cNvPr id="3" name="Content Placeholder 2"/>
          <p:cNvSpPr>
            <a:spLocks noGrp="1"/>
          </p:cNvSpPr>
          <p:nvPr>
            <p:ph idx="1"/>
          </p:nvPr>
        </p:nvSpPr>
        <p:spPr/>
        <p:txBody>
          <a:bodyPr>
            <a:normAutofit fontScale="92500" lnSpcReduction="10000"/>
          </a:bodyPr>
          <a:lstStyle/>
          <a:p>
            <a:r>
              <a:rPr lang="en-US" b="1" i="1" dirty="0"/>
              <a:t>One year </a:t>
            </a:r>
            <a:r>
              <a:rPr lang="en-US" dirty="0"/>
              <a:t>after an initial Background Check Package has been completed, students are required to complete an Affirmation of Background Check to extend the duration of the background check for another year. An Affirmation of Background Check is a document that affirms the status of the background check from when it was originally completed. A maximum of 2 consecutive Affirmation of Background Checks can be completed before another Background Check Package is required. This final Package occurs prior to beginning Residency/Internship/Practicum.  </a:t>
            </a:r>
          </a:p>
          <a:p>
            <a:r>
              <a:rPr lang="en-US" dirty="0">
                <a:hlinkClick r:id="rId2"/>
              </a:rPr>
              <a:t>https://www.etsu.edu/coe/educator-preparation/documents/bgc_affirmation_etsu.pdf</a:t>
            </a:r>
            <a:r>
              <a:rPr lang="en-US" dirty="0"/>
              <a:t> </a:t>
            </a:r>
          </a:p>
        </p:txBody>
      </p:sp>
    </p:spTree>
    <p:extLst>
      <p:ext uri="{BB962C8B-B14F-4D97-AF65-F5344CB8AC3E}">
        <p14:creationId xmlns:p14="http://schemas.microsoft.com/office/powerpoint/2010/main" val="57145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Completing the Steps</a:t>
            </a:r>
          </a:p>
        </p:txBody>
      </p:sp>
      <p:sp>
        <p:nvSpPr>
          <p:cNvPr id="3" name="Content Placeholder 2"/>
          <p:cNvSpPr>
            <a:spLocks noGrp="1"/>
          </p:cNvSpPr>
          <p:nvPr>
            <p:ph idx="1"/>
          </p:nvPr>
        </p:nvSpPr>
        <p:spPr>
          <a:xfrm>
            <a:off x="628650" y="1825624"/>
            <a:ext cx="7886700" cy="5032375"/>
          </a:xfrm>
        </p:spPr>
        <p:txBody>
          <a:bodyPr>
            <a:normAutofit fontScale="92500" lnSpcReduction="20000"/>
          </a:bodyPr>
          <a:lstStyle/>
          <a:p>
            <a:r>
              <a:rPr lang="en-US" dirty="0"/>
              <a:t>After you have completed those steps:</a:t>
            </a:r>
          </a:p>
          <a:p>
            <a:pPr lvl="1"/>
            <a:r>
              <a:rPr lang="en-US" dirty="0"/>
              <a:t>It will take up to 6 weeks for your background check to come back.</a:t>
            </a:r>
          </a:p>
          <a:p>
            <a:pPr lvl="1"/>
            <a:r>
              <a:rPr lang="en-US" dirty="0"/>
              <a:t>Stephanie Tanksley (</a:t>
            </a:r>
            <a:r>
              <a:rPr lang="en-US" dirty="0">
                <a:hlinkClick r:id="rId2"/>
              </a:rPr>
              <a:t>tanksleys@etsu.edu</a:t>
            </a:r>
            <a:r>
              <a:rPr lang="en-US" dirty="0"/>
              <a:t>) will check to see if you have been cleared </a:t>
            </a:r>
            <a:r>
              <a:rPr lang="en-US" b="1" dirty="0"/>
              <a:t>and</a:t>
            </a:r>
            <a:r>
              <a:rPr lang="en-US" dirty="0"/>
              <a:t> that you have turned in your forms.</a:t>
            </a:r>
          </a:p>
          <a:p>
            <a:r>
              <a:rPr lang="en-US" dirty="0"/>
              <a:t>Message from Stephanie:  </a:t>
            </a:r>
          </a:p>
          <a:p>
            <a:pPr lvl="1"/>
            <a:r>
              <a:rPr lang="en-US" dirty="0"/>
              <a:t>We do require students to complete step - 1 on the field placement request form. They cannot be placed without it because the form they complete is what prompts to check their background checks. </a:t>
            </a:r>
            <a:r>
              <a:rPr lang="en-US" dirty="0">
                <a:hlinkClick r:id="rId3"/>
              </a:rPr>
              <a:t>https://www.etsu.edu/coe/educator-preparation/field-experiences.php</a:t>
            </a:r>
            <a:r>
              <a:rPr lang="en-US" dirty="0"/>
              <a:t>.  </a:t>
            </a:r>
          </a:p>
          <a:p>
            <a:pPr lvl="1"/>
            <a:r>
              <a:rPr lang="en-US" dirty="0"/>
              <a:t>Students will also complete step 2 which is the guidelines acknowledgement form. It has students recognize that they should act appropriately and represent ETSU while in the field. In total, they will complete </a:t>
            </a:r>
            <a:r>
              <a:rPr lang="en-US" b="1" dirty="0"/>
              <a:t>steps 1-3 </a:t>
            </a:r>
            <a:r>
              <a:rPr lang="en-US" dirty="0"/>
              <a:t>before they are cleared to begin placement.</a:t>
            </a:r>
          </a:p>
        </p:txBody>
      </p:sp>
    </p:spTree>
    <p:extLst>
      <p:ext uri="{BB962C8B-B14F-4D97-AF65-F5344CB8AC3E}">
        <p14:creationId xmlns:p14="http://schemas.microsoft.com/office/powerpoint/2010/main" val="2894269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Message from Field Placement Office</a:t>
            </a:r>
          </a:p>
        </p:txBody>
      </p:sp>
      <p:sp>
        <p:nvSpPr>
          <p:cNvPr id="3" name="Content Placeholder 2"/>
          <p:cNvSpPr>
            <a:spLocks noGrp="1"/>
          </p:cNvSpPr>
          <p:nvPr>
            <p:ph idx="1"/>
          </p:nvPr>
        </p:nvSpPr>
        <p:spPr>
          <a:xfrm>
            <a:off x="628650" y="1825624"/>
            <a:ext cx="7886700" cy="5032375"/>
          </a:xfrm>
        </p:spPr>
        <p:txBody>
          <a:bodyPr>
            <a:normAutofit/>
          </a:bodyPr>
          <a:lstStyle/>
          <a:p>
            <a:r>
              <a:rPr lang="en-US" dirty="0"/>
              <a:t>The date on the student’s paperwork must be within one week of being fingerprinted. The Office of Educator Preparation (OEP) needs these dates to be close to each other to be in compliance with our office standards.</a:t>
            </a:r>
          </a:p>
          <a:p>
            <a:r>
              <a:rPr lang="en-US" dirty="0"/>
              <a:t>Students need to complete the Field Placement Request form for each class that requires a field placement on any given semester. Submitting the paperwork for steps 2-3 will prompt the OEP to check for fingerprinting results.</a:t>
            </a:r>
          </a:p>
          <a:p>
            <a:r>
              <a:rPr lang="en-US" dirty="0"/>
              <a:t>Contact Stephanie Tanksley for questions while completing steps 1-3.</a:t>
            </a:r>
          </a:p>
        </p:txBody>
      </p:sp>
    </p:spTree>
    <p:extLst>
      <p:ext uri="{BB962C8B-B14F-4D97-AF65-F5344CB8AC3E}">
        <p14:creationId xmlns:p14="http://schemas.microsoft.com/office/powerpoint/2010/main" val="4052550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your Background Check</a:t>
            </a:r>
          </a:p>
        </p:txBody>
      </p:sp>
      <p:sp>
        <p:nvSpPr>
          <p:cNvPr id="3" name="Content Placeholder 2"/>
          <p:cNvSpPr>
            <a:spLocks noGrp="1"/>
          </p:cNvSpPr>
          <p:nvPr>
            <p:ph idx="1"/>
          </p:nvPr>
        </p:nvSpPr>
        <p:spPr>
          <a:xfrm>
            <a:off x="628650" y="1825624"/>
            <a:ext cx="7886700" cy="5032375"/>
          </a:xfrm>
        </p:spPr>
        <p:txBody>
          <a:bodyPr>
            <a:normAutofit/>
          </a:bodyPr>
          <a:lstStyle/>
          <a:p>
            <a:r>
              <a:rPr lang="en-US" dirty="0"/>
              <a:t>The very first step in this process is to do your background check by going to be fingerprinted.  It is suggested to do this </a:t>
            </a:r>
            <a:r>
              <a:rPr lang="en-US" b="1" dirty="0"/>
              <a:t>six weeks prior</a:t>
            </a:r>
            <a:r>
              <a:rPr lang="en-US" dirty="0"/>
              <a:t> to beginning your field placement.</a:t>
            </a:r>
          </a:p>
          <a:p>
            <a:r>
              <a:rPr lang="en-US" dirty="0"/>
              <a:t>Use this link and click on Required Background Check Package; scroll down until you see </a:t>
            </a:r>
            <a:r>
              <a:rPr lang="en-US" b="1" dirty="0"/>
              <a:t>Fingerprinting Directions:</a:t>
            </a:r>
          </a:p>
          <a:p>
            <a:pPr lvl="1"/>
            <a:r>
              <a:rPr lang="en-US" dirty="0">
                <a:hlinkClick r:id="rId2"/>
              </a:rPr>
              <a:t>https://www.etsu.edu/coe/educator-preparation/background.php</a:t>
            </a:r>
            <a:endParaRPr lang="en-US" dirty="0"/>
          </a:p>
          <a:p>
            <a:pPr marL="0" indent="0">
              <a:buNone/>
            </a:pPr>
            <a:endParaRPr lang="en-US" dirty="0"/>
          </a:p>
          <a:p>
            <a:endParaRPr lang="en-US" dirty="0"/>
          </a:p>
        </p:txBody>
      </p:sp>
    </p:spTree>
    <p:extLst>
      <p:ext uri="{BB962C8B-B14F-4D97-AF65-F5344CB8AC3E}">
        <p14:creationId xmlns:p14="http://schemas.microsoft.com/office/powerpoint/2010/main" val="389330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13496"/>
            <a:ext cx="7886700" cy="1325563"/>
          </a:xfrm>
        </p:spPr>
        <p:txBody>
          <a:bodyPr/>
          <a:lstStyle/>
          <a:p>
            <a:r>
              <a:rPr lang="en-US" dirty="0"/>
              <a:t>Special Instructions for International Students</a:t>
            </a:r>
          </a:p>
        </p:txBody>
      </p:sp>
      <p:sp>
        <p:nvSpPr>
          <p:cNvPr id="3" name="Content Placeholder 2"/>
          <p:cNvSpPr>
            <a:spLocks noGrp="1"/>
          </p:cNvSpPr>
          <p:nvPr>
            <p:ph idx="1"/>
          </p:nvPr>
        </p:nvSpPr>
        <p:spPr>
          <a:xfrm>
            <a:off x="628650" y="1825624"/>
            <a:ext cx="7886700" cy="5032375"/>
          </a:xfrm>
        </p:spPr>
        <p:txBody>
          <a:bodyPr>
            <a:normAutofit fontScale="92500"/>
          </a:bodyPr>
          <a:lstStyle/>
          <a:p>
            <a:r>
              <a:rPr lang="en-US" dirty="0"/>
              <a:t>International students should go to the Office of Educator Preparation FIRST before beginning the background check process. There, Stephanie Tanksley (office 323 C of Warf Pickel Hall) will provide you with the information needed to begin the process.</a:t>
            </a:r>
          </a:p>
          <a:p>
            <a:r>
              <a:rPr lang="en-US" dirty="0"/>
              <a:t> Please do these steps before going to the police station because our office has card stock with out ORI number on it. Students will take the directions we provide them to complete the process. They have other steps that need to be completed once they get fingerprinted at the police station.</a:t>
            </a:r>
          </a:p>
          <a:p>
            <a:r>
              <a:rPr lang="en-US" dirty="0"/>
              <a:t>***Note – this is only for International Students who do not have a social security number.</a:t>
            </a:r>
          </a:p>
        </p:txBody>
      </p:sp>
    </p:spTree>
    <p:extLst>
      <p:ext uri="{BB962C8B-B14F-4D97-AF65-F5344CB8AC3E}">
        <p14:creationId xmlns:p14="http://schemas.microsoft.com/office/powerpoint/2010/main" val="64883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Fingerprinting Directions</a:t>
            </a:r>
          </a:p>
        </p:txBody>
      </p:sp>
      <p:sp>
        <p:nvSpPr>
          <p:cNvPr id="3" name="Content Placeholder 2"/>
          <p:cNvSpPr>
            <a:spLocks noGrp="1"/>
          </p:cNvSpPr>
          <p:nvPr>
            <p:ph idx="1"/>
          </p:nvPr>
        </p:nvSpPr>
        <p:spPr>
          <a:xfrm>
            <a:off x="628650" y="1825624"/>
            <a:ext cx="7886700" cy="5032375"/>
          </a:xfrm>
        </p:spPr>
        <p:txBody>
          <a:bodyPr>
            <a:normAutofit fontScale="47500" lnSpcReduction="20000"/>
          </a:bodyPr>
          <a:lstStyle/>
          <a:p>
            <a:r>
              <a:rPr lang="en-US" dirty="0"/>
              <a:t>1. Using your web browser, go to </a:t>
            </a:r>
            <a:r>
              <a:rPr lang="en-US" u="sng" dirty="0">
                <a:hlinkClick r:id="rId2" tooltip="IdentoGo Fingerprinting"/>
              </a:rPr>
              <a:t>https://tn.ibtfingerprint.com/workflow/28TY72</a:t>
            </a:r>
            <a:r>
              <a:rPr lang="en-US" dirty="0"/>
              <a:t> and click </a:t>
            </a:r>
            <a:r>
              <a:rPr lang="en-US" b="1" dirty="0"/>
              <a:t>"Schedule a new Appointment."</a:t>
            </a:r>
            <a:endParaRPr lang="en-US" dirty="0"/>
          </a:p>
          <a:p>
            <a:r>
              <a:rPr lang="en-US" dirty="0"/>
              <a:t>2. Enter </a:t>
            </a:r>
            <a:r>
              <a:rPr lang="en-US" b="1" dirty="0"/>
              <a:t>Service Code 28TY72</a:t>
            </a:r>
            <a:r>
              <a:rPr lang="en-US" dirty="0"/>
              <a:t>. Click Continue with Child-Related Worker Volunteer (Private) service code.</a:t>
            </a:r>
          </a:p>
          <a:p>
            <a:r>
              <a:rPr lang="en-US" dirty="0"/>
              <a:t>3. Enter </a:t>
            </a:r>
            <a:r>
              <a:rPr lang="en-US" b="1" dirty="0"/>
              <a:t>ORI number TNCC90028</a:t>
            </a:r>
            <a:r>
              <a:rPr lang="en-US" dirty="0"/>
              <a:t> and select go. Then click yes to confirm that East Tennessee State University is correct. </a:t>
            </a:r>
          </a:p>
          <a:p>
            <a:r>
              <a:rPr lang="en-US" dirty="0"/>
              <a:t>4. You will have to read an acknowledgment/ release form. Check I agree and select go.</a:t>
            </a:r>
          </a:p>
          <a:p>
            <a:r>
              <a:rPr lang="en-US" dirty="0"/>
              <a:t>5. Enter a zip code to determine the closest fingerprinting location.</a:t>
            </a:r>
          </a:p>
          <a:p>
            <a:r>
              <a:rPr lang="en-US" dirty="0"/>
              <a:t>6. Click on the word "</a:t>
            </a:r>
            <a:r>
              <a:rPr lang="en-US" b="1" dirty="0"/>
              <a:t>Schedule</a:t>
            </a:r>
            <a:r>
              <a:rPr lang="en-US" dirty="0"/>
              <a:t>" across from the location you want, under the day you wish to be fingerprinted. If you want a date further in the future, select the Next Week&gt;&gt; link to display more dates.</a:t>
            </a:r>
          </a:p>
          <a:p>
            <a:r>
              <a:rPr lang="en-US" dirty="0"/>
              <a:t>7. Once you select the location/date combination, select the time for your appointment and select go.</a:t>
            </a:r>
          </a:p>
          <a:p>
            <a:r>
              <a:rPr lang="en-US" dirty="0"/>
              <a:t>8. Complete the demographic information page. Required fields are indicated by a red asterisk (*). When complete, select "</a:t>
            </a:r>
            <a:r>
              <a:rPr lang="en-US" b="1" dirty="0"/>
              <a:t>Submit</a:t>
            </a:r>
            <a:r>
              <a:rPr lang="en-US" dirty="0"/>
              <a:t>" Information.</a:t>
            </a:r>
          </a:p>
          <a:p>
            <a:r>
              <a:rPr lang="en-US" dirty="0"/>
              <a:t>9. Confirm the information. Follow the on screen directions to make any necessary changes. Once you see the data is correct, select "</a:t>
            </a:r>
            <a:r>
              <a:rPr lang="en-US" b="1" dirty="0"/>
              <a:t>Go</a:t>
            </a:r>
            <a:r>
              <a:rPr lang="en-US" dirty="0"/>
              <a:t>."</a:t>
            </a:r>
          </a:p>
          <a:p>
            <a:r>
              <a:rPr lang="en-US" dirty="0"/>
              <a:t>10. If you are required to pay for your own fingerprinting, then you will be presented with payment options. Complete your payment process and select "</a:t>
            </a:r>
            <a:r>
              <a:rPr lang="en-US" b="1" dirty="0"/>
              <a:t>Go</a:t>
            </a:r>
            <a:r>
              <a:rPr lang="en-US" dirty="0"/>
              <a:t>."</a:t>
            </a:r>
          </a:p>
          <a:p>
            <a:r>
              <a:rPr lang="en-US" dirty="0"/>
              <a:t>11. </a:t>
            </a:r>
            <a:r>
              <a:rPr lang="en-US" b="1" dirty="0"/>
              <a:t>Print your confirmation page</a:t>
            </a:r>
            <a:r>
              <a:rPr lang="en-US" dirty="0"/>
              <a:t>.</a:t>
            </a:r>
          </a:p>
          <a:p>
            <a:r>
              <a:rPr lang="en-US" dirty="0"/>
              <a:t>12. Bring approved identification documents with you to the appointment. These approved document options are identified on your confirmation page of your appointment.</a:t>
            </a:r>
          </a:p>
          <a:p>
            <a:r>
              <a:rPr lang="en-US" dirty="0"/>
              <a:t>13. Arrive at the facility at your appointed date and time.</a:t>
            </a:r>
          </a:p>
          <a:p>
            <a:r>
              <a:rPr lang="en-US" dirty="0"/>
              <a:t>14. The Enrollment Officer at the site will check your ID, verify your information, verify or collect payment, capture your fingerprints, and submit your data. </a:t>
            </a:r>
          </a:p>
          <a:p>
            <a:endParaRPr lang="en-US" dirty="0"/>
          </a:p>
        </p:txBody>
      </p:sp>
    </p:spTree>
    <p:extLst>
      <p:ext uri="{BB962C8B-B14F-4D97-AF65-F5344CB8AC3E}">
        <p14:creationId xmlns:p14="http://schemas.microsoft.com/office/powerpoint/2010/main" val="12468342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B435346F-3BD2-CA43-9AAA-14771A15BDCC}" vid="{1E46E39A-1B65-0048-984A-6969149177DB}"/>
    </a:ext>
  </a:extLst>
</a:theme>
</file>

<file path=docProps/app.xml><?xml version="1.0" encoding="utf-8"?>
<Properties xmlns="http://schemas.openxmlformats.org/officeDocument/2006/extended-properties" xmlns:vt="http://schemas.openxmlformats.org/officeDocument/2006/docPropsVTypes">
  <Template/>
  <TotalTime>212</TotalTime>
  <Words>1510</Words>
  <Application>Microsoft Office PowerPoint</Application>
  <PresentationFormat>On-screen Show (4:3)</PresentationFormat>
  <Paragraphs>78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Criminal Background Check Process and Requesting a Field Placement</vt:lpstr>
      <vt:lpstr>The Whole Picture</vt:lpstr>
      <vt:lpstr>Criminal Background Check Steps</vt:lpstr>
      <vt:lpstr>Affirmation of Background Check</vt:lpstr>
      <vt:lpstr>Completing the Steps</vt:lpstr>
      <vt:lpstr>Message from Field Placement Office</vt:lpstr>
      <vt:lpstr>Doing your Background Check</vt:lpstr>
      <vt:lpstr>Special Instructions for International Students</vt:lpstr>
      <vt:lpstr>Fingerprinting Directions</vt:lpstr>
      <vt:lpstr>Required Background Check Package</vt:lpstr>
      <vt:lpstr>Message from Field Placement Office</vt:lpstr>
      <vt:lpstr>Filling out the required forms</vt:lpstr>
      <vt:lpstr>Contact Information</vt:lpstr>
      <vt:lpstr>Requesting a Field Placement </vt:lpstr>
      <vt:lpstr>Checklist to be cleared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Russell, Stephen D</dc:creator>
  <cp:lastModifiedBy>Amy Malkus</cp:lastModifiedBy>
  <cp:revision>25</cp:revision>
  <dcterms:created xsi:type="dcterms:W3CDTF">2018-10-31T12:29:13Z</dcterms:created>
  <dcterms:modified xsi:type="dcterms:W3CDTF">2020-04-23T17:31:46Z</dcterms:modified>
</cp:coreProperties>
</file>