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306" r:id="rId3"/>
    <p:sldId id="319" r:id="rId4"/>
    <p:sldId id="309" r:id="rId5"/>
    <p:sldId id="326" r:id="rId6"/>
    <p:sldId id="322" r:id="rId7"/>
    <p:sldId id="328" r:id="rId8"/>
    <p:sldId id="316" r:id="rId9"/>
    <p:sldId id="308" r:id="rId10"/>
    <p:sldId id="329" r:id="rId11"/>
    <p:sldId id="284" r:id="rId12"/>
    <p:sldId id="323" r:id="rId13"/>
    <p:sldId id="324" r:id="rId14"/>
    <p:sldId id="325" r:id="rId15"/>
    <p:sldId id="318" r:id="rId16"/>
    <p:sldId id="275" r:id="rId17"/>
    <p:sldId id="327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Alley" initials="" lastIdx="2" clrIdx="0"/>
  <p:cmAuthor id="1" name="Cross, Brian" initials="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22E"/>
    <a:srgbClr val="FED45C"/>
    <a:srgbClr val="69B4FF"/>
    <a:srgbClr val="EAB243"/>
    <a:srgbClr val="EACA47"/>
    <a:srgbClr val="7A5A2B"/>
    <a:srgbClr val="655A2B"/>
    <a:srgbClr val="77552B"/>
    <a:srgbClr val="776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7"/>
    <p:restoredTop sz="81579" autoAdjust="0"/>
  </p:normalViewPr>
  <p:slideViewPr>
    <p:cSldViewPr snapToGrid="0" snapToObjects="1">
      <p:cViewPr varScale="1">
        <p:scale>
          <a:sx n="56" d="100"/>
          <a:sy n="56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9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36D0639-8925-4EAC-B02A-F62E683A65AB}" type="datetimeFigureOut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57DE2E2-3F9A-46AA-B16B-ED63F6971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DE2E2-3F9A-46AA-B16B-ED63F6971DA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1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DE2E2-3F9A-46AA-B16B-ED63F6971D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3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DE2E2-3F9A-46AA-B16B-ED63F6971D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DE2E2-3F9A-46AA-B16B-ED63F6971D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19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Cohort 1 began in August 2012 and finished August 2014</a:t>
            </a:r>
          </a:p>
          <a:p>
            <a:r>
              <a:rPr lang="en-US" altLang="en-US" dirty="0"/>
              <a:t>Cohort 2 began August 2013 and finished August 2015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0034270-6D1B-4E5A-90FE-C64BE631757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DE2E2-3F9A-46AA-B16B-ED63F6971D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39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TSU_V_ 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2164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1142669"/>
            <a:ext cx="6400800" cy="1752600"/>
          </a:xfrm>
        </p:spPr>
        <p:txBody>
          <a:bodyPr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821D1-0A1D-41CE-AE74-D7ACE57DDC04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3C6374-B698-412C-A745-2DD813D3E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FD7C69-A042-499E-84E7-476E962C271B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617D7E-EDC1-4F7A-9E61-1A20200A3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6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TSU_V_ 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2164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1142669"/>
            <a:ext cx="6400800" cy="1752600"/>
          </a:xfrm>
        </p:spPr>
        <p:txBody>
          <a:bodyPr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19C31-0317-46DC-8845-D41A29EA8EC7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95382-2092-412B-80F4-04F89A36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53175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14FD8-85CB-4BB1-8DA8-CC522EC55B93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78A044-AF21-4E30-883A-C1DDA3527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1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436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A4ECA-3AE2-42EA-B74A-9708FD4A6BB1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2F50A5-8416-45EB-96C7-0F8903FF0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6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436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D5F731-BE3F-4837-BF61-47AD3C681D79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8E3CFF-1F54-4771-8C12-A429E6B87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78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46CC8-FE43-460B-A4E6-B9E4478161B5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9A9C7E-F182-4E29-9F6F-4AE22276D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9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BBB7ED-6885-405B-9782-61EEDA779E88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CA7FBD-F183-42F3-8EEC-9926E0A6C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47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503D76-B190-4367-BEBE-C0AEA7869D4A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6ADE2B-298A-4A23-B65E-73E1AE47D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8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563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AAC520-31F3-4B85-988D-66F2945895E6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45473A-5754-42AD-9859-94E3DCCC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2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A6DE6-A839-43D6-BC86-94166233DD0C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B81AB-0357-4440-BFD5-DB66140F8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2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56350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36BE6D-56A4-4BAF-B5C6-724CE8B564F8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F833CD-C08E-49EA-BE06-2D9FB465F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1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C951A0-FF68-4458-96CD-43637984CCED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0BC15-6A74-4F2F-82AB-7DA222476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63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F379A-B534-43C4-AABB-0106D89CF601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3A85DB-6676-4BE1-B817-2B2CC79B9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6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8250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0FD30-206E-4A7F-9FE9-AF5F1FCEEE4B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2DCAF-6902-485A-B724-2C8805A4F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80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1B211-E8C4-42C2-B10A-76D7B863416F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AD1D9-B5A7-4A7A-9938-937C5E906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6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90A20-AB17-411E-8AF3-7000501FFCE9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01CBBF-07C6-4C1A-B007-D7CAAFE6E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3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4D2FF-FBD0-48A9-96C5-09442A893FF7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31465-89A0-46A7-A0EC-3375F5620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4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83525-0342-4196-8832-FB0D72ABC592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81ACF-E3F3-4AA9-9917-92C0C9F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4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A6508C-3DDA-46CF-863E-03D5B0208AE7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1C8E78-6E73-4717-9FE8-61BF5DC15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4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EDB780F-AB35-479D-B104-05FF5BF686EE}" type="datetime1">
              <a:rPr lang="en-US" altLang="en-US"/>
              <a:pPr>
                <a:defRPr/>
              </a:pPr>
              <a:t>8/10/2022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C8E5B26-D6D7-4D8F-9739-943C70F56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5" r:id="rId12"/>
    <p:sldLayoutId id="2147484716" r:id="rId13"/>
    <p:sldLayoutId id="2147484717" r:id="rId14"/>
    <p:sldLayoutId id="2147484718" r:id="rId15"/>
    <p:sldLayoutId id="2147484719" r:id="rId16"/>
    <p:sldLayoutId id="2147484720" r:id="rId17"/>
    <p:sldLayoutId id="2147484721" r:id="rId18"/>
    <p:sldLayoutId id="2147484722" r:id="rId19"/>
    <p:sldLayoutId id="2147484723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1"/>
          <p:cNvSpPr>
            <a:spLocks noGrp="1"/>
          </p:cNvSpPr>
          <p:nvPr>
            <p:ph type="subTitle" idx="1"/>
          </p:nvPr>
        </p:nvSpPr>
        <p:spPr>
          <a:xfrm>
            <a:off x="859971" y="152068"/>
            <a:ext cx="6912429" cy="1992417"/>
          </a:xfrm>
        </p:spPr>
        <p:txBody>
          <a:bodyPr/>
          <a:lstStyle/>
          <a:p>
            <a:pPr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Preceptor Orientation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for Nursing Administration/</a:t>
            </a:r>
          </a:p>
          <a:p>
            <a:pPr algn="ctr">
              <a:buNone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Nursing and Healthcare Leadership</a:t>
            </a:r>
            <a:endParaRPr lang="en-US" altLang="en-US" sz="4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BE5-8CCE-43D4-A623-2F0C32E2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Placement Coordinator Responsibilities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8BBAC-C589-4C89-BBC8-6E1A39A5D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/>
          <a:lstStyle/>
          <a:p>
            <a:r>
              <a:rPr lang="en-US" sz="2400" dirty="0"/>
              <a:t>Review preceptor intent form for appropriateness of preceptor and clinical site</a:t>
            </a:r>
          </a:p>
          <a:p>
            <a:r>
              <a:rPr lang="en-US" sz="2400" dirty="0"/>
              <a:t>Assist student in choosing preceptor if they are having difficulty achieving this on their own</a:t>
            </a:r>
          </a:p>
          <a:p>
            <a:r>
              <a:rPr lang="en-US" sz="2400" dirty="0"/>
              <a:t>Provide preceptor verification of preceptor hours-per request</a:t>
            </a:r>
          </a:p>
          <a:p>
            <a:r>
              <a:rPr lang="en-US" sz="2400" dirty="0"/>
              <a:t>Preceptor login information for Project Concert (welcome email)</a:t>
            </a:r>
          </a:p>
          <a:p>
            <a:r>
              <a:rPr lang="en-US" sz="2400" dirty="0"/>
              <a:t>Clinical Health Requirements Clearance</a:t>
            </a:r>
          </a:p>
        </p:txBody>
      </p:sp>
    </p:spTree>
    <p:extLst>
      <p:ext uri="{BB962C8B-B14F-4D97-AF65-F5344CB8AC3E}">
        <p14:creationId xmlns:p14="http://schemas.microsoft.com/office/powerpoint/2010/main" val="40871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203381" y="390076"/>
            <a:ext cx="68913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BEF7F5-73FF-4CEA-8AED-497FEC6E0A11}"/>
              </a:ext>
            </a:extLst>
          </p:cNvPr>
          <p:cNvSpPr/>
          <p:nvPr/>
        </p:nvSpPr>
        <p:spPr>
          <a:xfrm>
            <a:off x="1715861" y="401353"/>
            <a:ext cx="5102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Student Responsibilities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DB0C9-280D-4504-96B8-567022580822}"/>
              </a:ext>
            </a:extLst>
          </p:cNvPr>
          <p:cNvSpPr/>
          <p:nvPr/>
        </p:nvSpPr>
        <p:spPr>
          <a:xfrm>
            <a:off x="478971" y="1262742"/>
            <a:ext cx="78159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1.	Provide practicum schedule to preceptor and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    other required agency personnel.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2.	Notify appropriate persons (site and faculty) of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    any change in practicum schedule.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3.	Carry out activities designed to meet 	objectives 	outlined in objectives plan.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4.	Follow guidelines of agency affiliation agreement 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    during practicum.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5.	Provide feedback to preceptor.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6.	Arrange schedule of evaluation meetings 	with 	preceptor and faculty.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>
                <a:solidFill>
                  <a:schemeClr val="tx2">
                    <a:satMod val="130000"/>
                  </a:schemeClr>
                </a:solidFill>
              </a:rPr>
              <a:t>Student Evaluation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1" descr="C:\Documents and Settings\vanhook\Local Settings\Temporary Internet Files\Content.IE5\KGS3L6U7\MC900251265[1].wmf">
            <a:extLst>
              <a:ext uri="{FF2B5EF4-FFF2-40B4-BE49-F238E27FC236}">
                <a16:creationId xmlns:a16="http://schemas.microsoft.com/office/drawing/2014/main" id="{D9C0A403-2CAE-4DC8-801A-9647B01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920" y="4287837"/>
            <a:ext cx="1374959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7043F6-C8B4-43DD-84BC-1D8FB5DB9388}"/>
              </a:ext>
            </a:extLst>
          </p:cNvPr>
          <p:cNvSpPr/>
          <p:nvPr/>
        </p:nvSpPr>
        <p:spPr>
          <a:xfrm>
            <a:off x="838199" y="1828800"/>
            <a:ext cx="7739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ctr">
              <a:buNone/>
            </a:pPr>
            <a:r>
              <a:rPr lang="en-US" sz="3200" dirty="0">
                <a:latin typeface="Gill Sans MT" panose="020B0502020104020203" pitchFamily="34" charset="0"/>
              </a:rPr>
              <a:t>At the end of the precepted experience, the preceptor will complete the Preceptor Evaluation of Graduate Student Progress form on the following slide</a:t>
            </a:r>
          </a:p>
        </p:txBody>
      </p:sp>
    </p:spTree>
    <p:extLst>
      <p:ext uri="{BB962C8B-B14F-4D97-AF65-F5344CB8AC3E}">
        <p14:creationId xmlns:p14="http://schemas.microsoft.com/office/powerpoint/2010/main" val="150246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4DAC7-97B3-4432-AD49-384FD65BEF95}"/>
              </a:ext>
            </a:extLst>
          </p:cNvPr>
          <p:cNvSpPr/>
          <p:nvPr/>
        </p:nvSpPr>
        <p:spPr>
          <a:xfrm>
            <a:off x="337458" y="729344"/>
            <a:ext cx="7815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Gill Sans MT" panose="020B0502020104020203" pitchFamily="34" charset="0"/>
              </a:rPr>
              <a:t>ETSU CON Nursing Administration/Executive Leadership/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       Nursing and Healthcare Leadership Practicum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   Preceptor Evaluation of Graduate Student Progress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Name of Student: _________________________</a:t>
            </a:r>
          </a:p>
          <a:p>
            <a:r>
              <a:rPr lang="en-US" dirty="0">
                <a:latin typeface="Gill Sans MT" panose="020B0502020104020203" pitchFamily="34" charset="0"/>
              </a:rPr>
              <a:t>Date of Experience: From _____________ To ____________</a:t>
            </a:r>
          </a:p>
          <a:p>
            <a:r>
              <a:rPr lang="en-US" dirty="0">
                <a:latin typeface="Gill Sans MT" panose="020B0502020104020203" pitchFamily="34" charset="0"/>
              </a:rPr>
              <a:t>Name of Preceptor: ________________________</a:t>
            </a:r>
          </a:p>
          <a:p>
            <a:r>
              <a:rPr lang="en-US" dirty="0">
                <a:latin typeface="Gill Sans MT" panose="020B0502020104020203" pitchFamily="34" charset="0"/>
              </a:rPr>
              <a:t>Position: _________________</a:t>
            </a:r>
          </a:p>
          <a:p>
            <a:r>
              <a:rPr lang="en-US" dirty="0">
                <a:latin typeface="Gill Sans MT" panose="020B0502020104020203" pitchFamily="34" charset="0"/>
              </a:rPr>
              <a:t>Please evaluate the graduate student’s progress in meeting contract objectives. In addition, comment on as many of the following factors as possible: ability to translate abstract concepts and ideas to practice; ability to communicate verbally and in writing; ability to work independently; commitment to nursing; leadership potential and research potential. Please use additional pages as necessary.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Student Signature: ________________________ Date: _______________</a:t>
            </a:r>
          </a:p>
          <a:p>
            <a:r>
              <a:rPr lang="en-US" dirty="0">
                <a:latin typeface="Gill Sans MT" panose="020B0502020104020203" pitchFamily="34" charset="0"/>
              </a:rPr>
              <a:t>Preceptor Signature: ______________________  Date: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00676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7797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3C125F-4749-4F7C-80E7-6011695403C8}"/>
              </a:ext>
            </a:extLst>
          </p:cNvPr>
          <p:cNvSpPr/>
          <p:nvPr/>
        </p:nvSpPr>
        <p:spPr>
          <a:xfrm>
            <a:off x="1955231" y="569646"/>
            <a:ext cx="479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Gill Sans MT" panose="020B0502020104020203" pitchFamily="34" charset="0"/>
              </a:rPr>
              <a:t>Faculty Collaboration 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6A50D-36CC-4389-B683-A82133F9590A}"/>
              </a:ext>
            </a:extLst>
          </p:cNvPr>
          <p:cNvSpPr/>
          <p:nvPr/>
        </p:nvSpPr>
        <p:spPr>
          <a:xfrm>
            <a:off x="288470" y="1520973"/>
            <a:ext cx="81316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Near the end of the practicum experience the student will set up an evaluation meeting or conference call with the preceptor, faculty, and student</a:t>
            </a:r>
          </a:p>
          <a:p>
            <a:pPr marL="457200" indent="-4572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Prior to this meeting, the preceptor must complete the Evaluation form</a:t>
            </a:r>
          </a:p>
          <a:p>
            <a:pPr marL="457200" indent="-4572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The preceptor’s evaluation will be discussed with the student at this meeting </a:t>
            </a:r>
          </a:p>
        </p:txBody>
      </p:sp>
    </p:spTree>
    <p:extLst>
      <p:ext uri="{BB962C8B-B14F-4D97-AF65-F5344CB8AC3E}">
        <p14:creationId xmlns:p14="http://schemas.microsoft.com/office/powerpoint/2010/main" val="207411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D7ECE3-3CB7-4FF9-A03C-E0CDAF23D4D3}"/>
              </a:ext>
            </a:extLst>
          </p:cNvPr>
          <p:cNvSpPr/>
          <p:nvPr/>
        </p:nvSpPr>
        <p:spPr>
          <a:xfrm>
            <a:off x="653143" y="1545771"/>
            <a:ext cx="7369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ctr">
              <a:buNone/>
            </a:pPr>
            <a:r>
              <a:rPr lang="en-US" sz="3600" dirty="0">
                <a:latin typeface="Gill Sans MT" panose="020B0502020104020203" pitchFamily="34" charset="0"/>
              </a:rPr>
              <a:t>If you have any questions or concerns, please contact the course faculty</a:t>
            </a:r>
          </a:p>
        </p:txBody>
      </p:sp>
      <p:pic>
        <p:nvPicPr>
          <p:cNvPr id="5" name="Picture 1" descr="C:\Documents and Settings\vanhook\Local Settings\Temporary Internet Files\Content.IE5\EM5Z0B99\MC900078622[1].wmf">
            <a:extLst>
              <a:ext uri="{FF2B5EF4-FFF2-40B4-BE49-F238E27FC236}">
                <a16:creationId xmlns:a16="http://schemas.microsoft.com/office/drawing/2014/main" id="{22375127-FB9D-4D43-994F-A7B94C3C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28230"/>
            <a:ext cx="1123719" cy="27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8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387A49-A8A7-4D77-B67C-51D8F062E255}"/>
              </a:ext>
            </a:extLst>
          </p:cNvPr>
          <p:cNvSpPr/>
          <p:nvPr/>
        </p:nvSpPr>
        <p:spPr>
          <a:xfrm>
            <a:off x="1262743" y="501134"/>
            <a:ext cx="6117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Preceptor Signature Form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0029B-438A-4E0B-9B19-8D20F4E00FF1}"/>
              </a:ext>
            </a:extLst>
          </p:cNvPr>
          <p:cNvSpPr/>
          <p:nvPr/>
        </p:nvSpPr>
        <p:spPr>
          <a:xfrm>
            <a:off x="435429" y="1305340"/>
            <a:ext cx="7554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I, __________________ have received the ETSU College of Nursing Preceptor Orientation Packet for Nursing Administration/Executive Leadership/Nursing and Healthcare Leadership students.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Student Name _________________________</a:t>
            </a:r>
          </a:p>
          <a:p>
            <a:pPr marL="342900" indent="-3429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Preceptor Signature _____________________</a:t>
            </a:r>
          </a:p>
          <a:p>
            <a:pPr marL="342900" indent="-3429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Practice Site Name _____________________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pPr marL="342900" indent="-342900">
              <a:buClr>
                <a:srgbClr val="0070C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Date ____________________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22919-FFBD-4E64-BFCE-476CC8D7D6FC}"/>
              </a:ext>
            </a:extLst>
          </p:cNvPr>
          <p:cNvSpPr/>
          <p:nvPr/>
        </p:nvSpPr>
        <p:spPr>
          <a:xfrm>
            <a:off x="457201" y="1179064"/>
            <a:ext cx="7358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ctr">
              <a:buNone/>
            </a:pPr>
            <a:r>
              <a:rPr lang="en-US" sz="3200" dirty="0">
                <a:latin typeface="Gill Sans MT" panose="020B0502020104020203" pitchFamily="34" charset="0"/>
              </a:rPr>
              <a:t>Thank you for taking the time to enhance student learning!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059DB-B0C4-416A-BAD8-41F9C3F6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2" y="3040187"/>
            <a:ext cx="2286000" cy="26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85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vanhook\Local Settings\Temporary Internet Files\Content.IE5\RUMHSL72\MC900105218[1].wmf">
            <a:extLst>
              <a:ext uri="{FF2B5EF4-FFF2-40B4-BE49-F238E27FC236}">
                <a16:creationId xmlns:a16="http://schemas.microsoft.com/office/drawing/2014/main" id="{50D6731C-FFC0-4CE7-AC50-E05D9A3C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7543"/>
            <a:ext cx="1587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70110E-B45F-40F8-B5C8-ACFD0071F190}"/>
              </a:ext>
            </a:extLst>
          </p:cNvPr>
          <p:cNvSpPr/>
          <p:nvPr/>
        </p:nvSpPr>
        <p:spPr>
          <a:xfrm>
            <a:off x="587827" y="2286000"/>
            <a:ext cx="7358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We appreciate your agreement to precept our nursing administration (MSN), and Nursing and Healthcare Leadership (DNP) students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Collaboration and leadership are important to the student learning experience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Please complete the Power Point Presentation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Sign the Preceptor Signature Form at the end of this presentation and the Preceptor Profile from the student.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Return forms to student or faculty</a:t>
            </a:r>
          </a:p>
        </p:txBody>
      </p:sp>
    </p:spTree>
    <p:extLst>
      <p:ext uri="{BB962C8B-B14F-4D97-AF65-F5344CB8AC3E}">
        <p14:creationId xmlns:p14="http://schemas.microsoft.com/office/powerpoint/2010/main" val="193954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D1DEFD-76CD-43F9-A5FB-E724B6C71D00}"/>
              </a:ext>
            </a:extLst>
          </p:cNvPr>
          <p:cNvSpPr/>
          <p:nvPr/>
        </p:nvSpPr>
        <p:spPr>
          <a:xfrm>
            <a:off x="2045634" y="185448"/>
            <a:ext cx="5052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Preceptor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BDD175-594A-4454-A95D-20360CB0D437}"/>
              </a:ext>
            </a:extLst>
          </p:cNvPr>
          <p:cNvSpPr/>
          <p:nvPr/>
        </p:nvSpPr>
        <p:spPr>
          <a:xfrm>
            <a:off x="108858" y="1045029"/>
            <a:ext cx="7946572" cy="45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Who is a preceptor for our program?</a:t>
            </a:r>
          </a:p>
          <a:p>
            <a:pPr marL="800100" lvl="1" indent="-342900">
              <a:buClr>
                <a:schemeClr val="tx2">
                  <a:lumMod val="60000"/>
                  <a:lumOff val="40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dirty="0"/>
              <a:t>A registered nurse administrator in a healthcare setting (approved by faculty)</a:t>
            </a:r>
          </a:p>
          <a:p>
            <a:pPr marL="1257300" lvl="2" indent="-342900">
              <a:buClr>
                <a:srgbClr val="EACA4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Master’s degree or doctoral prepared</a:t>
            </a:r>
          </a:p>
          <a:p>
            <a:pPr marL="1257300" lvl="2" indent="-342900">
              <a:buClr>
                <a:srgbClr val="EACA4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It is preferred that the preceptor be at the next level of administration appropriate for the student’s career goals</a:t>
            </a:r>
          </a:p>
          <a:p>
            <a:pPr marL="1257300" lvl="2" indent="-342900">
              <a:buClr>
                <a:srgbClr val="EACA4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May not be the student’s supervisor, nor in the supervisor’s direct line of authority</a:t>
            </a:r>
          </a:p>
          <a:p>
            <a:pPr marL="1257300" lvl="2" indent="-342900">
              <a:buClr>
                <a:srgbClr val="EACA4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May or may not be at the student’s facility</a:t>
            </a:r>
          </a:p>
          <a:p>
            <a:pPr marL="1257300" lvl="2" indent="-342900">
              <a:buClr>
                <a:srgbClr val="EACA4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Willingness to provide guidance for student activities</a:t>
            </a:r>
          </a:p>
        </p:txBody>
      </p:sp>
    </p:spTree>
    <p:extLst>
      <p:ext uri="{BB962C8B-B14F-4D97-AF65-F5344CB8AC3E}">
        <p14:creationId xmlns:p14="http://schemas.microsoft.com/office/powerpoint/2010/main" val="954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D1462D-F534-479D-9243-326346B77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ffectLst/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Facility Restrictions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1C8D9-9A87-4D1E-83A3-1643B957D3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1" y="1643744"/>
            <a:ext cx="7522028" cy="4049485"/>
          </a:xfrm>
        </p:spPr>
        <p:txBody>
          <a:bodyPr/>
          <a:lstStyle/>
          <a:p>
            <a:pPr>
              <a:buClr>
                <a:srgbClr val="0070C0"/>
              </a:buClr>
              <a:buSzPct val="125000"/>
            </a:pPr>
            <a:r>
              <a:rPr lang="en-US" dirty="0">
                <a:latin typeface="Gill Sans MT" panose="020B0502020104020203" pitchFamily="34" charset="0"/>
              </a:rPr>
              <a:t>Valid clinical site affiliation agreement with East Tennessee State University, College of Nursing or Tennessee Tech University, School of Nursing (for those in ETSU-TTU Joint DNP program)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dirty="0">
                <a:latin typeface="Gill Sans MT" panose="020B0502020104020203" pitchFamily="34" charset="0"/>
              </a:rPr>
              <a:t>Clinical sites must be approved through Project Concert and by faculty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5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0797-6E92-4B0A-8AA7-4F8E0CB194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  <a:latin typeface="Gill Sans MT" panose="020B0502020104020203" pitchFamily="34" charset="0"/>
              </a:rPr>
              <a:t>Clinical Expectations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836FC-12B6-4CE1-BE51-C54D91E14E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486" y="1417638"/>
            <a:ext cx="7990114" cy="4525962"/>
          </a:xfrm>
        </p:spPr>
        <p:txBody>
          <a:bodyPr/>
          <a:lstStyle/>
          <a:p>
            <a:pPr>
              <a:buClr>
                <a:srgbClr val="0070C0"/>
              </a:buClr>
              <a:buSzPct val="125000"/>
            </a:pPr>
            <a:r>
              <a:rPr lang="en-US" sz="2400" dirty="0"/>
              <a:t>180 clock hours are required in each Practicum course </a:t>
            </a:r>
          </a:p>
          <a:p>
            <a:pPr>
              <a:buClr>
                <a:schemeClr val="accent1">
                  <a:lumMod val="75000"/>
                </a:schemeClr>
              </a:buClr>
              <a:buSzPct val="125000"/>
            </a:pPr>
            <a:r>
              <a:rPr lang="en-US" sz="2400" dirty="0"/>
              <a:t>Clinical health requirements must be met for all students in a clinical site, regardless of direct patient contact or not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2400" dirty="0"/>
              <a:t>If the practicum is out of state, the student must comply with licensure regulations of that state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2400" dirty="0"/>
              <a:t>The preceptor must attest student logged hours via Project Concert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sz="2400" dirty="0"/>
              <a:t>Before the student begins the precepted experience, a objectives must be developed with the Preceptor and faculty</a:t>
            </a:r>
          </a:p>
          <a:p>
            <a:pPr marL="0" indent="0">
              <a:buClr>
                <a:srgbClr val="0070C0"/>
              </a:buClr>
              <a:buSzPct val="125000"/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56839" y="32667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F5F1C9-EE7D-4D53-8F22-67DAB3D7A7C8}"/>
              </a:ext>
            </a:extLst>
          </p:cNvPr>
          <p:cNvSpPr/>
          <p:nvPr/>
        </p:nvSpPr>
        <p:spPr>
          <a:xfrm>
            <a:off x="206829" y="1"/>
            <a:ext cx="8055428" cy="6568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 </a:t>
            </a:r>
            <a:r>
              <a:rPr lang="en-US" sz="1400" b="1" dirty="0">
                <a:latin typeface="Gill Sans MT" panose="020B0502020104020203" pitchFamily="34" charset="0"/>
              </a:rPr>
              <a:t>Executive Leadership Practicum Objective Template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Student will work with preceptor to develop objectives for the semester. Objectives must be measurable and align with the stated course outcomes and AONL Nurse Executive Competencies.</a:t>
            </a:r>
          </a:p>
          <a:p>
            <a:endParaRPr lang="en-US" sz="1400" dirty="0">
              <a:latin typeface="Gill Sans MT" panose="020B0502020104020203" pitchFamily="34" charset="0"/>
            </a:endParaRPr>
          </a:p>
          <a:p>
            <a:r>
              <a:rPr lang="en-US" sz="1400" dirty="0">
                <a:latin typeface="Gill Sans MT" panose="020B0502020104020203" pitchFamily="34" charset="0"/>
              </a:rPr>
              <a:t>Objective 1: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How this objective will be achieved: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Course outcomes and AONL Executive Leader Competencies that align with this objective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Objective 2: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How this objective will be achieved: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Course outcomes and AONL Executive Leader Competencies that align with this objective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Objective 3: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How this objective will be achieved: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Course outcomes and AONL Executive Leader Competencies that align with this objective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Objective 4: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How this objective will be achieved: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Course outcomes and AONL Executive Leader Competencies that align with this objective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Objective 5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How this objective will be achieved: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1.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2.</a:t>
            </a:r>
          </a:p>
          <a:p>
            <a:r>
              <a:rPr lang="en-US" sz="1400" dirty="0">
                <a:latin typeface="Gill Sans MT" panose="020B0502020104020203" pitchFamily="34" charset="0"/>
              </a:rPr>
              <a:t>Course outcomes and AONL Executive Leader Competencies that align with this objective</a:t>
            </a:r>
          </a:p>
        </p:txBody>
      </p:sp>
    </p:spTree>
    <p:extLst>
      <p:ext uri="{BB962C8B-B14F-4D97-AF65-F5344CB8AC3E}">
        <p14:creationId xmlns:p14="http://schemas.microsoft.com/office/powerpoint/2010/main" val="48522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77DC-6BF5-45D8-89A8-49840195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Preceptor Intent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22B54-77EA-4DAB-B133-EF5325A8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2249"/>
            <a:ext cx="8229600" cy="5080528"/>
          </a:xfrm>
        </p:spPr>
        <p:txBody>
          <a:bodyPr/>
          <a:lstStyle/>
          <a:p>
            <a:r>
              <a:rPr lang="en-US" sz="2000" dirty="0"/>
              <a:t>Student and preceptor are to complete the Preceptor Intent Form found in Project Concert (PC). Student will complete section 1 in Project Concert and send the form to the preceptor to complete sections 2, 3, and 4. Student will complete Section 5 for a clinical site affiliation agreement (CAA).</a:t>
            </a:r>
          </a:p>
          <a:p>
            <a:r>
              <a:rPr lang="en-US" sz="2000" dirty="0"/>
              <a:t>Student to submit Preceptor Intent Form for </a:t>
            </a:r>
            <a:r>
              <a:rPr lang="en-US" sz="2000" u="sng" dirty="0"/>
              <a:t>each</a:t>
            </a:r>
            <a:r>
              <a:rPr lang="en-US" sz="2000" dirty="0"/>
              <a:t> preceptor even if the student has previously worked with the preceptor.</a:t>
            </a:r>
          </a:p>
          <a:p>
            <a:r>
              <a:rPr lang="en-US" sz="2000" dirty="0"/>
              <a:t>Preceptor Intent Form will be reviewed by clinical coordinator to verify the preceptor and site has the following:</a:t>
            </a:r>
          </a:p>
          <a:p>
            <a:pPr lvl="1"/>
            <a:r>
              <a:rPr lang="en-US" sz="2000" dirty="0"/>
              <a:t>Current unencumbered state license</a:t>
            </a:r>
          </a:p>
          <a:p>
            <a:pPr lvl="1"/>
            <a:r>
              <a:rPr lang="en-US" sz="2000" dirty="0"/>
              <a:t>Preceptor is Master’s degree or doctoral prepared</a:t>
            </a:r>
          </a:p>
          <a:p>
            <a:pPr lvl="1"/>
            <a:r>
              <a:rPr lang="en-US" sz="2000" dirty="0"/>
              <a:t>Clinical site meets course objectives</a:t>
            </a:r>
          </a:p>
          <a:p>
            <a:pPr lvl="1"/>
            <a:r>
              <a:rPr lang="en-US" sz="2000" dirty="0"/>
              <a:t>Active Preceptor Agreement and Clinical Affiliation Agreement</a:t>
            </a:r>
          </a:p>
          <a:p>
            <a:pPr lvl="1"/>
            <a:r>
              <a:rPr lang="en-US" sz="2000" dirty="0"/>
              <a:t> Clinical placement is confirmed in PC under the “student” tab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1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939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Preceptor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Responsibilities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666CB-DE7A-464B-8E8D-575D335157BA}"/>
              </a:ext>
            </a:extLst>
          </p:cNvPr>
          <p:cNvSpPr/>
          <p:nvPr/>
        </p:nvSpPr>
        <p:spPr>
          <a:xfrm>
            <a:off x="596012" y="1556658"/>
            <a:ext cx="8014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1.	Orient student to agency.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2.	Collaborate with student on development of 	semester objectives.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3.	Collaborate with student on activities to	fulfill 	planned objectives.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4.	Collaborate with student and faculty on 	evaluation of clinical practicum.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5.	Provide direct supervision of the student as 	appropriate to the clinical situation.</a:t>
            </a:r>
          </a:p>
        </p:txBody>
      </p:sp>
    </p:spTree>
    <p:extLst>
      <p:ext uri="{BB962C8B-B14F-4D97-AF65-F5344CB8AC3E}">
        <p14:creationId xmlns:p14="http://schemas.microsoft.com/office/powerpoint/2010/main" val="199097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Faculty Responsibilities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09663"/>
            <a:ext cx="8120063" cy="4754562"/>
          </a:xfrm>
        </p:spPr>
        <p:txBody>
          <a:bodyPr/>
          <a:lstStyle/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1. 	Collaborate with preceptor and student on 	progress toward achievement of practicum 	objectives.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2.	Collaborate with preceptor on 	appropriateness of 	practicum experiences.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3.	Be available to preceptor and student for 	consultation related to practicum experiences.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4.	Collaborate with preceptor and student on 	evaluation of practicum.</a:t>
            </a:r>
          </a:p>
          <a:p>
            <a:pPr marL="82550" indent="0">
              <a:buNone/>
            </a:pPr>
            <a:r>
              <a:rPr lang="en-US" sz="2800" dirty="0">
                <a:latin typeface="Gill Sans MT" panose="020B0502020104020203" pitchFamily="34" charset="0"/>
              </a:rPr>
              <a:t>5.	Provide feedback to preceptor about practicum</a:t>
            </a:r>
            <a:r>
              <a:rPr lang="en-US" dirty="0">
                <a:latin typeface="Gill Sans MT" panose="020B0502020104020203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8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12501</TotalTime>
  <Words>1153</Words>
  <Application>Microsoft Office PowerPoint</Application>
  <PresentationFormat>On-screen Show (4:3)</PresentationFormat>
  <Paragraphs>128</Paragraphs>
  <Slides>17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Office Theme</vt:lpstr>
      <vt:lpstr>PowerPoint Presentation</vt:lpstr>
      <vt:lpstr>PowerPoint Presentation</vt:lpstr>
      <vt:lpstr>PowerPoint Presentation</vt:lpstr>
      <vt:lpstr>Facility Restrictions</vt:lpstr>
      <vt:lpstr>Clinical Expectations</vt:lpstr>
      <vt:lpstr>PowerPoint Presentation</vt:lpstr>
      <vt:lpstr>Preceptor Intent Form</vt:lpstr>
      <vt:lpstr>PowerPoint Presentation</vt:lpstr>
      <vt:lpstr>Faculty Responsibilities</vt:lpstr>
      <vt:lpstr>Clinical Placement Coordinator Responsibilities 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Rohr, Eric</dc:creator>
  <cp:lastModifiedBy>Nancy Cameron</cp:lastModifiedBy>
  <cp:revision>297</cp:revision>
  <dcterms:created xsi:type="dcterms:W3CDTF">2009-08-17T22:31:29Z</dcterms:created>
  <dcterms:modified xsi:type="dcterms:W3CDTF">2022-08-10T14:49:33Z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