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75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4"/>
    <a:srgbClr val="001E44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/>
    <p:restoredTop sz="94661"/>
  </p:normalViewPr>
  <p:slideViewPr>
    <p:cSldViewPr snapToGrid="0" snapToObjects="1">
      <p:cViewPr varScale="1">
        <p:scale>
          <a:sx n="112" d="100"/>
          <a:sy n="112" d="100"/>
        </p:scale>
        <p:origin x="10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86964-0F8A-824E-B7EA-48FAF7EF0A9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87844-82AE-AA45-8573-CD9B1808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84F232-9463-4D46-8225-9C9067C1DC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9029" y="2834895"/>
            <a:ext cx="12217947" cy="115653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Insert title of presentation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38D49E-16F6-CA40-941C-EA3D734E5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1" y="4049484"/>
            <a:ext cx="11698514" cy="8699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other details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E8494-706E-5B27-2729-617AF08EE5F5}"/>
              </a:ext>
            </a:extLst>
          </p:cNvPr>
          <p:cNvSpPr/>
          <p:nvPr userDrawn="1"/>
        </p:nvSpPr>
        <p:spPr>
          <a:xfrm>
            <a:off x="0" y="0"/>
            <a:ext cx="12188918" cy="2071025"/>
          </a:xfrm>
          <a:prstGeom prst="rect">
            <a:avLst/>
          </a:prstGeom>
          <a:solidFill>
            <a:srgbClr val="FFC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13DF61-1AF9-70C8-9F3C-2D8ADA4F7A57}"/>
              </a:ext>
            </a:extLst>
          </p:cNvPr>
          <p:cNvCxnSpPr>
            <a:cxnSpLocks/>
          </p:cNvCxnSpPr>
          <p:nvPr userDrawn="1"/>
        </p:nvCxnSpPr>
        <p:spPr>
          <a:xfrm>
            <a:off x="0" y="2071025"/>
            <a:ext cx="12188918" cy="0"/>
          </a:xfrm>
          <a:prstGeom prst="line">
            <a:avLst/>
          </a:prstGeom>
          <a:ln w="41275">
            <a:solidFill>
              <a:srgbClr val="001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2D3AC8B-B228-AFA8-03A6-1FB6B6282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73960"/>
            <a:ext cx="12188918" cy="9545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893EA-D069-9CDF-C02A-0B29EF2ABE27}"/>
              </a:ext>
            </a:extLst>
          </p:cNvPr>
          <p:cNvCxnSpPr>
            <a:cxnSpLocks/>
          </p:cNvCxnSpPr>
          <p:nvPr userDrawn="1"/>
        </p:nvCxnSpPr>
        <p:spPr>
          <a:xfrm>
            <a:off x="0" y="5873960"/>
            <a:ext cx="12188918" cy="0"/>
          </a:xfrm>
          <a:prstGeom prst="line">
            <a:avLst/>
          </a:prstGeom>
          <a:ln w="41275">
            <a:solidFill>
              <a:srgbClr val="001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DFB33-9E9E-A8D2-0E76-903C53FC6E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45479" y="191468"/>
            <a:ext cx="4217157" cy="16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6528-6FCF-C9FE-99AE-B0D3B3BF3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97" y="1582307"/>
            <a:ext cx="10515600" cy="1325563"/>
          </a:xfrm>
        </p:spPr>
        <p:txBody>
          <a:bodyPr/>
          <a:lstStyle/>
          <a:p>
            <a:r>
              <a:rPr lang="en-US" dirty="0"/>
              <a:t>Closing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718AB-BAEF-2DD8-CD27-D6FD2781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7A6C1-3F9A-3664-CD84-380CF28D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7BE3F-9BC3-8E2C-9BCD-C7CC94DE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AF968D-0E6F-AD9B-B54B-75F109A43BBA}"/>
              </a:ext>
            </a:extLst>
          </p:cNvPr>
          <p:cNvSpPr txBox="1">
            <a:spLocks/>
          </p:cNvSpPr>
          <p:nvPr userDrawn="1"/>
        </p:nvSpPr>
        <p:spPr>
          <a:xfrm>
            <a:off x="692866" y="3971116"/>
            <a:ext cx="2649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1E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1" dirty="0"/>
              <a:t>Presenter Name</a:t>
            </a:r>
          </a:p>
          <a:p>
            <a:r>
              <a:rPr lang="en-US" sz="1800" b="0" dirty="0"/>
              <a:t>Title</a:t>
            </a:r>
          </a:p>
          <a:p>
            <a:r>
              <a:rPr lang="en-US" sz="1800" b="0" dirty="0"/>
              <a:t>Contact Details</a:t>
            </a:r>
          </a:p>
          <a:p>
            <a:r>
              <a:rPr lang="en-US" sz="1800" b="0" dirty="0" err="1"/>
              <a:t>Etc</a:t>
            </a:r>
            <a:endParaRPr lang="en-US" sz="1800" b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1BFB5D-6A59-0D78-90CB-1619CBEDF441}"/>
              </a:ext>
            </a:extLst>
          </p:cNvPr>
          <p:cNvCxnSpPr>
            <a:cxnSpLocks/>
          </p:cNvCxnSpPr>
          <p:nvPr userDrawn="1"/>
        </p:nvCxnSpPr>
        <p:spPr>
          <a:xfrm>
            <a:off x="668642" y="3971116"/>
            <a:ext cx="0" cy="1341043"/>
          </a:xfrm>
          <a:prstGeom prst="line">
            <a:avLst/>
          </a:prstGeom>
          <a:ln w="28575">
            <a:solidFill>
              <a:srgbClr val="FFC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84F232-9463-4D46-8225-9C9067C1DC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4349776"/>
            <a:ext cx="7794172" cy="1142914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38D49E-16F6-CA40-941C-EA3D734E5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554540"/>
            <a:ext cx="7794172" cy="928007"/>
          </a:xfrm>
          <a:ln>
            <a:noFill/>
          </a:ln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Details or Subheading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C77C80-72DB-C896-273B-F783DF0F0C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33590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CFC0BD-86C6-3381-5310-51960A8C31A3}"/>
              </a:ext>
            </a:extLst>
          </p:cNvPr>
          <p:cNvCxnSpPr/>
          <p:nvPr userDrawn="1"/>
        </p:nvCxnSpPr>
        <p:spPr>
          <a:xfrm>
            <a:off x="4038600" y="5492617"/>
            <a:ext cx="7794172" cy="0"/>
          </a:xfrm>
          <a:prstGeom prst="line">
            <a:avLst/>
          </a:prstGeom>
          <a:ln w="41275">
            <a:solidFill>
              <a:srgbClr val="FFC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029A010-8D24-29CC-4C7D-7EFA0EF51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4363" y="6245748"/>
            <a:ext cx="308409" cy="3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0086A9-1242-9E45-A0B7-00EFF7CBE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656" y="2195286"/>
            <a:ext cx="5979887" cy="123371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Insert 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28110C-E0F8-944A-8FB9-5F5180A75F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0656" y="3661185"/>
            <a:ext cx="5979886" cy="8345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Subheading or Details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75140E-5DF1-8E43-A581-90D367A0D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65032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C79B86-1E51-3A9A-F1E4-047B500F8479}"/>
              </a:ext>
            </a:extLst>
          </p:cNvPr>
          <p:cNvCxnSpPr/>
          <p:nvPr userDrawn="1"/>
        </p:nvCxnSpPr>
        <p:spPr>
          <a:xfrm>
            <a:off x="5620656" y="3539266"/>
            <a:ext cx="5979886" cy="0"/>
          </a:xfrm>
          <a:prstGeom prst="line">
            <a:avLst/>
          </a:prstGeom>
          <a:ln w="28575">
            <a:solidFill>
              <a:srgbClr val="FFC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0086A9-1242-9E45-A0B7-00EFF7CBE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0744" y="0"/>
            <a:ext cx="5979887" cy="123371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 or Heading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28110C-E0F8-944A-8FB9-5F5180A75F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0578" y="1455079"/>
            <a:ext cx="7562450" cy="45521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75140E-5DF1-8E43-A581-90D367A0D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397207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C79B86-1E51-3A9A-F1E4-047B500F8479}"/>
              </a:ext>
            </a:extLst>
          </p:cNvPr>
          <p:cNvCxnSpPr>
            <a:cxnSpLocks/>
          </p:cNvCxnSpPr>
          <p:nvPr userDrawn="1"/>
        </p:nvCxnSpPr>
        <p:spPr>
          <a:xfrm>
            <a:off x="3670744" y="281370"/>
            <a:ext cx="0" cy="1049234"/>
          </a:xfrm>
          <a:prstGeom prst="line">
            <a:avLst/>
          </a:prstGeom>
          <a:ln w="28575">
            <a:solidFill>
              <a:srgbClr val="FFC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1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84462C-111E-D144-B7A0-8FDAE8E795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699" y="257369"/>
            <a:ext cx="11005457" cy="109492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FBE08-AA66-8245-ACF9-A66ABE11A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19036" y="1815515"/>
            <a:ext cx="8610600" cy="4077608"/>
          </a:xfrm>
        </p:spPr>
        <p:txBody>
          <a:bodyPr/>
          <a:lstStyle>
            <a:lvl1pPr>
              <a:defRPr>
                <a:solidFill>
                  <a:srgbClr val="001E44"/>
                </a:solidFill>
              </a:defRPr>
            </a:lvl1pPr>
            <a:lvl2pPr>
              <a:defRPr>
                <a:solidFill>
                  <a:srgbClr val="001E44"/>
                </a:solidFill>
              </a:defRPr>
            </a:lvl2pPr>
            <a:lvl3pPr>
              <a:defRPr>
                <a:solidFill>
                  <a:srgbClr val="001E44"/>
                </a:solidFill>
              </a:defRPr>
            </a:lvl3pPr>
            <a:lvl4pPr>
              <a:defRPr>
                <a:solidFill>
                  <a:srgbClr val="001E44"/>
                </a:solidFill>
              </a:defRPr>
            </a:lvl4pPr>
            <a:lvl5pPr>
              <a:defRPr>
                <a:solidFill>
                  <a:srgbClr val="001E4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7CB6C9-5378-5E48-498E-D1A341AE23E0}"/>
              </a:ext>
            </a:extLst>
          </p:cNvPr>
          <p:cNvCxnSpPr>
            <a:cxnSpLocks/>
          </p:cNvCxnSpPr>
          <p:nvPr userDrawn="1"/>
        </p:nvCxnSpPr>
        <p:spPr>
          <a:xfrm>
            <a:off x="266699" y="1352289"/>
            <a:ext cx="11668627" cy="0"/>
          </a:xfrm>
          <a:prstGeom prst="line">
            <a:avLst/>
          </a:prstGeom>
          <a:ln w="28575">
            <a:solidFill>
              <a:srgbClr val="FFC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BC890-4387-C56E-DAC3-BFDA91F67B53}"/>
              </a:ext>
            </a:extLst>
          </p:cNvPr>
          <p:cNvSpPr/>
          <p:nvPr userDrawn="1"/>
        </p:nvSpPr>
        <p:spPr>
          <a:xfrm>
            <a:off x="0" y="0"/>
            <a:ext cx="5014061" cy="6858000"/>
          </a:xfrm>
          <a:prstGeom prst="rect">
            <a:avLst/>
          </a:prstGeom>
          <a:solidFill>
            <a:srgbClr val="FFC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84462C-111E-D144-B7A0-8FDAE8E795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423" y="4030026"/>
            <a:ext cx="4377969" cy="10949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01E44"/>
                </a:solidFill>
              </a:defRPr>
            </a:lvl1pPr>
          </a:lstStyle>
          <a:p>
            <a:r>
              <a:rPr lang="en-US" dirty="0"/>
              <a:t>Insert slide title or main point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FBE08-AA66-8245-ACF9-A66ABE11A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3845" y="1815515"/>
            <a:ext cx="6093731" cy="4077608"/>
          </a:xfrm>
        </p:spPr>
        <p:txBody>
          <a:bodyPr/>
          <a:lstStyle>
            <a:lvl1pPr>
              <a:defRPr>
                <a:solidFill>
                  <a:srgbClr val="001E44"/>
                </a:solidFill>
              </a:defRPr>
            </a:lvl1pPr>
            <a:lvl2pPr>
              <a:defRPr>
                <a:solidFill>
                  <a:srgbClr val="001E44"/>
                </a:solidFill>
              </a:defRPr>
            </a:lvl2pPr>
            <a:lvl3pPr>
              <a:defRPr>
                <a:solidFill>
                  <a:srgbClr val="001E44"/>
                </a:solidFill>
              </a:defRPr>
            </a:lvl3pPr>
            <a:lvl4pPr>
              <a:defRPr>
                <a:solidFill>
                  <a:srgbClr val="001E44"/>
                </a:solidFill>
              </a:defRPr>
            </a:lvl4pPr>
            <a:lvl5pPr>
              <a:defRPr>
                <a:solidFill>
                  <a:srgbClr val="001E4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4ADBD2-B042-49A7-2191-B5CEB56B75C1}"/>
              </a:ext>
            </a:extLst>
          </p:cNvPr>
          <p:cNvCxnSpPr>
            <a:cxnSpLocks/>
          </p:cNvCxnSpPr>
          <p:nvPr userDrawn="1"/>
        </p:nvCxnSpPr>
        <p:spPr>
          <a:xfrm>
            <a:off x="358315" y="3079070"/>
            <a:ext cx="0" cy="21529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BC890-4387-C56E-DAC3-BFDA91F67B53}"/>
              </a:ext>
            </a:extLst>
          </p:cNvPr>
          <p:cNvSpPr/>
          <p:nvPr userDrawn="1"/>
        </p:nvSpPr>
        <p:spPr>
          <a:xfrm>
            <a:off x="0" y="0"/>
            <a:ext cx="5014061" cy="6858000"/>
          </a:xfrm>
          <a:prstGeom prst="rect">
            <a:avLst/>
          </a:prstGeom>
          <a:solidFill>
            <a:srgbClr val="001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84462C-111E-D144-B7A0-8FDAE8E795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4423" y="4030026"/>
            <a:ext cx="4377969" cy="109492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slide title or main point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FBE08-AA66-8245-ACF9-A66ABE11A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3845" y="1815515"/>
            <a:ext cx="6093731" cy="4077608"/>
          </a:xfrm>
        </p:spPr>
        <p:txBody>
          <a:bodyPr/>
          <a:lstStyle>
            <a:lvl1pPr>
              <a:defRPr>
                <a:solidFill>
                  <a:srgbClr val="001E44"/>
                </a:solidFill>
              </a:defRPr>
            </a:lvl1pPr>
            <a:lvl2pPr>
              <a:defRPr>
                <a:solidFill>
                  <a:srgbClr val="001E44"/>
                </a:solidFill>
              </a:defRPr>
            </a:lvl2pPr>
            <a:lvl3pPr>
              <a:defRPr>
                <a:solidFill>
                  <a:srgbClr val="001E44"/>
                </a:solidFill>
              </a:defRPr>
            </a:lvl3pPr>
            <a:lvl4pPr>
              <a:defRPr>
                <a:solidFill>
                  <a:srgbClr val="001E44"/>
                </a:solidFill>
              </a:defRPr>
            </a:lvl4pPr>
            <a:lvl5pPr>
              <a:defRPr>
                <a:solidFill>
                  <a:srgbClr val="001E4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4ADBD2-B042-49A7-2191-B5CEB56B75C1}"/>
              </a:ext>
            </a:extLst>
          </p:cNvPr>
          <p:cNvCxnSpPr>
            <a:cxnSpLocks/>
          </p:cNvCxnSpPr>
          <p:nvPr userDrawn="1"/>
        </p:nvCxnSpPr>
        <p:spPr>
          <a:xfrm>
            <a:off x="358315" y="3079070"/>
            <a:ext cx="0" cy="2152993"/>
          </a:xfrm>
          <a:prstGeom prst="line">
            <a:avLst/>
          </a:prstGeom>
          <a:ln w="28575">
            <a:solidFill>
              <a:srgbClr val="FFCF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9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F5BF-14A9-3340-B841-7201095D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1812-A769-D947-90B5-68C459A6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ED7F4-BEF7-B34C-BCD9-EA82A4A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84462C-111E-D144-B7A0-8FDAE8E795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2897" y="295361"/>
            <a:ext cx="11005457" cy="109492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FBE08-AA66-8245-ACF9-A66ABE11A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896" y="1622513"/>
            <a:ext cx="11005457" cy="4383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DEF71-7D69-9455-287F-12989E3FD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64581" y="3264580"/>
            <a:ext cx="6858003" cy="3288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81DBD9-E33B-8B43-2419-BD38C16571DD}"/>
              </a:ext>
            </a:extLst>
          </p:cNvPr>
          <p:cNvCxnSpPr>
            <a:cxnSpLocks/>
          </p:cNvCxnSpPr>
          <p:nvPr userDrawn="1"/>
        </p:nvCxnSpPr>
        <p:spPr>
          <a:xfrm>
            <a:off x="318016" y="0"/>
            <a:ext cx="0" cy="6858000"/>
          </a:xfrm>
          <a:prstGeom prst="line">
            <a:avLst/>
          </a:prstGeom>
          <a:ln w="28575">
            <a:solidFill>
              <a:srgbClr val="001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6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5B329-B847-5D47-BAEE-3FC9F5D2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75699-2667-5C4B-806B-BC1AE743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061FA-33BD-AE47-AA5B-69E7376E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2E665B-39BD-B188-D3A8-290051A349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tx1">
                  <a:alpha val="3803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CAFC2-95A9-2D4D-BE4C-906480D4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CA0D8-C318-5E40-B575-FEDF65EA4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72E66-B9F7-DB4E-AB26-BAA481952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BCAE-5430-3942-8EC8-78E7A29BBC8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21C3-5A4A-1840-82F4-64057C8D3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3088-3D46-EF40-8126-E4967ECA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C7D3-7513-BF40-B0BF-A5EC2F082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1BDF4-998B-DEED-DB31-2891D6BA4AF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24363" y="6245748"/>
            <a:ext cx="308409" cy="3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6" r:id="rId3"/>
    <p:sldLayoutId id="2147483685" r:id="rId4"/>
    <p:sldLayoutId id="2147483679" r:id="rId5"/>
    <p:sldLayoutId id="2147483687" r:id="rId6"/>
    <p:sldLayoutId id="2147483688" r:id="rId7"/>
    <p:sldLayoutId id="2147483683" r:id="rId8"/>
    <p:sldLayoutId id="2147483689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E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F34"/>
        </a:buClr>
        <a:buFont typeface="Arial" panose="020B0604020202020204" pitchFamily="34" charset="0"/>
        <a:buChar char="•"/>
        <a:defRPr sz="2800" b="0" i="0" kern="1200">
          <a:solidFill>
            <a:srgbClr val="001E44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F34"/>
        </a:buClr>
        <a:buFont typeface="Arial" panose="020B0604020202020204" pitchFamily="34" charset="0"/>
        <a:buChar char="•"/>
        <a:defRPr sz="2400" b="0" i="0" kern="1200">
          <a:solidFill>
            <a:srgbClr val="001E44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F34"/>
        </a:buClr>
        <a:buFont typeface="Arial" panose="020B0604020202020204" pitchFamily="34" charset="0"/>
        <a:buChar char="•"/>
        <a:defRPr sz="2000" b="0" i="0" kern="1200">
          <a:solidFill>
            <a:srgbClr val="001E44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F34"/>
        </a:buClr>
        <a:buFont typeface="Arial" panose="020B0604020202020204" pitchFamily="34" charset="0"/>
        <a:buChar char="•"/>
        <a:defRPr sz="1800" b="0" i="0" kern="1200">
          <a:solidFill>
            <a:srgbClr val="001E44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F34"/>
        </a:buClr>
        <a:buFont typeface="Arial" panose="020B0604020202020204" pitchFamily="34" charset="0"/>
        <a:buChar char="•"/>
        <a:defRPr sz="1800" b="0" i="0" kern="1200">
          <a:solidFill>
            <a:srgbClr val="001E44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u.edu/policies/academic/atrisksalary.php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9F91-885D-2318-B9E7-592A87C49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Chair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D6718-97B1-4C0D-33CE-ABEB56243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9DE8-7DE3-64B6-423F-B2BAA7610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204" y="4349776"/>
            <a:ext cx="8995568" cy="1142914"/>
          </a:xfrm>
        </p:spPr>
        <p:txBody>
          <a:bodyPr>
            <a:normAutofit/>
          </a:bodyPr>
          <a:lstStyle/>
          <a:p>
            <a:r>
              <a:rPr lang="en-US" dirty="0"/>
              <a:t>Advocating for New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13EA-2730-4AFD-4D76-F94892912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oup of buildings in a city&#10;&#10;Description automatically generated">
            <a:extLst>
              <a:ext uri="{FF2B5EF4-FFF2-40B4-BE49-F238E27FC236}">
                <a16:creationId xmlns:a16="http://schemas.microsoft.com/office/drawing/2014/main" id="{0AC9D1AE-06F1-9B7D-3311-A6E8505493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4440" b="14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294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40BD-7D0C-05AF-021C-A0D520621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Foundational Terms and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0605-17E4-C8D4-6C26-CC06E2CF04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4209" y="649479"/>
            <a:ext cx="6742632" cy="58624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People—biggest expense for all units at all levels.</a:t>
            </a:r>
          </a:p>
          <a:p>
            <a:pPr>
              <a:lnSpc>
                <a:spcPct val="120000"/>
              </a:lnSpc>
            </a:pPr>
            <a:r>
              <a:rPr lang="en-US" dirty="0"/>
              <a:t>Ongoing commitment has to be factored into future plans.</a:t>
            </a:r>
          </a:p>
          <a:p>
            <a:pPr>
              <a:lnSpc>
                <a:spcPct val="120000"/>
              </a:lnSpc>
            </a:pPr>
            <a:r>
              <a:rPr lang="en-US" dirty="0"/>
              <a:t>Position Number</a:t>
            </a:r>
          </a:p>
          <a:p>
            <a:pPr>
              <a:lnSpc>
                <a:spcPct val="120000"/>
              </a:lnSpc>
            </a:pPr>
            <a:r>
              <a:rPr lang="en-US" dirty="0"/>
              <a:t>Base compensation + benefits</a:t>
            </a:r>
          </a:p>
          <a:p>
            <a:pPr>
              <a:lnSpc>
                <a:spcPct val="120000"/>
              </a:lnSpc>
            </a:pPr>
            <a:r>
              <a:rPr lang="en-US" dirty="0"/>
              <a:t>State Money vs. other sources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Coverage of benefits (all types)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Coverage of compensation increases</a:t>
            </a:r>
          </a:p>
          <a:p>
            <a:pPr>
              <a:lnSpc>
                <a:spcPct val="120000"/>
              </a:lnSpc>
            </a:pPr>
            <a:r>
              <a:rPr lang="en-US" dirty="0"/>
              <a:t>Faculty hires address Teaching, Research, and Service—with variable impact based on role.</a:t>
            </a:r>
          </a:p>
          <a:p>
            <a:pPr>
              <a:lnSpc>
                <a:spcPct val="120000"/>
              </a:lnSpc>
            </a:pPr>
            <a:r>
              <a:rPr lang="en-US" dirty="0"/>
              <a:t>Hiring has to be balanced among numerous priorities.</a:t>
            </a:r>
          </a:p>
          <a:p>
            <a:pPr>
              <a:lnSpc>
                <a:spcPct val="120000"/>
              </a:lnSpc>
            </a:pPr>
            <a:r>
              <a:rPr lang="en-US" dirty="0"/>
              <a:t>Candid conversations between Chairs and Deans are critical to effective decision making. Keep your credibility intact!</a:t>
            </a:r>
          </a:p>
        </p:txBody>
      </p:sp>
    </p:spTree>
    <p:extLst>
      <p:ext uri="{BB962C8B-B14F-4D97-AF65-F5344CB8AC3E}">
        <p14:creationId xmlns:p14="http://schemas.microsoft.com/office/powerpoint/2010/main" val="171201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40BD-7D0C-05AF-021C-A0D520621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0605-17E4-C8D4-6C26-CC06E2CF04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4209" y="1815515"/>
            <a:ext cx="6742632" cy="4077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Is this a replacement for an existing position? </a:t>
            </a:r>
          </a:p>
          <a:p>
            <a:pPr>
              <a:lnSpc>
                <a:spcPct val="110000"/>
              </a:lnSpc>
            </a:pPr>
            <a:r>
              <a:rPr lang="en-US" dirty="0"/>
              <a:t>Is this a new hire in an existing area?</a:t>
            </a:r>
          </a:p>
          <a:p>
            <a:pPr>
              <a:lnSpc>
                <a:spcPct val="110000"/>
              </a:lnSpc>
            </a:pPr>
            <a:r>
              <a:rPr lang="en-US" dirty="0"/>
              <a:t>Is this a new hire in an area of strategic growth, expansion, or focus?</a:t>
            </a:r>
          </a:p>
          <a:p>
            <a:pPr>
              <a:lnSpc>
                <a:spcPct val="110000"/>
              </a:lnSpc>
            </a:pPr>
            <a:r>
              <a:rPr lang="en-US" dirty="0"/>
              <a:t>Is this a new hire that is focused on addressing a long-term issue, an existing shortcoming, and/or a curriculum gap?</a:t>
            </a:r>
          </a:p>
          <a:p>
            <a:pPr>
              <a:lnSpc>
                <a:spcPct val="110000"/>
              </a:lnSpc>
            </a:pPr>
            <a:r>
              <a:rPr lang="en-US" dirty="0"/>
              <a:t>Is this position needed now or can the hire be delayed?</a:t>
            </a:r>
          </a:p>
        </p:txBody>
      </p:sp>
    </p:spTree>
    <p:extLst>
      <p:ext uri="{BB962C8B-B14F-4D97-AF65-F5344CB8AC3E}">
        <p14:creationId xmlns:p14="http://schemas.microsoft.com/office/powerpoint/2010/main" val="156517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553-F7B8-0BD0-B3A1-3B901B90E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Enumerating the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F1A0-9060-0793-46A8-556E4BF634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3845" y="1093862"/>
            <a:ext cx="6093731" cy="499928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Key considerations: credentials, term, role, workload distribution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Could the need be fulfilled by…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repositioning existing personnel?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using temporary faculty?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using graduate teaching assistants?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using non-tenure track faculty?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 joint hire, shared hire, or other type of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1210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553-F7B8-0BD0-B3A1-3B901B90E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F1A0-9060-0793-46A8-556E4BF634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the existing enrollment trends in the relevant program (major, concentration, etc.) over the past three years?</a:t>
            </a:r>
          </a:p>
          <a:p>
            <a:r>
              <a:rPr lang="en-US" dirty="0"/>
              <a:t>Credit hour production trends?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PowerBI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553-F7B8-0BD0-B3A1-3B901B90E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Documenting Special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F1A0-9060-0793-46A8-556E4BF634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accreditation issues are relevant? (academic qualifications, research expertise, etc.)</a:t>
            </a:r>
          </a:p>
          <a:p>
            <a:r>
              <a:rPr lang="en-US" dirty="0"/>
              <a:t>Scholarly Activities: What areas of focus are relevant? Potential for external funding?</a:t>
            </a:r>
          </a:p>
          <a:p>
            <a:r>
              <a:rPr lang="en-US" dirty="0"/>
              <a:t>Resources: Are special facilities needed to support hire? Startup funding? Course release during startup?</a:t>
            </a:r>
          </a:p>
        </p:txBody>
      </p:sp>
    </p:spTree>
    <p:extLst>
      <p:ext uri="{BB962C8B-B14F-4D97-AF65-F5344CB8AC3E}">
        <p14:creationId xmlns:p14="http://schemas.microsoft.com/office/powerpoint/2010/main" val="294689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553-F7B8-0BD0-B3A1-3B901B90E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Situating in Broader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F1A0-9060-0793-46A8-556E4BF634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2397" y="1264778"/>
            <a:ext cx="6345180" cy="49309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Will this hire…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Broaden/extend faculty expertise?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Address goals in DEI?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Provide new support for collaboration in teaching, research, or service?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In department, in college, in university, and/or external?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Support strategic initiatives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College/Dept. Mission and/or Strategic Plan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Committee for 125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ETSU Strategic Plan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Go Beyond (QEP)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Moonshot</a:t>
            </a:r>
          </a:p>
        </p:txBody>
      </p:sp>
    </p:spTree>
    <p:extLst>
      <p:ext uri="{BB962C8B-B14F-4D97-AF65-F5344CB8AC3E}">
        <p14:creationId xmlns:p14="http://schemas.microsoft.com/office/powerpoint/2010/main" val="276256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553-F7B8-0BD0-B3A1-3B901B90E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the Funding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F1A0-9060-0793-46A8-556E4BF634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this position be paid? State funds, fees, or other sources.</a:t>
            </a:r>
          </a:p>
          <a:p>
            <a:r>
              <a:rPr lang="en-US" dirty="0"/>
              <a:t>Should/could a portion of salary be specified as At Risk? </a:t>
            </a:r>
            <a:r>
              <a:rPr lang="en-US" dirty="0">
                <a:hlinkClick r:id="rId2"/>
              </a:rPr>
              <a:t>Link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7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U">
      <a:dk1>
        <a:srgbClr val="011E41"/>
      </a:dk1>
      <a:lt1>
        <a:srgbClr val="FFFFFF"/>
      </a:lt1>
      <a:dk2>
        <a:srgbClr val="243746"/>
      </a:dk2>
      <a:lt2>
        <a:srgbClr val="E7E6E6"/>
      </a:lt2>
      <a:accent1>
        <a:srgbClr val="001C71"/>
      </a:accent1>
      <a:accent2>
        <a:srgbClr val="4E738A"/>
      </a:accent2>
      <a:accent3>
        <a:srgbClr val="A5A5A5"/>
      </a:accent3>
      <a:accent4>
        <a:srgbClr val="FFC628"/>
      </a:accent4>
      <a:accent5>
        <a:srgbClr val="6FA088"/>
      </a:accent5>
      <a:accent6>
        <a:srgbClr val="C8A977"/>
      </a:accent6>
      <a:hlink>
        <a:srgbClr val="0033A1"/>
      </a:hlink>
      <a:folHlink>
        <a:srgbClr val="4E738A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Department Chair Workshop</vt:lpstr>
      <vt:lpstr>Advocating for New Faculty</vt:lpstr>
      <vt:lpstr>Foundational Terms and Concepts</vt:lpstr>
      <vt:lpstr>Understanding the Need</vt:lpstr>
      <vt:lpstr>Enumerating the Options</vt:lpstr>
      <vt:lpstr>Evaluating the Context</vt:lpstr>
      <vt:lpstr>Documenting Special Factors</vt:lpstr>
      <vt:lpstr>Situating in Broader Context</vt:lpstr>
      <vt:lpstr>Evaluating the Funding Option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2023-09-27T16:34:42Z</dcterms:created>
  <dcterms:modified xsi:type="dcterms:W3CDTF">2023-09-27T16:34:53Z</dcterms:modified>
</cp:coreProperties>
</file>