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301" r:id="rId2"/>
    <p:sldId id="312" r:id="rId3"/>
    <p:sldId id="326" r:id="rId4"/>
    <p:sldId id="344" r:id="rId5"/>
    <p:sldId id="343" r:id="rId6"/>
    <p:sldId id="345" r:id="rId7"/>
    <p:sldId id="346" r:id="rId8"/>
    <p:sldId id="342" r:id="rId9"/>
    <p:sldId id="340" r:id="rId10"/>
    <p:sldId id="338" r:id="rId11"/>
    <p:sldId id="341" r:id="rId12"/>
    <p:sldId id="339" r:id="rId13"/>
    <p:sldId id="327" r:id="rId14"/>
    <p:sldId id="328" r:id="rId15"/>
    <p:sldId id="335" r:id="rId16"/>
    <p:sldId id="329" r:id="rId17"/>
    <p:sldId id="336" r:id="rId18"/>
    <p:sldId id="330" r:id="rId19"/>
    <p:sldId id="331" r:id="rId20"/>
    <p:sldId id="332" r:id="rId21"/>
    <p:sldId id="337" r:id="rId22"/>
    <p:sldId id="317" r:id="rId23"/>
    <p:sldId id="333" r:id="rId24"/>
    <p:sldId id="334" r:id="rId25"/>
    <p:sldId id="315"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521415D9-36F7-43E2-AB2F-B90AF26B5E84}">
      <p14:sectionLst xmlns:p14="http://schemas.microsoft.com/office/powerpoint/2010/main">
        <p14:section name="Default Section" id="{C73486A4-2D7A-47AE-BAD9-53AC8F9772B1}">
          <p14:sldIdLst>
            <p14:sldId id="301"/>
            <p14:sldId id="312"/>
            <p14:sldId id="326"/>
            <p14:sldId id="344"/>
            <p14:sldId id="343"/>
            <p14:sldId id="345"/>
            <p14:sldId id="346"/>
            <p14:sldId id="342"/>
            <p14:sldId id="340"/>
            <p14:sldId id="338"/>
            <p14:sldId id="341"/>
            <p14:sldId id="339"/>
            <p14:sldId id="327"/>
            <p14:sldId id="328"/>
            <p14:sldId id="335"/>
            <p14:sldId id="329"/>
            <p14:sldId id="336"/>
            <p14:sldId id="330"/>
            <p14:sldId id="331"/>
            <p14:sldId id="332"/>
            <p14:sldId id="337"/>
            <p14:sldId id="317"/>
            <p14:sldId id="333"/>
            <p14:sldId id="334"/>
            <p14:sldId id="31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77" autoAdjust="0"/>
  </p:normalViewPr>
  <p:slideViewPr>
    <p:cSldViewPr snapToGrid="0">
      <p:cViewPr varScale="1">
        <p:scale>
          <a:sx n="79" d="100"/>
          <a:sy n="79" d="100"/>
        </p:scale>
        <p:origin x="10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1143000" y="685800"/>
            <a:ext cx="4572000" cy="3429000"/>
          </a:xfrm>
          <a:prstGeom prst="rect">
            <a:avLst/>
          </a:prstGeom>
        </p:spPr>
        <p:txBody>
          <a:bodyPr/>
          <a:lstStyle/>
          <a:p>
            <a:endParaRPr/>
          </a:p>
        </p:txBody>
      </p:sp>
      <p:sp>
        <p:nvSpPr>
          <p:cNvPr id="203" name="Shape 20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40767"/>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0"/>
              </a:spcAft>
              <a:buNone/>
            </a:pPr>
            <a:r>
              <a:rPr lang="en-US" sz="1200" dirty="0">
                <a:effectLst/>
                <a:latin typeface="Arial" panose="020B0604020202020204" pitchFamily="34" charset="0"/>
                <a:ea typeface="Times New Roman" panose="02020603050405020304" pitchFamily="18" charset="0"/>
                <a:cs typeface="Arial" panose="020B0604020202020204" pitchFamily="34" charset="0"/>
              </a:rPr>
              <a:t>Please use the guidelines stated by the journal you want to submit to for the word count, correct formatting, and reference style</a:t>
            </a:r>
            <a:r>
              <a:rPr lang="en-US" sz="12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78357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1_Two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5" name="Title Text"/>
          <p:cNvSpPr txBox="1">
            <a:spLocks noGrp="1"/>
          </p:cNvSpPr>
          <p:nvPr>
            <p:ph type="title"/>
          </p:nvPr>
        </p:nvSpPr>
        <p:spPr>
          <a:prstGeom prst="rect">
            <a:avLst/>
          </a:prstGeom>
        </p:spPr>
        <p:txBody>
          <a:bodyPr/>
          <a:lstStyle/>
          <a:p>
            <a:r>
              <a:t>Title Text</a:t>
            </a:r>
          </a:p>
        </p:txBody>
      </p:sp>
      <p:sp>
        <p:nvSpPr>
          <p:cNvPr id="126"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127" name="Picture 8" descr="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1_Comparis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35" name="Title Text"/>
          <p:cNvSpPr txBox="1">
            <a:spLocks noGrp="1"/>
          </p:cNvSpPr>
          <p:nvPr>
            <p:ph type="title"/>
          </p:nvPr>
        </p:nvSpPr>
        <p:spPr>
          <a:prstGeom prst="rect">
            <a:avLst/>
          </a:prstGeom>
        </p:spPr>
        <p:txBody>
          <a:bodyPr/>
          <a:lstStyle/>
          <a:p>
            <a:r>
              <a:t>Title Text</a:t>
            </a:r>
          </a:p>
        </p:txBody>
      </p:sp>
      <p:sp>
        <p:nvSpPr>
          <p:cNvPr id="136"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37" name="Text Placeholder 4"/>
          <p:cNvSpPr>
            <a:spLocks noGrp="1"/>
          </p:cNvSpPr>
          <p:nvPr>
            <p:ph type="body" sz="quarter" idx="21"/>
          </p:nvPr>
        </p:nvSpPr>
        <p:spPr>
          <a:xfrm>
            <a:off x="4645025" y="1535112"/>
            <a:ext cx="4041775" cy="639764"/>
          </a:xfrm>
          <a:prstGeom prst="rect">
            <a:avLst/>
          </a:prstGeom>
        </p:spPr>
        <p:txBody>
          <a:bodyPr anchor="b"/>
          <a:lstStyle/>
          <a:p>
            <a:endParaRPr/>
          </a:p>
        </p:txBody>
      </p:sp>
      <p:pic>
        <p:nvPicPr>
          <p:cNvPr id="138" name="Picture 10" descr="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Title Only">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46" name="Picture 7" descr="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1_Blank">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54" name="Picture 6" descr="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2_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62" name="Picture 6" descr="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1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1_Content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0"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171"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2" name="Text Placeholder 3"/>
          <p:cNvSpPr>
            <a:spLocks noGrp="1"/>
          </p:cNvSpPr>
          <p:nvPr>
            <p:ph type="body" sz="half" idx="21"/>
          </p:nvPr>
        </p:nvSpPr>
        <p:spPr>
          <a:xfrm>
            <a:off x="457198" y="1435100"/>
            <a:ext cx="3008317" cy="4691063"/>
          </a:xfrm>
          <a:prstGeom prst="rect">
            <a:avLst/>
          </a:prstGeom>
        </p:spPr>
        <p:txBody>
          <a:bodyPr/>
          <a:lstStyle/>
          <a:p>
            <a:endParaRPr/>
          </a:p>
        </p:txBody>
      </p:sp>
      <p:pic>
        <p:nvPicPr>
          <p:cNvPr id="173" name="Picture 8" descr="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1_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1"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182"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183"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184" name="Picture 9" descr="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1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3_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2"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193"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194"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195" name="Picture 12" descr="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1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39" name="Title Text"/>
          <p:cNvSpPr txBox="1">
            <a:spLocks noGrp="1"/>
          </p:cNvSpPr>
          <p:nvPr>
            <p:ph type="title"/>
          </p:nvPr>
        </p:nvSpPr>
        <p:spPr>
          <a:prstGeom prst="rect">
            <a:avLst/>
          </a:prstGeom>
        </p:spPr>
        <p:txBody>
          <a:bodyPr/>
          <a:lstStyle/>
          <a:p>
            <a:r>
              <a:t>Title Text</a:t>
            </a:r>
          </a:p>
        </p:txBody>
      </p:sp>
      <p:sp>
        <p:nvSpPr>
          <p:cNvPr id="40"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1" name="Text Placeholder 4"/>
          <p:cNvSpPr>
            <a:spLocks noGrp="1"/>
          </p:cNvSpPr>
          <p:nvPr>
            <p:ph type="body" sz="quarter" idx="21"/>
          </p:nvPr>
        </p:nvSpPr>
        <p:spPr>
          <a:xfrm>
            <a:off x="4645025" y="1535112"/>
            <a:ext cx="4041775" cy="639764"/>
          </a:xfrm>
          <a:prstGeom prst="rect">
            <a:avLst/>
          </a:prstGeom>
        </p:spPr>
        <p:txBody>
          <a:bodyPr anchor="b"/>
          <a:lstStyle/>
          <a:p>
            <a:endParaRPr/>
          </a:p>
        </p:txBody>
      </p:sp>
      <p:pic>
        <p:nvPicPr>
          <p:cNvPr id="42" name="Picture 11" descr="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Only">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57" name="Picture 5" descr="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195" y="6350186"/>
            <a:ext cx="2133607" cy="402339"/>
          </a:xfrm>
          <a:prstGeom prst="rect">
            <a:avLst/>
          </a:prstGeom>
          <a:ln w="12700">
            <a:miter lim="400000"/>
          </a:ln>
        </p:spPr>
      </p:pic>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74"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Text Placeholder 3"/>
          <p:cNvSpPr>
            <a:spLocks noGrp="1"/>
          </p:cNvSpPr>
          <p:nvPr>
            <p:ph type="body" sz="half" idx="21"/>
          </p:nvPr>
        </p:nvSpPr>
        <p:spPr>
          <a:xfrm>
            <a:off x="457198" y="1435100"/>
            <a:ext cx="3008317" cy="4691063"/>
          </a:xfrm>
          <a:prstGeom prst="rect">
            <a:avLst/>
          </a:prstGeom>
        </p:spPr>
        <p:txBody>
          <a:bodyPr/>
          <a:lstStyle/>
          <a:p>
            <a:endParaRPr/>
          </a:p>
        </p:txBody>
      </p:sp>
      <p:pic>
        <p:nvPicPr>
          <p:cNvPr id="76" name="Picture 9" descr="Pictur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4"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85"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86"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87" name="Picture 9" descr="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5"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96"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97"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98" name="Picture 12" descr="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06" name="Picture 1" descr="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81313" y="4216400"/>
            <a:ext cx="3352802" cy="1384300"/>
          </a:xfrm>
          <a:prstGeom prst="rect">
            <a:avLst/>
          </a:prstGeom>
          <a:ln w="12700">
            <a:miter lim="400000"/>
          </a:ln>
        </p:spPr>
      </p:pic>
      <p:sp>
        <p:nvSpPr>
          <p:cNvPr id="107" name="Body Level One…"/>
          <p:cNvSpPr txBox="1">
            <a:spLocks noGrp="1"/>
          </p:cNvSpPr>
          <p:nvPr>
            <p:ph type="body" sz="quarter" idx="1"/>
          </p:nvPr>
        </p:nvSpPr>
        <p:spPr>
          <a:xfrm>
            <a:off x="1371600" y="1142669"/>
            <a:ext cx="6400800" cy="1752601"/>
          </a:xfrm>
          <a:prstGeom prst="rect">
            <a:avLst/>
          </a:prstGeom>
        </p:spPr>
        <p:txBody>
          <a:bodyPr/>
          <a:lstStyle>
            <a:lvl1pPr marL="0" indent="0" algn="ctr">
              <a:spcBef>
                <a:spcPts val="1000"/>
              </a:spcBef>
              <a:buSzTx/>
              <a:buFontTx/>
              <a:buNone/>
              <a:defRPr sz="4400" b="1"/>
            </a:lvl1pPr>
            <a:lvl2pPr marL="0" indent="0" algn="ctr">
              <a:spcBef>
                <a:spcPts val="1000"/>
              </a:spcBef>
              <a:buSzTx/>
              <a:buFontTx/>
              <a:buNone/>
              <a:defRPr sz="4400" b="1"/>
            </a:lvl2pPr>
            <a:lvl3pPr marL="0" indent="0" algn="ctr">
              <a:spcBef>
                <a:spcPts val="1000"/>
              </a:spcBef>
              <a:buSzTx/>
              <a:buFontTx/>
              <a:buNone/>
              <a:defRPr sz="4400" b="1"/>
            </a:lvl3pPr>
            <a:lvl4pPr marL="0" indent="0" algn="ctr">
              <a:spcBef>
                <a:spcPts val="1000"/>
              </a:spcBef>
              <a:buSzTx/>
              <a:buFontTx/>
              <a:buNone/>
              <a:defRPr sz="4400" b="1"/>
            </a:lvl4pPr>
            <a:lvl5pPr marL="0" indent="0" algn="ctr">
              <a:spcBef>
                <a:spcPts val="1000"/>
              </a:spcBef>
              <a:buSzTx/>
              <a:buFontTx/>
              <a:buNone/>
              <a:defRPr sz="4400" b="1"/>
            </a:lvl5p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1_Title and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5" name="Title Text"/>
          <p:cNvSpPr txBox="1">
            <a:spLocks noGrp="1"/>
          </p:cNvSpPr>
          <p:nvPr>
            <p:ph type="title"/>
          </p:nvPr>
        </p:nvSpPr>
        <p:spPr>
          <a:prstGeom prst="rect">
            <a:avLst/>
          </a:prstGeom>
        </p:spPr>
        <p:txBody>
          <a:bodyPr/>
          <a:lstStyle/>
          <a:p>
            <a:r>
              <a:t>Title Text</a:t>
            </a:r>
          </a:p>
        </p:txBody>
      </p:sp>
      <p:sp>
        <p:nvSpPr>
          <p:cNvPr id="11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pic>
        <p:nvPicPr>
          <p:cNvPr id="117" name="Picture 8" descr="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9"/>
          <a:srcRect/>
          <a:stretch>
            <a:fillRect/>
          </a:stretch>
        </a:blipFill>
        <a:effectLst/>
      </p:bgPr>
    </p:bg>
    <p:spTree>
      <p:nvGrpSpPr>
        <p:cNvPr id="1" name=""/>
        <p:cNvGrpSpPr/>
        <p:nvPr/>
      </p:nvGrpSpPr>
      <p:grpSpPr>
        <a:xfrm>
          <a:off x="0" y="0"/>
          <a:ext cx="0" cy="0"/>
          <a:chOff x="0" y="0"/>
          <a:chExt cx="0" cy="0"/>
        </a:xfrm>
      </p:grpSpPr>
      <p:pic>
        <p:nvPicPr>
          <p:cNvPr id="2" name="Picture 11" descr="Picture 11"/>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3"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4"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8413147" y="6406786"/>
            <a:ext cx="273654" cy="264253"/>
          </a:xfrm>
          <a:prstGeom prst="rect">
            <a:avLst/>
          </a:prstGeom>
          <a:ln w="12700">
            <a:miter lim="400000"/>
          </a:ln>
        </p:spPr>
        <p:txBody>
          <a:bodyPr wrap="none" lIns="45718" tIns="45718" rIns="45718" bIns="45718" anchor="ctr">
            <a:spAutoFit/>
          </a:bodyPr>
          <a:lstStyle>
            <a:lvl1pPr algn="r">
              <a:defRPr sz="1200">
                <a:solidFill>
                  <a:srgbClr val="898989"/>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etsu.edu/com/biomedcomm/forms.php."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etsu.edu/com/pediatrics/divisions/academic-pediatrics/documents/case_study_presentation.pdf" TargetMode="External"/><Relationship Id="rId2" Type="http://schemas.openxmlformats.org/officeDocument/2006/relationships/hyperlink" Target="https://etsu.hosted.panopto.com/Panopto/Pages/Viewer.aspx?id=cdf97a15-983b-4594-96f7-ad73011aae7a"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blogs.bmj.com/case-reports/2009/09/02/case-report-cat/"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
          </p:nvPr>
        </p:nvSpPr>
        <p:spPr/>
        <p:txBody>
          <a:bodyPr>
            <a:noAutofit/>
          </a:bodyPr>
          <a:lstStyle/>
          <a:p>
            <a:r>
              <a:rPr lang="en-US" dirty="0"/>
              <a:t>2022 Summer Research Curriculum</a:t>
            </a:r>
          </a:p>
          <a:p>
            <a:endParaRPr lang="en-US" sz="2400" dirty="0"/>
          </a:p>
          <a:p>
            <a:r>
              <a:rPr lang="en-US" dirty="0"/>
              <a:t>Mid Point Check In</a:t>
            </a:r>
          </a:p>
        </p:txBody>
      </p:sp>
    </p:spTree>
    <p:extLst>
      <p:ext uri="{BB962C8B-B14F-4D97-AF65-F5344CB8AC3E}">
        <p14:creationId xmlns:p14="http://schemas.microsoft.com/office/powerpoint/2010/main" val="5647492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C8B3B-EAD3-45A0-9BD2-838D2BEC1DFE}"/>
              </a:ext>
            </a:extLst>
          </p:cNvPr>
          <p:cNvSpPr>
            <a:spLocks noGrp="1"/>
          </p:cNvSpPr>
          <p:nvPr>
            <p:ph type="title"/>
          </p:nvPr>
        </p:nvSpPr>
        <p:spPr/>
        <p:txBody>
          <a:bodyPr/>
          <a:lstStyle/>
          <a:p>
            <a:r>
              <a:rPr lang="en-US" dirty="0"/>
              <a:t>Poster Presentation</a:t>
            </a:r>
          </a:p>
        </p:txBody>
      </p:sp>
      <p:sp>
        <p:nvSpPr>
          <p:cNvPr id="5" name="Text Placeholder 4">
            <a:extLst>
              <a:ext uri="{FF2B5EF4-FFF2-40B4-BE49-F238E27FC236}">
                <a16:creationId xmlns:a16="http://schemas.microsoft.com/office/drawing/2014/main" id="{5B3476A8-83D4-4378-9FA2-E211A0DCFAE8}"/>
              </a:ext>
            </a:extLst>
          </p:cNvPr>
          <p:cNvSpPr>
            <a:spLocks noGrp="1"/>
          </p:cNvSpPr>
          <p:nvPr>
            <p:ph type="body" idx="1"/>
          </p:nvPr>
        </p:nvSpPr>
        <p:spPr/>
        <p:txBody>
          <a:bodyPr>
            <a:normAutofit/>
          </a:bodyPr>
          <a:lstStyle/>
          <a:p>
            <a:r>
              <a:rPr lang="en-US" dirty="0"/>
              <a:t>The poster will be judged based on appearance:</a:t>
            </a:r>
          </a:p>
          <a:p>
            <a:pPr lvl="1"/>
            <a:r>
              <a:rPr lang="en-US" dirty="0"/>
              <a:t>readability </a:t>
            </a:r>
          </a:p>
          <a:p>
            <a:pPr lvl="1"/>
            <a:r>
              <a:rPr lang="en-US" dirty="0"/>
              <a:t>fonts/color/size appropriate </a:t>
            </a:r>
          </a:p>
          <a:p>
            <a:pPr lvl="1"/>
            <a:r>
              <a:rPr lang="en-US" dirty="0"/>
              <a:t>informative and clearly presented methods, figures, results, conclusions</a:t>
            </a:r>
          </a:p>
        </p:txBody>
      </p:sp>
    </p:spTree>
    <p:extLst>
      <p:ext uri="{BB962C8B-B14F-4D97-AF65-F5344CB8AC3E}">
        <p14:creationId xmlns:p14="http://schemas.microsoft.com/office/powerpoint/2010/main" val="1956105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C8B3B-EAD3-45A0-9BD2-838D2BEC1DFE}"/>
              </a:ext>
            </a:extLst>
          </p:cNvPr>
          <p:cNvSpPr>
            <a:spLocks noGrp="1"/>
          </p:cNvSpPr>
          <p:nvPr>
            <p:ph type="title"/>
          </p:nvPr>
        </p:nvSpPr>
        <p:spPr/>
        <p:txBody>
          <a:bodyPr/>
          <a:lstStyle/>
          <a:p>
            <a:r>
              <a:rPr lang="en-US" dirty="0"/>
              <a:t>Poster Presentation</a:t>
            </a:r>
          </a:p>
        </p:txBody>
      </p:sp>
      <p:sp>
        <p:nvSpPr>
          <p:cNvPr id="5" name="Text Placeholder 4">
            <a:extLst>
              <a:ext uri="{FF2B5EF4-FFF2-40B4-BE49-F238E27FC236}">
                <a16:creationId xmlns:a16="http://schemas.microsoft.com/office/drawing/2014/main" id="{5B3476A8-83D4-4378-9FA2-E211A0DCFAE8}"/>
              </a:ext>
            </a:extLst>
          </p:cNvPr>
          <p:cNvSpPr>
            <a:spLocks noGrp="1"/>
          </p:cNvSpPr>
          <p:nvPr>
            <p:ph type="body" idx="1"/>
          </p:nvPr>
        </p:nvSpPr>
        <p:spPr/>
        <p:txBody>
          <a:bodyPr>
            <a:normAutofit/>
          </a:bodyPr>
          <a:lstStyle/>
          <a:p>
            <a:r>
              <a:rPr lang="en-US" dirty="0"/>
              <a:t>The presentation will be judged based on communication skills:</a:t>
            </a:r>
          </a:p>
          <a:p>
            <a:pPr lvl="1"/>
            <a:r>
              <a:rPr lang="en-US" dirty="0"/>
              <a:t>Clearly stated intro, background, rationale, etc. </a:t>
            </a:r>
          </a:p>
          <a:p>
            <a:pPr lvl="1"/>
            <a:r>
              <a:rPr lang="en-US" dirty="0"/>
              <a:t>knowledge of research topic</a:t>
            </a:r>
          </a:p>
          <a:p>
            <a:pPr lvl="1"/>
            <a:r>
              <a:rPr lang="en-US" dirty="0"/>
              <a:t>ability to answer questions, etc.  </a:t>
            </a:r>
          </a:p>
        </p:txBody>
      </p:sp>
    </p:spTree>
    <p:extLst>
      <p:ext uri="{BB962C8B-B14F-4D97-AF65-F5344CB8AC3E}">
        <p14:creationId xmlns:p14="http://schemas.microsoft.com/office/powerpoint/2010/main" val="336176968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C8B3B-EAD3-45A0-9BD2-838D2BEC1DFE}"/>
              </a:ext>
            </a:extLst>
          </p:cNvPr>
          <p:cNvSpPr>
            <a:spLocks noGrp="1"/>
          </p:cNvSpPr>
          <p:nvPr>
            <p:ph type="title"/>
          </p:nvPr>
        </p:nvSpPr>
        <p:spPr/>
        <p:txBody>
          <a:bodyPr/>
          <a:lstStyle/>
          <a:p>
            <a:r>
              <a:rPr lang="en-US" dirty="0"/>
              <a:t>Poster Presentation</a:t>
            </a:r>
          </a:p>
        </p:txBody>
      </p:sp>
      <p:sp>
        <p:nvSpPr>
          <p:cNvPr id="5" name="Text Placeholder 4">
            <a:extLst>
              <a:ext uri="{FF2B5EF4-FFF2-40B4-BE49-F238E27FC236}">
                <a16:creationId xmlns:a16="http://schemas.microsoft.com/office/drawing/2014/main" id="{5B3476A8-83D4-4378-9FA2-E211A0DCFAE8}"/>
              </a:ext>
            </a:extLst>
          </p:cNvPr>
          <p:cNvSpPr>
            <a:spLocks noGrp="1"/>
          </p:cNvSpPr>
          <p:nvPr>
            <p:ph type="body" idx="1"/>
          </p:nvPr>
        </p:nvSpPr>
        <p:spPr/>
        <p:txBody>
          <a:bodyPr>
            <a:normAutofit lnSpcReduction="10000"/>
          </a:bodyPr>
          <a:lstStyle/>
          <a:p>
            <a:r>
              <a:rPr lang="en-US" dirty="0"/>
              <a:t>Poster design/templates: each poster board is 66 inches wide by 44 inches high. The size/design is up to presenter as long as it fits on the poster board.  </a:t>
            </a:r>
          </a:p>
          <a:p>
            <a:r>
              <a:rPr lang="en-US" dirty="0"/>
              <a:t>Make sure the poster is easy to see and read.  </a:t>
            </a:r>
          </a:p>
          <a:p>
            <a:r>
              <a:rPr lang="en-US" dirty="0"/>
              <a:t>ETSU’s </a:t>
            </a:r>
            <a:r>
              <a:rPr lang="en-US" dirty="0">
                <a:hlinkClick r:id="rId2"/>
              </a:rPr>
              <a:t>Biomedical Communications website</a:t>
            </a:r>
            <a:r>
              <a:rPr lang="en-US" dirty="0"/>
              <a:t> has several  poster templates ready for download</a:t>
            </a:r>
          </a:p>
        </p:txBody>
      </p:sp>
    </p:spTree>
    <p:extLst>
      <p:ext uri="{BB962C8B-B14F-4D97-AF65-F5344CB8AC3E}">
        <p14:creationId xmlns:p14="http://schemas.microsoft.com/office/powerpoint/2010/main" val="331004998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3C32DD-DAA4-47BA-A295-1EECB803A637}"/>
              </a:ext>
            </a:extLst>
          </p:cNvPr>
          <p:cNvSpPr>
            <a:spLocks noGrp="1"/>
          </p:cNvSpPr>
          <p:nvPr>
            <p:ph type="body" sz="quarter" idx="1"/>
          </p:nvPr>
        </p:nvSpPr>
        <p:spPr/>
        <p:txBody>
          <a:bodyPr/>
          <a:lstStyle/>
          <a:p>
            <a:r>
              <a:rPr lang="en-US" dirty="0"/>
              <a:t>Case Reports</a:t>
            </a:r>
          </a:p>
        </p:txBody>
      </p:sp>
    </p:spTree>
    <p:extLst>
      <p:ext uri="{BB962C8B-B14F-4D97-AF65-F5344CB8AC3E}">
        <p14:creationId xmlns:p14="http://schemas.microsoft.com/office/powerpoint/2010/main" val="61738222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9155-1511-436C-B895-9C6205E71EAC}"/>
              </a:ext>
            </a:extLst>
          </p:cNvPr>
          <p:cNvSpPr>
            <a:spLocks noGrp="1"/>
          </p:cNvSpPr>
          <p:nvPr>
            <p:ph type="title"/>
          </p:nvPr>
        </p:nvSpPr>
        <p:spPr/>
        <p:txBody>
          <a:bodyPr>
            <a:normAutofit/>
          </a:bodyPr>
          <a:lstStyle/>
          <a:p>
            <a:pPr marL="0" marR="0">
              <a:spcBef>
                <a:spcPts val="0"/>
              </a:spcBef>
              <a:spcAft>
                <a:spcPts val="600"/>
              </a:spcAft>
            </a:pPr>
            <a:r>
              <a:rPr lang="en-US" sz="4400" dirty="0">
                <a:effectLst/>
                <a:latin typeface="Arial" panose="020B0604020202020204" pitchFamily="34" charset="0"/>
                <a:ea typeface="Calibri" panose="020F0502020204030204" pitchFamily="34" charset="0"/>
                <a:cs typeface="Arial" panose="020B0604020202020204" pitchFamily="34" charset="0"/>
              </a:rPr>
              <a:t>Definition</a:t>
            </a:r>
          </a:p>
        </p:txBody>
      </p:sp>
      <p:sp>
        <p:nvSpPr>
          <p:cNvPr id="3" name="Text Placeholder 2">
            <a:extLst>
              <a:ext uri="{FF2B5EF4-FFF2-40B4-BE49-F238E27FC236}">
                <a16:creationId xmlns:a16="http://schemas.microsoft.com/office/drawing/2014/main" id="{A900BBCE-B05E-4877-9145-6195BBD54050}"/>
              </a:ext>
            </a:extLst>
          </p:cNvPr>
          <p:cNvSpPr>
            <a:spLocks noGrp="1"/>
          </p:cNvSpPr>
          <p:nvPr>
            <p:ph type="body" idx="1"/>
          </p:nvPr>
        </p:nvSpPr>
        <p:spPr/>
        <p:txBody>
          <a:bodyPr>
            <a:normAutofit/>
          </a:bodyPr>
          <a:lstStyle/>
          <a:p>
            <a:pPr marL="0" marR="0" indent="0">
              <a:spcBef>
                <a:spcPts val="0"/>
              </a:spcBef>
              <a:spcAft>
                <a:spcPts val="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Articles reporting a small number of patients (typically 1-5)* patients with: </a:t>
            </a:r>
          </a:p>
          <a:p>
            <a:pPr marL="457200" marR="0" indent="-457200">
              <a:spcBef>
                <a:spcPts val="0"/>
              </a:spcBef>
              <a:spcAft>
                <a:spcPts val="0"/>
              </a:spcAft>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A diagnostic dilemma</a:t>
            </a:r>
          </a:p>
          <a:p>
            <a:pPr marL="457200" marR="0" indent="-457200">
              <a:spcBef>
                <a:spcPts val="0"/>
              </a:spcBef>
              <a:spcAft>
                <a:spcPts val="0"/>
              </a:spcAft>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An unusual manifestation of disease processes</a:t>
            </a:r>
          </a:p>
          <a:p>
            <a:pPr marL="457200" marR="0" indent="-457200">
              <a:spcBef>
                <a:spcPts val="0"/>
              </a:spcBef>
              <a:spcAft>
                <a:spcPts val="0"/>
              </a:spcAft>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An unusual treatment challenge</a:t>
            </a:r>
          </a:p>
          <a:p>
            <a:pPr marL="457200" marR="0" indent="-457200">
              <a:spcBef>
                <a:spcPts val="0"/>
              </a:spcBef>
              <a:spcAft>
                <a:spcPts val="0"/>
              </a:spcAft>
              <a:buFont typeface="+mj-l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An unanticipated early failure or complications of some treatment.  </a:t>
            </a:r>
            <a:endParaRPr lang="en-US" sz="1800" dirty="0">
              <a:latin typeface="Arial" panose="020B0604020202020204" pitchFamily="34" charset="0"/>
              <a:ea typeface="Calibri" panose="020F0502020204030204" pitchFamily="34" charset="0"/>
              <a:cs typeface="Arial" panose="020B0604020202020204" pitchFamily="34" charset="0"/>
            </a:endParaRPr>
          </a:p>
          <a:p>
            <a:pPr marR="0">
              <a:spcBef>
                <a:spcPts val="0"/>
              </a:spcBef>
              <a:spcAft>
                <a:spcPts val="0"/>
              </a:spcAft>
              <a:buAutoNum type="arabicPeriod"/>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*For ETSU &amp; Ballad IRB purposes, 3 or less patients typicall</a:t>
            </a:r>
            <a:r>
              <a:rPr lang="en-US" sz="1800" dirty="0">
                <a:latin typeface="Arial" panose="020B0604020202020204" pitchFamily="34" charset="0"/>
                <a:ea typeface="Calibri" panose="020F0502020204030204" pitchFamily="34" charset="0"/>
                <a:cs typeface="Arial" panose="020B0604020202020204" pitchFamily="34" charset="0"/>
              </a:rPr>
              <a:t>y not human subjects research. 4 or more patients typically is considered human subjects research.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3657600" lvl="8" indent="0">
              <a:buNone/>
            </a:pPr>
            <a:endParaRPr lang="en-US" dirty="0"/>
          </a:p>
        </p:txBody>
      </p:sp>
    </p:spTree>
    <p:extLst>
      <p:ext uri="{BB962C8B-B14F-4D97-AF65-F5344CB8AC3E}">
        <p14:creationId xmlns:p14="http://schemas.microsoft.com/office/powerpoint/2010/main" val="145944217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B9BE87-4BC9-4609-A60F-7EA99B4A4151}"/>
              </a:ext>
            </a:extLst>
          </p:cNvPr>
          <p:cNvSpPr>
            <a:spLocks noGrp="1"/>
          </p:cNvSpPr>
          <p:nvPr>
            <p:ph type="title"/>
          </p:nvPr>
        </p:nvSpPr>
        <p:spPr>
          <a:xfrm>
            <a:off x="457200" y="2285999"/>
            <a:ext cx="8229600" cy="1143001"/>
          </a:xfrm>
        </p:spPr>
        <p:txBody>
          <a:bodyPr/>
          <a:lstStyle/>
          <a:p>
            <a:r>
              <a:rPr lang="en-US" b="1" dirty="0"/>
              <a:t>Case Report Template</a:t>
            </a:r>
          </a:p>
        </p:txBody>
      </p:sp>
    </p:spTree>
    <p:extLst>
      <p:ext uri="{BB962C8B-B14F-4D97-AF65-F5344CB8AC3E}">
        <p14:creationId xmlns:p14="http://schemas.microsoft.com/office/powerpoint/2010/main" val="345098061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78BCD-7698-4444-B9A4-C2D997EA878F}"/>
              </a:ext>
            </a:extLst>
          </p:cNvPr>
          <p:cNvSpPr>
            <a:spLocks noGrp="1"/>
          </p:cNvSpPr>
          <p:nvPr>
            <p:ph type="title"/>
          </p:nvPr>
        </p:nvSpPr>
        <p:spPr/>
        <p:txBody>
          <a:bodyPr/>
          <a:lstStyle/>
          <a:p>
            <a:r>
              <a:rPr lang="en-US" dirty="0"/>
              <a:t>Standard Case Report Template</a:t>
            </a:r>
          </a:p>
        </p:txBody>
      </p:sp>
      <p:sp>
        <p:nvSpPr>
          <p:cNvPr id="6" name="Text Placeholder 5">
            <a:extLst>
              <a:ext uri="{FF2B5EF4-FFF2-40B4-BE49-F238E27FC236}">
                <a16:creationId xmlns:a16="http://schemas.microsoft.com/office/drawing/2014/main" id="{5ADF85E0-64A0-4AB7-B036-D44DBA17F3C8}"/>
              </a:ext>
            </a:extLst>
          </p:cNvPr>
          <p:cNvSpPr>
            <a:spLocks noGrp="1"/>
          </p:cNvSpPr>
          <p:nvPr>
            <p:ph type="body" idx="1"/>
          </p:nvPr>
        </p:nvSpPr>
        <p:spPr/>
        <p:txBody>
          <a:bodyPr>
            <a:normAutofit/>
          </a:bodyPr>
          <a:lstStyle/>
          <a:p>
            <a:pPr marR="0" algn="l"/>
            <a:r>
              <a:rPr lang="en-US" sz="2800" b="0" i="0" u="none" strike="noStrike" baseline="0" dirty="0">
                <a:solidFill>
                  <a:srgbClr val="000000"/>
                </a:solidFill>
                <a:latin typeface="Arial" panose="020B0604020202020204" pitchFamily="34" charset="0"/>
              </a:rPr>
              <a:t>Title</a:t>
            </a:r>
          </a:p>
          <a:p>
            <a:pPr marR="0" algn="l"/>
            <a:r>
              <a:rPr lang="en-US" sz="2800" b="0" i="0" u="none" strike="noStrike" baseline="0" dirty="0">
                <a:solidFill>
                  <a:srgbClr val="000000"/>
                </a:solidFill>
                <a:latin typeface="Arial" panose="020B0604020202020204" pitchFamily="34" charset="0"/>
              </a:rPr>
              <a:t>Abstract</a:t>
            </a:r>
          </a:p>
          <a:p>
            <a:pPr marR="0" algn="l"/>
            <a:r>
              <a:rPr lang="en-US" sz="2800" b="0" i="0" u="none" strike="noStrike" baseline="0" dirty="0">
                <a:solidFill>
                  <a:srgbClr val="000000"/>
                </a:solidFill>
                <a:latin typeface="Arial" panose="020B0604020202020204" pitchFamily="34" charset="0"/>
              </a:rPr>
              <a:t>Introduction</a:t>
            </a:r>
          </a:p>
          <a:p>
            <a:pPr marR="0" algn="l"/>
            <a:r>
              <a:rPr lang="en-US" sz="2800" b="0" i="0" u="none" strike="noStrike" baseline="0" dirty="0">
                <a:solidFill>
                  <a:srgbClr val="000000"/>
                </a:solidFill>
                <a:latin typeface="Arial" panose="020B0604020202020204" pitchFamily="34" charset="0"/>
              </a:rPr>
              <a:t>Case Presentation</a:t>
            </a:r>
          </a:p>
          <a:p>
            <a:pPr marR="0" algn="l"/>
            <a:r>
              <a:rPr lang="en-US" sz="2800" b="0" i="0" u="none" strike="noStrike" baseline="0" dirty="0">
                <a:solidFill>
                  <a:srgbClr val="000000"/>
                </a:solidFill>
                <a:latin typeface="Arial" panose="020B0604020202020204" pitchFamily="34" charset="0"/>
              </a:rPr>
              <a:t>Discussion</a:t>
            </a:r>
          </a:p>
          <a:p>
            <a:pPr marR="0" algn="l"/>
            <a:r>
              <a:rPr lang="en-US" sz="2800" b="0" i="0" u="none" strike="noStrike" baseline="0" dirty="0">
                <a:solidFill>
                  <a:srgbClr val="000000"/>
                </a:solidFill>
                <a:latin typeface="Arial" panose="020B0604020202020204" pitchFamily="34" charset="0"/>
              </a:rPr>
              <a:t>Conclusion</a:t>
            </a:r>
          </a:p>
          <a:p>
            <a:pPr marR="0" algn="l"/>
            <a:r>
              <a:rPr lang="en-US" sz="2800" b="0" i="0" u="none" strike="noStrike" baseline="0" dirty="0">
                <a:solidFill>
                  <a:srgbClr val="000000"/>
                </a:solidFill>
                <a:latin typeface="Arial" panose="020B0604020202020204" pitchFamily="34" charset="0"/>
              </a:rPr>
              <a:t>References</a:t>
            </a:r>
          </a:p>
          <a:p>
            <a:pPr marR="0" algn="l"/>
            <a:r>
              <a:rPr lang="en-US" sz="2800" b="0" i="0" u="none" strike="noStrike" baseline="0" dirty="0">
                <a:solidFill>
                  <a:srgbClr val="000000"/>
                </a:solidFill>
                <a:latin typeface="Arial" panose="020B0604020202020204" pitchFamily="34" charset="0"/>
              </a:rPr>
              <a:t>Acknowledgements</a:t>
            </a:r>
          </a:p>
        </p:txBody>
      </p:sp>
    </p:spTree>
    <p:extLst>
      <p:ext uri="{BB962C8B-B14F-4D97-AF65-F5344CB8AC3E}">
        <p14:creationId xmlns:p14="http://schemas.microsoft.com/office/powerpoint/2010/main" val="424030688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78BCD-7698-4444-B9A4-C2D997EA878F}"/>
              </a:ext>
            </a:extLst>
          </p:cNvPr>
          <p:cNvSpPr>
            <a:spLocks noGrp="1"/>
          </p:cNvSpPr>
          <p:nvPr>
            <p:ph type="title"/>
          </p:nvPr>
        </p:nvSpPr>
        <p:spPr/>
        <p:txBody>
          <a:bodyPr/>
          <a:lstStyle/>
          <a:p>
            <a:r>
              <a:rPr lang="en-US" dirty="0"/>
              <a:t>Abstract</a:t>
            </a:r>
          </a:p>
        </p:txBody>
      </p:sp>
      <p:sp>
        <p:nvSpPr>
          <p:cNvPr id="6" name="Text Placeholder 5">
            <a:extLst>
              <a:ext uri="{FF2B5EF4-FFF2-40B4-BE49-F238E27FC236}">
                <a16:creationId xmlns:a16="http://schemas.microsoft.com/office/drawing/2014/main" id="{5ADF85E0-64A0-4AB7-B036-D44DBA17F3C8}"/>
              </a:ext>
            </a:extLst>
          </p:cNvPr>
          <p:cNvSpPr>
            <a:spLocks noGrp="1"/>
          </p:cNvSpPr>
          <p:nvPr>
            <p:ph type="body" idx="1"/>
          </p:nvPr>
        </p:nvSpPr>
        <p:spPr/>
        <p:txBody>
          <a:bodyPr/>
          <a:lstStyle/>
          <a:p>
            <a:pPr marL="0" indent="0">
              <a:buNone/>
            </a:pPr>
            <a:r>
              <a:rPr lang="en-US" dirty="0"/>
              <a:t>Construct you abstract with the following four sections as concisely as possible.</a:t>
            </a:r>
          </a:p>
          <a:p>
            <a:pPr lvl="1"/>
            <a:r>
              <a:rPr lang="en-US" dirty="0"/>
              <a:t>Background  </a:t>
            </a:r>
          </a:p>
          <a:p>
            <a:pPr lvl="1"/>
            <a:r>
              <a:rPr lang="en-US" dirty="0"/>
              <a:t>Case Description</a:t>
            </a:r>
          </a:p>
          <a:p>
            <a:pPr lvl="1"/>
            <a:r>
              <a:rPr lang="en-US" dirty="0"/>
              <a:t>Literature Review</a:t>
            </a:r>
          </a:p>
          <a:p>
            <a:pPr lvl="1"/>
            <a:r>
              <a:rPr lang="en-US" dirty="0"/>
              <a:t>Clinical Relevance</a:t>
            </a:r>
          </a:p>
          <a:p>
            <a:endParaRPr lang="en-US" dirty="0"/>
          </a:p>
        </p:txBody>
      </p:sp>
    </p:spTree>
    <p:extLst>
      <p:ext uri="{BB962C8B-B14F-4D97-AF65-F5344CB8AC3E}">
        <p14:creationId xmlns:p14="http://schemas.microsoft.com/office/powerpoint/2010/main" val="111921724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4C07-521A-4D6D-9421-959210B0AADE}"/>
              </a:ext>
            </a:extLst>
          </p:cNvPr>
          <p:cNvSpPr>
            <a:spLocks noGrp="1"/>
          </p:cNvSpPr>
          <p:nvPr>
            <p:ph type="title"/>
          </p:nvPr>
        </p:nvSpPr>
        <p:spPr/>
        <p:txBody>
          <a:bodyPr/>
          <a:lstStyle/>
          <a:p>
            <a:r>
              <a:rPr lang="en-US" dirty="0"/>
              <a:t>Introduction</a:t>
            </a:r>
          </a:p>
        </p:txBody>
      </p:sp>
      <p:sp>
        <p:nvSpPr>
          <p:cNvPr id="5" name="Text Placeholder 4">
            <a:extLst>
              <a:ext uri="{FF2B5EF4-FFF2-40B4-BE49-F238E27FC236}">
                <a16:creationId xmlns:a16="http://schemas.microsoft.com/office/drawing/2014/main" id="{3F736597-D005-483D-93DB-1A75C791ED85}"/>
              </a:ext>
            </a:extLst>
          </p:cNvPr>
          <p:cNvSpPr>
            <a:spLocks noGrp="1"/>
          </p:cNvSpPr>
          <p:nvPr>
            <p:ph type="body" idx="1"/>
          </p:nvPr>
        </p:nvSpPr>
        <p:spPr/>
        <p:txBody>
          <a:bodyPr/>
          <a:lstStyle/>
          <a:p>
            <a:pPr marL="0" indent="0">
              <a:buNone/>
            </a:pPr>
            <a:r>
              <a:rPr lang="en-US" dirty="0"/>
              <a:t>Typically three paragraphs. </a:t>
            </a:r>
          </a:p>
          <a:p>
            <a:pPr lvl="1"/>
            <a:r>
              <a:rPr lang="en-US" dirty="0"/>
              <a:t>One paragraph of background (citing but not amplifying relevant literature)</a:t>
            </a:r>
          </a:p>
          <a:p>
            <a:pPr lvl="1"/>
            <a:r>
              <a:rPr lang="en-US" dirty="0"/>
              <a:t>One or two of rationale</a:t>
            </a:r>
          </a:p>
          <a:p>
            <a:pPr lvl="1"/>
            <a:r>
              <a:rPr lang="en-US" dirty="0"/>
              <a:t>A final paragraph only stating the purposes of the report</a:t>
            </a:r>
          </a:p>
          <a:p>
            <a:endParaRPr lang="en-US" dirty="0"/>
          </a:p>
        </p:txBody>
      </p:sp>
    </p:spTree>
    <p:extLst>
      <p:ext uri="{BB962C8B-B14F-4D97-AF65-F5344CB8AC3E}">
        <p14:creationId xmlns:p14="http://schemas.microsoft.com/office/powerpoint/2010/main" val="17127353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30A829-490C-4398-8A28-20CFBD3E7D1D}"/>
              </a:ext>
            </a:extLst>
          </p:cNvPr>
          <p:cNvSpPr>
            <a:spLocks noGrp="1"/>
          </p:cNvSpPr>
          <p:nvPr>
            <p:ph type="title"/>
          </p:nvPr>
        </p:nvSpPr>
        <p:spPr/>
        <p:txBody>
          <a:bodyPr/>
          <a:lstStyle/>
          <a:p>
            <a:r>
              <a:rPr lang="en-US" dirty="0"/>
              <a:t>Case Report</a:t>
            </a:r>
          </a:p>
        </p:txBody>
      </p:sp>
      <p:sp>
        <p:nvSpPr>
          <p:cNvPr id="6" name="Text Placeholder 5">
            <a:extLst>
              <a:ext uri="{FF2B5EF4-FFF2-40B4-BE49-F238E27FC236}">
                <a16:creationId xmlns:a16="http://schemas.microsoft.com/office/drawing/2014/main" id="{7624EAC9-81A6-449A-A85D-49D69860B472}"/>
              </a:ext>
            </a:extLst>
          </p:cNvPr>
          <p:cNvSpPr>
            <a:spLocks noGrp="1"/>
          </p:cNvSpPr>
          <p:nvPr>
            <p:ph type="body" idx="1"/>
          </p:nvPr>
        </p:nvSpPr>
        <p:spPr>
          <a:xfrm>
            <a:off x="457200" y="1417639"/>
            <a:ext cx="8229600" cy="4525963"/>
          </a:xfrm>
        </p:spPr>
        <p:txBody>
          <a:bodyPr>
            <a:normAutofit/>
          </a:bodyPr>
          <a:lstStyle/>
          <a:p>
            <a:pPr marL="0" indent="0">
              <a:buNone/>
            </a:pPr>
            <a:r>
              <a:rPr lang="en-US" sz="2800" dirty="0"/>
              <a:t>Describe (de-identified)</a:t>
            </a:r>
          </a:p>
          <a:p>
            <a:pPr marL="0" indent="0">
              <a:buNone/>
            </a:pPr>
            <a:r>
              <a:rPr lang="en-US" sz="2800" dirty="0"/>
              <a:t>– Patient description</a:t>
            </a:r>
          </a:p>
          <a:p>
            <a:pPr marL="0" indent="0">
              <a:buNone/>
            </a:pPr>
            <a:r>
              <a:rPr lang="en-US" sz="2800" dirty="0"/>
              <a:t>– History</a:t>
            </a:r>
          </a:p>
          <a:p>
            <a:pPr marL="0" indent="0">
              <a:buNone/>
            </a:pPr>
            <a:r>
              <a:rPr lang="en-US" sz="2800" dirty="0"/>
              <a:t>– Physical examination</a:t>
            </a:r>
          </a:p>
          <a:p>
            <a:pPr marL="0" indent="0">
              <a:buNone/>
            </a:pPr>
            <a:r>
              <a:rPr lang="en-US" sz="2800" dirty="0"/>
              <a:t>– Laboratory tests and imaging</a:t>
            </a:r>
          </a:p>
          <a:p>
            <a:pPr marL="0" indent="0">
              <a:buNone/>
            </a:pPr>
            <a:r>
              <a:rPr lang="en-US" sz="2800" dirty="0"/>
              <a:t>– Treatment</a:t>
            </a:r>
          </a:p>
          <a:p>
            <a:pPr marL="0" indent="0">
              <a:buNone/>
            </a:pPr>
            <a:r>
              <a:rPr lang="en-US" sz="2800" dirty="0"/>
              <a:t>– Follow up of each case</a:t>
            </a:r>
          </a:p>
          <a:p>
            <a:pPr marL="0" indent="0" algn="ctr">
              <a:buNone/>
            </a:pPr>
            <a:endParaRPr lang="en-US" sz="2400" b="0" i="0" u="none" strike="noStrike" baseline="0" dirty="0">
              <a:solidFill>
                <a:srgbClr val="000000"/>
              </a:solidFill>
              <a:latin typeface="Arial" panose="020B0604020202020204" pitchFamily="34" charset="0"/>
            </a:endParaRPr>
          </a:p>
          <a:p>
            <a:pPr marL="0" indent="0" algn="ctr">
              <a:buNone/>
            </a:pPr>
            <a:r>
              <a:rPr lang="en-US" sz="2400" b="0" i="0" u="none" strike="noStrike" baseline="0" dirty="0">
                <a:solidFill>
                  <a:srgbClr val="000000"/>
                </a:solidFill>
                <a:latin typeface="Arial" panose="020B0604020202020204" pitchFamily="34" charset="0"/>
              </a:rPr>
              <a:t>Conveying timeline is important</a:t>
            </a:r>
            <a:endParaRPr lang="en-US" sz="4000" dirty="0"/>
          </a:p>
        </p:txBody>
      </p:sp>
    </p:spTree>
    <p:extLst>
      <p:ext uri="{BB962C8B-B14F-4D97-AF65-F5344CB8AC3E}">
        <p14:creationId xmlns:p14="http://schemas.microsoft.com/office/powerpoint/2010/main" val="38482977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66A274-98FB-4EAC-B998-5724E3C167CB}"/>
              </a:ext>
            </a:extLst>
          </p:cNvPr>
          <p:cNvSpPr>
            <a:spLocks noGrp="1"/>
          </p:cNvSpPr>
          <p:nvPr>
            <p:ph type="title"/>
          </p:nvPr>
        </p:nvSpPr>
        <p:spPr/>
        <p:txBody>
          <a:bodyPr>
            <a:normAutofit fontScale="90000"/>
          </a:bodyPr>
          <a:lstStyle/>
          <a:p>
            <a:r>
              <a:rPr lang="en-US" sz="4400" u="none" strike="noStrike" dirty="0">
                <a:effectLst/>
              </a:rPr>
              <a:t>2022 Summer Research Curriculum</a:t>
            </a:r>
            <a:endParaRPr lang="en-US" dirty="0"/>
          </a:p>
        </p:txBody>
      </p:sp>
      <p:graphicFrame>
        <p:nvGraphicFramePr>
          <p:cNvPr id="6" name="Table 5">
            <a:extLst>
              <a:ext uri="{FF2B5EF4-FFF2-40B4-BE49-F238E27FC236}">
                <a16:creationId xmlns:a16="http://schemas.microsoft.com/office/drawing/2014/main" id="{0E1BEC3D-0D1A-4DC3-BE2E-A05783A3CDD2}"/>
              </a:ext>
            </a:extLst>
          </p:cNvPr>
          <p:cNvGraphicFramePr>
            <a:graphicFrameLocks noGrp="1"/>
          </p:cNvGraphicFramePr>
          <p:nvPr>
            <p:extLst>
              <p:ext uri="{D42A27DB-BD31-4B8C-83A1-F6EECF244321}">
                <p14:modId xmlns:p14="http://schemas.microsoft.com/office/powerpoint/2010/main" val="3268789883"/>
              </p:ext>
            </p:extLst>
          </p:nvPr>
        </p:nvGraphicFramePr>
        <p:xfrm>
          <a:off x="1146047" y="1417639"/>
          <a:ext cx="6977534" cy="3101352"/>
        </p:xfrm>
        <a:graphic>
          <a:graphicData uri="http://schemas.openxmlformats.org/drawingml/2006/table">
            <a:tbl>
              <a:tblPr>
                <a:tableStyleId>{5940675A-B579-460E-94D1-54222C63F5DA}</a:tableStyleId>
              </a:tblPr>
              <a:tblGrid>
                <a:gridCol w="2639171">
                  <a:extLst>
                    <a:ext uri="{9D8B030D-6E8A-4147-A177-3AD203B41FA5}">
                      <a16:colId xmlns:a16="http://schemas.microsoft.com/office/drawing/2014/main" val="681023702"/>
                    </a:ext>
                  </a:extLst>
                </a:gridCol>
                <a:gridCol w="1757107">
                  <a:extLst>
                    <a:ext uri="{9D8B030D-6E8A-4147-A177-3AD203B41FA5}">
                      <a16:colId xmlns:a16="http://schemas.microsoft.com/office/drawing/2014/main" val="1528160983"/>
                    </a:ext>
                  </a:extLst>
                </a:gridCol>
                <a:gridCol w="1207441">
                  <a:extLst>
                    <a:ext uri="{9D8B030D-6E8A-4147-A177-3AD203B41FA5}">
                      <a16:colId xmlns:a16="http://schemas.microsoft.com/office/drawing/2014/main" val="1346895780"/>
                    </a:ext>
                  </a:extLst>
                </a:gridCol>
                <a:gridCol w="1373815">
                  <a:extLst>
                    <a:ext uri="{9D8B030D-6E8A-4147-A177-3AD203B41FA5}">
                      <a16:colId xmlns:a16="http://schemas.microsoft.com/office/drawing/2014/main" val="1190671023"/>
                    </a:ext>
                  </a:extLst>
                </a:gridCol>
              </a:tblGrid>
              <a:tr h="583368">
                <a:tc>
                  <a:txBody>
                    <a:bodyPr/>
                    <a:lstStyle/>
                    <a:p>
                      <a:pPr algn="ctr" fontAlgn="b"/>
                      <a:r>
                        <a:rPr lang="en-US" sz="2400" b="1" u="none" strike="noStrike" dirty="0">
                          <a:effectLst/>
                          <a:latin typeface="Times New Roman" panose="02020603050405020304" pitchFamily="18" charset="0"/>
                          <a:cs typeface="Times New Roman" panose="02020603050405020304" pitchFamily="18" charset="0"/>
                        </a:rPr>
                        <a:t>Presentation</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solidFill>
                      <a:schemeClr val="tx2"/>
                    </a:solidFill>
                  </a:tcPr>
                </a:tc>
                <a:tc>
                  <a:txBody>
                    <a:bodyPr/>
                    <a:lstStyle/>
                    <a:p>
                      <a:pPr algn="ctr" fontAlgn="b"/>
                      <a:r>
                        <a:rPr lang="en-US" sz="2400" b="1" u="none" strike="noStrike" dirty="0">
                          <a:effectLst/>
                          <a:latin typeface="Times New Roman" panose="02020603050405020304" pitchFamily="18" charset="0"/>
                          <a:cs typeface="Times New Roman" panose="02020603050405020304" pitchFamily="18" charset="0"/>
                        </a:rPr>
                        <a:t>Presenter</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solidFill>
                      <a:schemeClr val="tx2"/>
                    </a:solidFill>
                  </a:tcPr>
                </a:tc>
                <a:tc>
                  <a:txBody>
                    <a:bodyPr/>
                    <a:lstStyle/>
                    <a:p>
                      <a:pPr algn="ctr" fontAlgn="b"/>
                      <a:r>
                        <a:rPr lang="en-US" sz="2400" b="1" u="none" strike="noStrike" dirty="0">
                          <a:effectLst/>
                          <a:latin typeface="Times New Roman" panose="02020603050405020304" pitchFamily="18" charset="0"/>
                          <a:cs typeface="Times New Roman" panose="02020603050405020304" pitchFamily="18" charset="0"/>
                        </a:rPr>
                        <a:t>Date</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solidFill>
                      <a:schemeClr val="tx2"/>
                    </a:solidFill>
                  </a:tcPr>
                </a:tc>
                <a:tc>
                  <a:txBody>
                    <a:bodyPr/>
                    <a:lstStyle/>
                    <a:p>
                      <a:pPr algn="ctr" fontAlgn="b"/>
                      <a:r>
                        <a:rPr lang="en-US" sz="2400" b="1" u="none" strike="noStrike" dirty="0">
                          <a:effectLst/>
                          <a:latin typeface="Times New Roman" panose="02020603050405020304" pitchFamily="18" charset="0"/>
                          <a:cs typeface="Times New Roman" panose="02020603050405020304" pitchFamily="18" charset="0"/>
                        </a:rPr>
                        <a:t>Time</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solidFill>
                      <a:schemeClr val="tx2"/>
                    </a:solidFill>
                  </a:tcPr>
                </a:tc>
                <a:extLst>
                  <a:ext uri="{0D108BD9-81ED-4DB2-BD59-A6C34878D82A}">
                    <a16:rowId xmlns:a16="http://schemas.microsoft.com/office/drawing/2014/main" val="1151453776"/>
                  </a:ext>
                </a:extLst>
              </a:tr>
              <a:tr h="865769">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General Research Design &amp; Analysis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l" fontAlgn="b"/>
                      <a:r>
                        <a:rPr lang="en-US" sz="1800" u="none" strike="noStrike">
                          <a:effectLst/>
                          <a:latin typeface="Times New Roman" panose="02020603050405020304" pitchFamily="18" charset="0"/>
                          <a:cs typeface="Times New Roman" panose="02020603050405020304" pitchFamily="18" charset="0"/>
                        </a:rPr>
                        <a:t>Dr. Kiana Johnson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Monday</a:t>
                      </a:r>
                    </a:p>
                    <a:p>
                      <a:pPr algn="r" fontAlgn="b"/>
                      <a:r>
                        <a:rPr lang="en-US" sz="1800" u="none" strike="noStrike" dirty="0">
                          <a:effectLst/>
                          <a:latin typeface="Times New Roman" panose="02020603050405020304" pitchFamily="18" charset="0"/>
                          <a:cs typeface="Times New Roman" panose="02020603050405020304" pitchFamily="18" charset="0"/>
                        </a:rPr>
                        <a:t>6-Jun</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10:30 AM</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extLst>
                  <a:ext uri="{0D108BD9-81ED-4DB2-BD59-A6C34878D82A}">
                    <a16:rowId xmlns:a16="http://schemas.microsoft.com/office/drawing/2014/main" val="2265386892"/>
                  </a:ext>
                </a:extLst>
              </a:tr>
              <a:tr h="865769">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Intro to SPSS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Dr. Allie Chroust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Monday</a:t>
                      </a:r>
                    </a:p>
                    <a:p>
                      <a:pPr algn="r" fontAlgn="b"/>
                      <a:r>
                        <a:rPr lang="en-US" sz="1800" u="none" strike="noStrike" dirty="0">
                          <a:effectLst/>
                          <a:latin typeface="Times New Roman" panose="02020603050405020304" pitchFamily="18" charset="0"/>
                          <a:cs typeface="Times New Roman" panose="02020603050405020304" pitchFamily="18" charset="0"/>
                        </a:rPr>
                        <a:t>13-Jun</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11:00 AM</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extLst>
                  <a:ext uri="{0D108BD9-81ED-4DB2-BD59-A6C34878D82A}">
                    <a16:rowId xmlns:a16="http://schemas.microsoft.com/office/drawing/2014/main" val="2203335151"/>
                  </a:ext>
                </a:extLst>
              </a:tr>
              <a:tr h="7864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Presentation Skills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Katie Duvall</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Monday</a:t>
                      </a:r>
                    </a:p>
                    <a:p>
                      <a:pPr algn="r" fontAlgn="b"/>
                      <a:r>
                        <a:rPr lang="en-US" sz="1800" u="none" strike="noStrike" dirty="0">
                          <a:effectLst/>
                          <a:latin typeface="Times New Roman" panose="02020603050405020304" pitchFamily="18" charset="0"/>
                          <a:cs typeface="Times New Roman" panose="02020603050405020304" pitchFamily="18" charset="0"/>
                        </a:rPr>
                        <a:t>20-Jun</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11:00 AM</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6" marR="8016" marT="8016" marB="0" anchor="b"/>
                </a:tc>
                <a:extLst>
                  <a:ext uri="{0D108BD9-81ED-4DB2-BD59-A6C34878D82A}">
                    <a16:rowId xmlns:a16="http://schemas.microsoft.com/office/drawing/2014/main" val="3659005638"/>
                  </a:ext>
                </a:extLst>
              </a:tr>
            </a:tbl>
          </a:graphicData>
        </a:graphic>
      </p:graphicFrame>
    </p:spTree>
    <p:extLst>
      <p:ext uri="{BB962C8B-B14F-4D97-AF65-F5344CB8AC3E}">
        <p14:creationId xmlns:p14="http://schemas.microsoft.com/office/powerpoint/2010/main" val="59758438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CE1C1-79C8-4E8F-9A45-22640AE5A680}"/>
              </a:ext>
            </a:extLst>
          </p:cNvPr>
          <p:cNvSpPr>
            <a:spLocks noGrp="1"/>
          </p:cNvSpPr>
          <p:nvPr>
            <p:ph type="title"/>
          </p:nvPr>
        </p:nvSpPr>
        <p:spPr/>
        <p:txBody>
          <a:bodyPr/>
          <a:lstStyle/>
          <a:p>
            <a:r>
              <a:rPr lang="en-US" dirty="0"/>
              <a:t>Discussion</a:t>
            </a:r>
          </a:p>
        </p:txBody>
      </p:sp>
      <p:sp>
        <p:nvSpPr>
          <p:cNvPr id="5" name="Text Placeholder 4">
            <a:extLst>
              <a:ext uri="{FF2B5EF4-FFF2-40B4-BE49-F238E27FC236}">
                <a16:creationId xmlns:a16="http://schemas.microsoft.com/office/drawing/2014/main" id="{CAA09332-1759-48F7-8AF5-43CD612F8E51}"/>
              </a:ext>
            </a:extLst>
          </p:cNvPr>
          <p:cNvSpPr>
            <a:spLocks noGrp="1"/>
          </p:cNvSpPr>
          <p:nvPr>
            <p:ph type="body" idx="1"/>
          </p:nvPr>
        </p:nvSpPr>
        <p:spPr/>
        <p:txBody>
          <a:bodyPr/>
          <a:lstStyle/>
          <a:p>
            <a:r>
              <a:rPr lang="en-US" dirty="0"/>
              <a:t>Begin with a restatement of the novelty of the case(s)  </a:t>
            </a:r>
          </a:p>
          <a:p>
            <a:r>
              <a:rPr lang="en-US" dirty="0"/>
              <a:t>Compare and contrast your case(s) with those in the literature </a:t>
            </a:r>
          </a:p>
          <a:p>
            <a:pPr lvl="1"/>
            <a:r>
              <a:rPr lang="en-US" dirty="0"/>
              <a:t>When relatively few cases have been reported, provide a table comparing the key findings or outcomes</a:t>
            </a:r>
          </a:p>
          <a:p>
            <a:r>
              <a:rPr lang="en-US" dirty="0"/>
              <a:t>End with summary of literature</a:t>
            </a:r>
          </a:p>
          <a:p>
            <a:endParaRPr lang="en-US" dirty="0"/>
          </a:p>
        </p:txBody>
      </p:sp>
    </p:spTree>
    <p:extLst>
      <p:ext uri="{BB962C8B-B14F-4D97-AF65-F5344CB8AC3E}">
        <p14:creationId xmlns:p14="http://schemas.microsoft.com/office/powerpoint/2010/main" val="33480394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807507-89F1-44BD-A18B-C433A7FF9DD6}"/>
              </a:ext>
            </a:extLst>
          </p:cNvPr>
          <p:cNvSpPr>
            <a:spLocks noGrp="1"/>
          </p:cNvSpPr>
          <p:nvPr>
            <p:ph type="title"/>
          </p:nvPr>
        </p:nvSpPr>
        <p:spPr/>
        <p:txBody>
          <a:bodyPr/>
          <a:lstStyle/>
          <a:p>
            <a:endParaRPr lang="en-US"/>
          </a:p>
        </p:txBody>
      </p:sp>
      <p:sp>
        <p:nvSpPr>
          <p:cNvPr id="6" name="Text Placeholder 5">
            <a:extLst>
              <a:ext uri="{FF2B5EF4-FFF2-40B4-BE49-F238E27FC236}">
                <a16:creationId xmlns:a16="http://schemas.microsoft.com/office/drawing/2014/main" id="{3C8E3121-30F4-4B59-89B9-8D373A31A1B3}"/>
              </a:ext>
            </a:extLst>
          </p:cNvPr>
          <p:cNvSpPr>
            <a:spLocks noGrp="1"/>
          </p:cNvSpPr>
          <p:nvPr>
            <p:ph type="body" idx="1"/>
          </p:nvPr>
        </p:nvSpPr>
        <p:spPr/>
        <p:txBody>
          <a:bodyPr/>
          <a:lstStyle/>
          <a:p>
            <a:r>
              <a:rPr lang="en-US" dirty="0"/>
              <a:t>For more in depth talk on writing a case report check out this </a:t>
            </a:r>
            <a:r>
              <a:rPr lang="en-US" dirty="0">
                <a:hlinkClick r:id="rId2"/>
              </a:rPr>
              <a:t>video</a:t>
            </a:r>
            <a:r>
              <a:rPr lang="en-US" dirty="0"/>
              <a:t> and PowerPoint </a:t>
            </a:r>
            <a:r>
              <a:rPr lang="en-US" dirty="0">
                <a:hlinkClick r:id="rId3"/>
              </a:rPr>
              <a:t>presentation</a:t>
            </a:r>
            <a:r>
              <a:rPr lang="en-US" dirty="0"/>
              <a:t>.</a:t>
            </a:r>
          </a:p>
        </p:txBody>
      </p:sp>
    </p:spTree>
    <p:extLst>
      <p:ext uri="{BB962C8B-B14F-4D97-AF65-F5344CB8AC3E}">
        <p14:creationId xmlns:p14="http://schemas.microsoft.com/office/powerpoint/2010/main" val="267831397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E1EBAC-BDE4-415A-B793-377EFF92DDF0}"/>
              </a:ext>
            </a:extLst>
          </p:cNvPr>
          <p:cNvSpPr>
            <a:spLocks noGrp="1"/>
          </p:cNvSpPr>
          <p:nvPr>
            <p:ph type="body" sz="quarter" idx="1"/>
          </p:nvPr>
        </p:nvSpPr>
        <p:spPr/>
        <p:txBody>
          <a:bodyPr>
            <a:normAutofit fontScale="92500"/>
          </a:bodyPr>
          <a:lstStyle/>
          <a:p>
            <a:r>
              <a:rPr lang="en-US" dirty="0"/>
              <a:t>How to Critically Appraise an Case Study</a:t>
            </a:r>
          </a:p>
        </p:txBody>
      </p:sp>
    </p:spTree>
    <p:extLst>
      <p:ext uri="{BB962C8B-B14F-4D97-AF65-F5344CB8AC3E}">
        <p14:creationId xmlns:p14="http://schemas.microsoft.com/office/powerpoint/2010/main" val="2352399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FE9B4C-5869-43A7-9B18-2027E947603B}"/>
              </a:ext>
            </a:extLst>
          </p:cNvPr>
          <p:cNvSpPr>
            <a:spLocks noGrp="1"/>
          </p:cNvSpPr>
          <p:nvPr>
            <p:ph type="title"/>
          </p:nvPr>
        </p:nvSpPr>
        <p:spPr/>
        <p:txBody>
          <a:bodyPr/>
          <a:lstStyle/>
          <a:p>
            <a:r>
              <a:rPr lang="en-US" dirty="0"/>
              <a:t>BMJ Case Study CAT</a:t>
            </a:r>
          </a:p>
        </p:txBody>
      </p:sp>
      <p:sp>
        <p:nvSpPr>
          <p:cNvPr id="4" name="Text Placeholder 3">
            <a:extLst>
              <a:ext uri="{FF2B5EF4-FFF2-40B4-BE49-F238E27FC236}">
                <a16:creationId xmlns:a16="http://schemas.microsoft.com/office/drawing/2014/main" id="{944C31B7-42B5-4A53-811C-F23CA134F0DF}"/>
              </a:ext>
            </a:extLst>
          </p:cNvPr>
          <p:cNvSpPr>
            <a:spLocks noGrp="1"/>
          </p:cNvSpPr>
          <p:nvPr>
            <p:ph type="body" idx="1"/>
          </p:nvPr>
        </p:nvSpPr>
        <p:spPr/>
        <p:txBody>
          <a:bodyPr/>
          <a:lstStyle/>
          <a:p>
            <a:pPr marL="514350" indent="-514350">
              <a:buFont typeface="+mj-lt"/>
              <a:buAutoNum type="arabicPeriod"/>
            </a:pPr>
            <a:r>
              <a:rPr lang="en-US" dirty="0"/>
              <a:t>Has the case report been peer-reviewed?</a:t>
            </a:r>
          </a:p>
          <a:p>
            <a:pPr marL="955221" lvl="1" indent="-514350">
              <a:buFont typeface="+mj-lt"/>
              <a:buAutoNum type="alphaLcParenR"/>
            </a:pPr>
            <a:r>
              <a:rPr lang="en-US" dirty="0"/>
              <a:t>Is it clear from the publisher what the peer-review process was?</a:t>
            </a:r>
          </a:p>
          <a:p>
            <a:pPr marL="514350" indent="-514350">
              <a:buFont typeface="+mj-lt"/>
              <a:buAutoNum type="arabicPeriod"/>
            </a:pPr>
            <a:r>
              <a:rPr lang="en-US" dirty="0"/>
              <a:t>Does the case report have a clearly defined focus?</a:t>
            </a:r>
          </a:p>
          <a:p>
            <a:pPr marL="514350" indent="-514350">
              <a:buFont typeface="+mj-lt"/>
              <a:buAutoNum type="arabicPeriod"/>
            </a:pPr>
            <a:r>
              <a:rPr lang="en-US" dirty="0"/>
              <a:t>Are all the necessary facts presented?</a:t>
            </a:r>
          </a:p>
          <a:p>
            <a:pPr marL="514350" indent="-514350">
              <a:buFont typeface="+mj-lt"/>
              <a:buAutoNum type="arabicPeriod"/>
            </a:pPr>
            <a:r>
              <a:rPr lang="en-US" dirty="0"/>
              <a:t>Is the case report linked to the existing literature?</a:t>
            </a:r>
          </a:p>
        </p:txBody>
      </p:sp>
    </p:spTree>
    <p:extLst>
      <p:ext uri="{BB962C8B-B14F-4D97-AF65-F5344CB8AC3E}">
        <p14:creationId xmlns:p14="http://schemas.microsoft.com/office/powerpoint/2010/main" val="236983574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FE9B4C-5869-43A7-9B18-2027E947603B}"/>
              </a:ext>
            </a:extLst>
          </p:cNvPr>
          <p:cNvSpPr>
            <a:spLocks noGrp="1"/>
          </p:cNvSpPr>
          <p:nvPr>
            <p:ph type="title"/>
          </p:nvPr>
        </p:nvSpPr>
        <p:spPr/>
        <p:txBody>
          <a:bodyPr/>
          <a:lstStyle/>
          <a:p>
            <a:r>
              <a:rPr lang="en-US" dirty="0"/>
              <a:t>BMJ Case Study CAT</a:t>
            </a:r>
          </a:p>
        </p:txBody>
      </p:sp>
      <p:sp>
        <p:nvSpPr>
          <p:cNvPr id="4" name="Text Placeholder 3">
            <a:extLst>
              <a:ext uri="{FF2B5EF4-FFF2-40B4-BE49-F238E27FC236}">
                <a16:creationId xmlns:a16="http://schemas.microsoft.com/office/drawing/2014/main" id="{944C31B7-42B5-4A53-811C-F23CA134F0DF}"/>
              </a:ext>
            </a:extLst>
          </p:cNvPr>
          <p:cNvSpPr>
            <a:spLocks noGrp="1"/>
          </p:cNvSpPr>
          <p:nvPr>
            <p:ph type="body" idx="1"/>
          </p:nvPr>
        </p:nvSpPr>
        <p:spPr/>
        <p:txBody>
          <a:bodyPr>
            <a:normAutofit/>
          </a:bodyPr>
          <a:lstStyle/>
          <a:p>
            <a:pPr marL="514350" indent="-514350">
              <a:buFont typeface="+mj-lt"/>
              <a:buAutoNum type="arabicPeriod" startAt="5"/>
            </a:pPr>
            <a:r>
              <a:rPr lang="en-US" dirty="0"/>
              <a:t>Is the discussion relevant?</a:t>
            </a:r>
          </a:p>
          <a:p>
            <a:pPr marL="514350" indent="-514350">
              <a:buFont typeface="+mj-lt"/>
              <a:buAutoNum type="arabicPeriod" startAt="5"/>
            </a:pPr>
            <a:r>
              <a:rPr lang="en-US" dirty="0"/>
              <a:t>Does the case provide any quantitative evidence?</a:t>
            </a:r>
          </a:p>
          <a:p>
            <a:pPr marL="514350" indent="-514350">
              <a:buFont typeface="+mj-lt"/>
              <a:buAutoNum type="arabicPeriod" startAt="5"/>
            </a:pPr>
            <a:r>
              <a:rPr lang="en-US" dirty="0"/>
              <a:t>Is the case report important to your clinical practice?</a:t>
            </a:r>
          </a:p>
          <a:p>
            <a:pPr marL="514350" indent="-514350">
              <a:buFont typeface="+mj-lt"/>
              <a:buAutoNum type="arabicPeriod" startAt="5"/>
            </a:pPr>
            <a:endParaRPr lang="en-US" dirty="0"/>
          </a:p>
          <a:p>
            <a:pPr marL="0" indent="0">
              <a:buNone/>
            </a:pPr>
            <a:r>
              <a:rPr lang="en-US" dirty="0">
                <a:hlinkClick r:id="rId2"/>
              </a:rPr>
              <a:t>https://blogs.bmj.com/case-reports/2009/09/02/case-report-cat/</a:t>
            </a:r>
            <a:endParaRPr lang="en-US" dirty="0"/>
          </a:p>
          <a:p>
            <a:pPr marL="0" indent="0">
              <a:buNone/>
            </a:pPr>
            <a:endParaRPr lang="en-US" dirty="0"/>
          </a:p>
        </p:txBody>
      </p:sp>
    </p:spTree>
    <p:extLst>
      <p:ext uri="{BB962C8B-B14F-4D97-AF65-F5344CB8AC3E}">
        <p14:creationId xmlns:p14="http://schemas.microsoft.com/office/powerpoint/2010/main" val="261289037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B4587-DDC8-4A79-9F0F-3300FCC5FA8D}"/>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62D81B3-5F6A-4790-95BD-8DDDC0308B35}"/>
              </a:ext>
            </a:extLst>
          </p:cNvPr>
          <p:cNvSpPr>
            <a:spLocks noGrp="1"/>
          </p:cNvSpPr>
          <p:nvPr>
            <p:ph type="body" idx="1"/>
          </p:nvPr>
        </p:nvSpPr>
        <p:spPr/>
        <p:txBody>
          <a:bodyPr/>
          <a:lstStyle/>
          <a:p>
            <a:endParaRPr lang="en-US" dirty="0"/>
          </a:p>
        </p:txBody>
      </p:sp>
      <p:pic>
        <p:nvPicPr>
          <p:cNvPr id="5" name="Picture 4">
            <a:extLst>
              <a:ext uri="{FF2B5EF4-FFF2-40B4-BE49-F238E27FC236}">
                <a16:creationId xmlns:a16="http://schemas.microsoft.com/office/drawing/2014/main" id="{FC4D70B0-7104-43A5-AE41-FEEF7A7210AD}"/>
              </a:ext>
            </a:extLst>
          </p:cNvPr>
          <p:cNvPicPr>
            <a:picLocks noChangeAspect="1"/>
          </p:cNvPicPr>
          <p:nvPr/>
        </p:nvPicPr>
        <p:blipFill>
          <a:blip r:embed="rId2"/>
          <a:stretch>
            <a:fillRect/>
          </a:stretch>
        </p:blipFill>
        <p:spPr>
          <a:xfrm>
            <a:off x="2385908" y="259688"/>
            <a:ext cx="4372184" cy="5866475"/>
          </a:xfrm>
          <a:prstGeom prst="rect">
            <a:avLst/>
          </a:prstGeom>
        </p:spPr>
      </p:pic>
    </p:spTree>
    <p:extLst>
      <p:ext uri="{BB962C8B-B14F-4D97-AF65-F5344CB8AC3E}">
        <p14:creationId xmlns:p14="http://schemas.microsoft.com/office/powerpoint/2010/main" val="146159383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9155-1511-436C-B895-9C6205E71EAC}"/>
              </a:ext>
            </a:extLst>
          </p:cNvPr>
          <p:cNvSpPr>
            <a:spLocks noGrp="1"/>
          </p:cNvSpPr>
          <p:nvPr>
            <p:ph type="title"/>
          </p:nvPr>
        </p:nvSpPr>
        <p:spPr/>
        <p:txBody>
          <a:bodyPr>
            <a:normAutofit/>
          </a:bodyPr>
          <a:lstStyle/>
          <a:p>
            <a:r>
              <a:rPr lang="en-US" dirty="0"/>
              <a:t>Words of Wisdom</a:t>
            </a:r>
          </a:p>
        </p:txBody>
      </p:sp>
      <p:sp>
        <p:nvSpPr>
          <p:cNvPr id="3" name="Text Placeholder 2">
            <a:extLst>
              <a:ext uri="{FF2B5EF4-FFF2-40B4-BE49-F238E27FC236}">
                <a16:creationId xmlns:a16="http://schemas.microsoft.com/office/drawing/2014/main" id="{A900BBCE-B05E-4877-9145-6195BBD54050}"/>
              </a:ext>
            </a:extLst>
          </p:cNvPr>
          <p:cNvSpPr>
            <a:spLocks noGrp="1"/>
          </p:cNvSpPr>
          <p:nvPr>
            <p:ph type="body" idx="1"/>
          </p:nvPr>
        </p:nvSpPr>
        <p:spPr/>
        <p:txBody>
          <a:bodyPr/>
          <a:lstStyle/>
          <a:p>
            <a:pPr marL="0" marR="0" indent="0">
              <a:spcBef>
                <a:spcPts val="0"/>
              </a:spcBef>
              <a:spcAft>
                <a:spcPts val="0"/>
              </a:spcAft>
              <a:buNone/>
            </a:pPr>
            <a:r>
              <a:rPr lang="en-US" i="1" dirty="0">
                <a:solidFill>
                  <a:srgbClr val="000000"/>
                </a:solidFill>
                <a:effectLst/>
                <a:latin typeface="Calibri" panose="020F0502020204030204" pitchFamily="34" charset="0"/>
                <a:ea typeface="Times New Roman" panose="02020603050405020304" pitchFamily="18" charset="0"/>
              </a:rPr>
              <a:t>I think my only piece of advice would be to just to soak up the experiences they are having (especially the clinical experiences) and if given the opportunity to see anything or get involved in anything clinically to take it because it will help them moving forward!</a:t>
            </a:r>
            <a:endParaRPr lang="en-US" i="1" dirty="0">
              <a:effectLst/>
              <a:latin typeface="Calibri" panose="020F0502020204030204" pitchFamily="34" charset="0"/>
              <a:ea typeface="Calibri" panose="020F0502020204030204" pitchFamily="34" charset="0"/>
            </a:endParaRPr>
          </a:p>
          <a:p>
            <a:pPr lvl="8">
              <a:buFontTx/>
              <a:buChar char="-"/>
            </a:pPr>
            <a:r>
              <a:rPr lang="en-US" dirty="0"/>
              <a:t>Divya Agarwal (MS3)</a:t>
            </a:r>
          </a:p>
          <a:p>
            <a:pPr marL="3657600" lvl="8" indent="0">
              <a:buNone/>
            </a:pPr>
            <a:endParaRPr lang="en-US" dirty="0"/>
          </a:p>
        </p:txBody>
      </p:sp>
    </p:spTree>
    <p:extLst>
      <p:ext uri="{BB962C8B-B14F-4D97-AF65-F5344CB8AC3E}">
        <p14:creationId xmlns:p14="http://schemas.microsoft.com/office/powerpoint/2010/main" val="275034080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B9F1BFB-9B59-4025-B236-A34460A0C558}"/>
              </a:ext>
            </a:extLst>
          </p:cNvPr>
          <p:cNvSpPr>
            <a:spLocks noGrp="1"/>
          </p:cNvSpPr>
          <p:nvPr>
            <p:ph type="body" sz="quarter" idx="1"/>
          </p:nvPr>
        </p:nvSpPr>
        <p:spPr/>
        <p:txBody>
          <a:bodyPr/>
          <a:lstStyle/>
          <a:p>
            <a:r>
              <a:rPr lang="en-US" dirty="0"/>
              <a:t>PHI Overview</a:t>
            </a:r>
          </a:p>
        </p:txBody>
      </p:sp>
    </p:spTree>
    <p:extLst>
      <p:ext uri="{BB962C8B-B14F-4D97-AF65-F5344CB8AC3E}">
        <p14:creationId xmlns:p14="http://schemas.microsoft.com/office/powerpoint/2010/main" val="249099294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05FBB6-7C3D-4C39-B5D9-039A41C20087}"/>
              </a:ext>
            </a:extLst>
          </p:cNvPr>
          <p:cNvSpPr>
            <a:spLocks noGrp="1"/>
          </p:cNvSpPr>
          <p:nvPr>
            <p:ph type="title"/>
          </p:nvPr>
        </p:nvSpPr>
        <p:spPr/>
        <p:txBody>
          <a:bodyPr/>
          <a:lstStyle/>
          <a:p>
            <a:r>
              <a:rPr lang="en-US" dirty="0"/>
              <a:t>HIPAA/PHI IDENTIFERS</a:t>
            </a:r>
          </a:p>
        </p:txBody>
      </p:sp>
      <p:sp>
        <p:nvSpPr>
          <p:cNvPr id="6" name="Text Placeholder 5">
            <a:extLst>
              <a:ext uri="{FF2B5EF4-FFF2-40B4-BE49-F238E27FC236}">
                <a16:creationId xmlns:a16="http://schemas.microsoft.com/office/drawing/2014/main" id="{F4C018AC-B7F3-4C3A-8D23-E7A812BF7338}"/>
              </a:ext>
            </a:extLst>
          </p:cNvPr>
          <p:cNvSpPr>
            <a:spLocks noGrp="1"/>
          </p:cNvSpPr>
          <p:nvPr>
            <p:ph type="body" idx="1"/>
          </p:nvPr>
        </p:nvSpPr>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If the data you access includes the following identifiers in relation to a participant or the participant’s relatives, employers, or household members, it may be considered identifiable and subject to HIPAA:.</a:t>
            </a:r>
            <a:endParaRPr lang="en-US" sz="2800" dirty="0">
              <a:effectLst/>
              <a:latin typeface="Times New Roman" panose="02020603050405020304" pitchFamily="18" charset="0"/>
              <a:ea typeface="Times New Roman" panose="02020603050405020304" pitchFamily="18" charset="0"/>
            </a:endParaRP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When all 18 identifiers are removed and you have no actual knowledge the information could be used to identify the participant that is the subject of the information, the remaining information/data may be considered de-identified.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309817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05FBB6-7C3D-4C39-B5D9-039A41C20087}"/>
              </a:ext>
            </a:extLst>
          </p:cNvPr>
          <p:cNvSpPr>
            <a:spLocks noGrp="1"/>
          </p:cNvSpPr>
          <p:nvPr>
            <p:ph type="title"/>
          </p:nvPr>
        </p:nvSpPr>
        <p:spPr/>
        <p:txBody>
          <a:bodyPr/>
          <a:lstStyle/>
          <a:p>
            <a:r>
              <a:rPr lang="en-US" dirty="0"/>
              <a:t>18 PHI Identifiers</a:t>
            </a:r>
          </a:p>
        </p:txBody>
      </p:sp>
      <p:sp>
        <p:nvSpPr>
          <p:cNvPr id="6" name="Text Placeholder 5">
            <a:extLst>
              <a:ext uri="{FF2B5EF4-FFF2-40B4-BE49-F238E27FC236}">
                <a16:creationId xmlns:a16="http://schemas.microsoft.com/office/drawing/2014/main" id="{F4C018AC-B7F3-4C3A-8D23-E7A812BF7338}"/>
              </a:ext>
            </a:extLst>
          </p:cNvPr>
          <p:cNvSpPr>
            <a:spLocks noGrp="1"/>
          </p:cNvSpPr>
          <p:nvPr>
            <p:ph type="body" idx="1"/>
          </p:nvPr>
        </p:nvSpPr>
        <p:spPr>
          <a:xfrm>
            <a:off x="457200" y="1243584"/>
            <a:ext cx="8229600" cy="4882579"/>
          </a:xfrm>
        </p:spPr>
        <p:txBody>
          <a:bodyPr>
            <a:normAutofit lnSpcReduction="10000"/>
          </a:bodyPr>
          <a:lstStyle/>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Names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All geographic subdivisions smaller than a state, including street address, city, county, ZIP code, and their equivalent geocodes, except for the initial three digits of the ZIP code, if according to the current publicly available data from the Bureau of Census: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Arial" panose="020B0604020202020204" pitchFamily="34" charset="0"/>
                <a:ea typeface="Calibri" panose="020F0502020204030204" pitchFamily="34" charset="0"/>
                <a:cs typeface="Arial" panose="020B0604020202020204" pitchFamily="34" charset="0"/>
              </a:rPr>
              <a:t>The geographic unit formed by combining all ZIP codes with the same three initial digits contains more than 20,000 people; and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1200" dirty="0">
                <a:effectLst/>
                <a:latin typeface="Arial" panose="020B0604020202020204" pitchFamily="34" charset="0"/>
                <a:ea typeface="Calibri" panose="020F0502020204030204" pitchFamily="34" charset="0"/>
                <a:cs typeface="Arial" panose="020B0604020202020204" pitchFamily="34" charset="0"/>
              </a:rPr>
              <a:t>The initial three digits of a ZIP code for all such geographic units containing 20,000 or fewer people is changed to 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All elements of </a:t>
            </a:r>
            <a:r>
              <a:rPr lang="en-US" sz="1200" b="1" dirty="0">
                <a:effectLst/>
                <a:latin typeface="Arial" panose="020B0604020202020204" pitchFamily="34" charset="0"/>
                <a:ea typeface="Calibri" panose="020F0502020204030204" pitchFamily="34" charset="0"/>
                <a:cs typeface="Arial" panose="020B0604020202020204" pitchFamily="34" charset="0"/>
              </a:rPr>
              <a:t>dates</a:t>
            </a:r>
            <a:r>
              <a:rPr lang="en-US" sz="1200" dirty="0">
                <a:effectLst/>
                <a:latin typeface="Arial" panose="020B0604020202020204" pitchFamily="34" charset="0"/>
                <a:ea typeface="Calibri" panose="020F0502020204030204" pitchFamily="34" charset="0"/>
                <a:cs typeface="Arial" panose="020B0604020202020204" pitchFamily="34" charset="0"/>
              </a:rPr>
              <a:t> (except year) for dates that are directly related to a patient, including birth date, admission date, discharge date, death date, and all ages over 89 and all elements of dates (including year) indicative of such age, except that such ages and elements may be aggregated into a single category of age 90 or older.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Telephone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Fax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Email addresses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Social security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Medical record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Health plan beneficiary numbers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Account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Certificate/license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Vehicle identifiers and serial numbers, including license plate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Device identifiers and serial numbers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Web Universal Resource Locators (URLs)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Internet Protocol (IP) addresses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Biometric identifiers, including finder and voice prints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Full-face photographs and any comparable images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1200" dirty="0">
                <a:effectLst/>
                <a:latin typeface="Arial" panose="020B0604020202020204" pitchFamily="34" charset="0"/>
                <a:ea typeface="Calibri" panose="020F0502020204030204" pitchFamily="34" charset="0"/>
                <a:cs typeface="Arial" panose="020B0604020202020204" pitchFamily="34" charset="0"/>
              </a:rPr>
              <a:t>Any other unique identifying number, characteristic, or code, except as permitted by paragraph (c) of 45 CFR 164.514 – Other requirements relating to uses and disclosures of protected health information. </a:t>
            </a:r>
            <a:endParaRPr lang="en-US"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05858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05FBB6-7C3D-4C39-B5D9-039A41C20087}"/>
              </a:ext>
            </a:extLst>
          </p:cNvPr>
          <p:cNvSpPr>
            <a:spLocks noGrp="1"/>
          </p:cNvSpPr>
          <p:nvPr>
            <p:ph type="title"/>
          </p:nvPr>
        </p:nvSpPr>
        <p:spPr/>
        <p:txBody>
          <a:bodyPr/>
          <a:lstStyle/>
          <a:p>
            <a:r>
              <a:rPr lang="en-US" dirty="0"/>
              <a:t>Potential Breaches of PHI</a:t>
            </a:r>
          </a:p>
        </p:txBody>
      </p:sp>
      <p:sp>
        <p:nvSpPr>
          <p:cNvPr id="6" name="Text Placeholder 5">
            <a:extLst>
              <a:ext uri="{FF2B5EF4-FFF2-40B4-BE49-F238E27FC236}">
                <a16:creationId xmlns:a16="http://schemas.microsoft.com/office/drawing/2014/main" id="{F4C018AC-B7F3-4C3A-8D23-E7A812BF7338}"/>
              </a:ext>
            </a:extLst>
          </p:cNvPr>
          <p:cNvSpPr>
            <a:spLocks noGrp="1"/>
          </p:cNvSpPr>
          <p:nvPr>
            <p:ph type="body" idx="1"/>
          </p:nvPr>
        </p:nvSpPr>
        <p:spPr>
          <a:xfrm>
            <a:off x="457200" y="1243584"/>
            <a:ext cx="8229600" cy="4882579"/>
          </a:xfrm>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Stolen or lost computer or other electronic device that contains patient/participant health information. A report must be made even if the data was encrypted.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Patient/participant health information in paper or electronic form left unattended in a non-secure area for unauthorized persons to read (e.g. lab results left in a restroom or cafeteria).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Participant HIPAA identifiers (such as initials) shared with sponsor in a screening log. It was not disclosed in the IRB protocol that there was a screening log and that the identifiers would be shared with the sponsor prior to consent obtained.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Identifiable patient/participant health information faxed to incorrect number outside the study team.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become suspicious that your computer, which contains identifiable patient/patient health information may have been “hacked into.”</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become aware that PHI is being stored in an inappropriate location that does not comply with the IRB protocol as approved.</a:t>
            </a:r>
          </a:p>
        </p:txBody>
      </p:sp>
    </p:spTree>
    <p:extLst>
      <p:ext uri="{BB962C8B-B14F-4D97-AF65-F5344CB8AC3E}">
        <p14:creationId xmlns:p14="http://schemas.microsoft.com/office/powerpoint/2010/main" val="385602083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3838740-42B7-4F78-913A-8697D01B53BC}"/>
              </a:ext>
            </a:extLst>
          </p:cNvPr>
          <p:cNvSpPr>
            <a:spLocks noGrp="1"/>
          </p:cNvSpPr>
          <p:nvPr>
            <p:ph type="body" sz="quarter" idx="1"/>
          </p:nvPr>
        </p:nvSpPr>
        <p:spPr/>
        <p:txBody>
          <a:bodyPr/>
          <a:lstStyle/>
          <a:p>
            <a:r>
              <a:rPr lang="en-US" dirty="0"/>
              <a:t>Poster Presentation</a:t>
            </a:r>
          </a:p>
        </p:txBody>
      </p:sp>
    </p:spTree>
    <p:extLst>
      <p:ext uri="{BB962C8B-B14F-4D97-AF65-F5344CB8AC3E}">
        <p14:creationId xmlns:p14="http://schemas.microsoft.com/office/powerpoint/2010/main" val="173656842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C8B3B-EAD3-45A0-9BD2-838D2BEC1DFE}"/>
              </a:ext>
            </a:extLst>
          </p:cNvPr>
          <p:cNvSpPr>
            <a:spLocks noGrp="1"/>
          </p:cNvSpPr>
          <p:nvPr>
            <p:ph type="title"/>
          </p:nvPr>
        </p:nvSpPr>
        <p:spPr/>
        <p:txBody>
          <a:bodyPr/>
          <a:lstStyle/>
          <a:p>
            <a:r>
              <a:rPr lang="en-US" dirty="0"/>
              <a:t>Poster Presentation</a:t>
            </a:r>
          </a:p>
        </p:txBody>
      </p:sp>
      <p:sp>
        <p:nvSpPr>
          <p:cNvPr id="5" name="Text Placeholder 4">
            <a:extLst>
              <a:ext uri="{FF2B5EF4-FFF2-40B4-BE49-F238E27FC236}">
                <a16:creationId xmlns:a16="http://schemas.microsoft.com/office/drawing/2014/main" id="{5B3476A8-83D4-4378-9FA2-E211A0DCFAE8}"/>
              </a:ext>
            </a:extLst>
          </p:cNvPr>
          <p:cNvSpPr>
            <a:spLocks noGrp="1"/>
          </p:cNvSpPr>
          <p:nvPr>
            <p:ph type="body" idx="1"/>
          </p:nvPr>
        </p:nvSpPr>
        <p:spPr/>
        <p:txBody>
          <a:bodyPr>
            <a:normAutofit/>
          </a:bodyPr>
          <a:lstStyle/>
          <a:p>
            <a:r>
              <a:rPr lang="en-US" dirty="0"/>
              <a:t>Will probably be the last week of Sept</a:t>
            </a:r>
          </a:p>
          <a:p>
            <a:r>
              <a:rPr lang="en-US" dirty="0"/>
              <a:t>Students will give poster presentations about the research they participated in during the summer.  </a:t>
            </a:r>
          </a:p>
          <a:p>
            <a:r>
              <a:rPr lang="en-US" dirty="0"/>
              <a:t>Presenters will have 5-7 minutes to present the project and answer questions. </a:t>
            </a:r>
          </a:p>
          <a:p>
            <a:pPr lvl="1"/>
            <a:r>
              <a:rPr lang="en-US" dirty="0"/>
              <a:t>2-3 faculty judges will visit each poster</a:t>
            </a:r>
          </a:p>
        </p:txBody>
      </p:sp>
    </p:spTree>
    <p:extLst>
      <p:ext uri="{BB962C8B-B14F-4D97-AF65-F5344CB8AC3E}">
        <p14:creationId xmlns:p14="http://schemas.microsoft.com/office/powerpoint/2010/main" val="19871432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2943</TotalTime>
  <Words>1152</Words>
  <Application>Microsoft Office PowerPoint</Application>
  <PresentationFormat>On-screen Show (4:3)</PresentationFormat>
  <Paragraphs>138</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PowerPoint Presentation</vt:lpstr>
      <vt:lpstr>2022 Summer Research Curriculum</vt:lpstr>
      <vt:lpstr>Words of Wisdom</vt:lpstr>
      <vt:lpstr>PowerPoint Presentation</vt:lpstr>
      <vt:lpstr>HIPAA/PHI IDENTIFERS</vt:lpstr>
      <vt:lpstr>18 PHI Identifiers</vt:lpstr>
      <vt:lpstr>Potential Breaches of PHI</vt:lpstr>
      <vt:lpstr>PowerPoint Presentation</vt:lpstr>
      <vt:lpstr>Poster Presentation</vt:lpstr>
      <vt:lpstr>Poster Presentation</vt:lpstr>
      <vt:lpstr>Poster Presentation</vt:lpstr>
      <vt:lpstr>Poster Presentation</vt:lpstr>
      <vt:lpstr>PowerPoint Presentation</vt:lpstr>
      <vt:lpstr>Definition</vt:lpstr>
      <vt:lpstr>Case Report Template</vt:lpstr>
      <vt:lpstr>Standard Case Report Template</vt:lpstr>
      <vt:lpstr>Abstract</vt:lpstr>
      <vt:lpstr>Introduction</vt:lpstr>
      <vt:lpstr>Case Report</vt:lpstr>
      <vt:lpstr>Discussion</vt:lpstr>
      <vt:lpstr>PowerPoint Presentation</vt:lpstr>
      <vt:lpstr>PowerPoint Presentation</vt:lpstr>
      <vt:lpstr>BMJ Case Study CAT</vt:lpstr>
      <vt:lpstr>BMJ Case Study CAT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Duvall, Kathryn L.</dc:creator>
  <cp:lastModifiedBy>Duvall, Kathryn L.</cp:lastModifiedBy>
  <cp:revision>102</cp:revision>
  <dcterms:modified xsi:type="dcterms:W3CDTF">2022-05-26T19:36:12Z</dcterms:modified>
</cp:coreProperties>
</file>