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3" r:id="rId2"/>
  </p:sldMasterIdLst>
  <p:notesMasterIdLst>
    <p:notesMasterId r:id="rId29"/>
  </p:notesMasterIdLst>
  <p:handoutMasterIdLst>
    <p:handoutMasterId r:id="rId30"/>
  </p:handoutMasterIdLst>
  <p:sldIdLst>
    <p:sldId id="256" r:id="rId3"/>
    <p:sldId id="277"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27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449"/>
    <a:srgbClr val="002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350" autoAdjust="0"/>
  </p:normalViewPr>
  <p:slideViewPr>
    <p:cSldViewPr snapToGrid="0" snapToObjects="1">
      <p:cViewPr varScale="1">
        <p:scale>
          <a:sx n="92" d="100"/>
          <a:sy n="92" d="100"/>
        </p:scale>
        <p:origin x="504" y="84"/>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4" d="100"/>
          <a:sy n="64" d="100"/>
        </p:scale>
        <p:origin x="30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4C0AA1-C6F3-435B-9028-E27BA4275C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F2B9D6-3698-4D7C-89AB-306B87234F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B1516F-E2CF-43B6-864A-18BA683A650A}" type="datetimeFigureOut">
              <a:rPr lang="en-US" smtClean="0"/>
              <a:t>4/11/2020</a:t>
            </a:fld>
            <a:endParaRPr lang="en-US"/>
          </a:p>
        </p:txBody>
      </p:sp>
      <p:sp>
        <p:nvSpPr>
          <p:cNvPr id="4" name="Footer Placeholder 3">
            <a:extLst>
              <a:ext uri="{FF2B5EF4-FFF2-40B4-BE49-F238E27FC236}">
                <a16:creationId xmlns:a16="http://schemas.microsoft.com/office/drawing/2014/main" id="{B7C2291E-D067-4A6B-BBBF-9A36178BBC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758A57-5A0B-4636-89D8-B1B6603915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C4DAAC-240E-49F1-B716-E2BA94CF6933}" type="slidenum">
              <a:rPr lang="en-US" smtClean="0"/>
              <a:t>‹#›</a:t>
            </a:fld>
            <a:endParaRPr lang="en-US"/>
          </a:p>
        </p:txBody>
      </p:sp>
    </p:spTree>
    <p:extLst>
      <p:ext uri="{BB962C8B-B14F-4D97-AF65-F5344CB8AC3E}">
        <p14:creationId xmlns:p14="http://schemas.microsoft.com/office/powerpoint/2010/main" val="1808412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C8983-DF7B-45FE-ACD4-8A53E00BBDE2}" type="datetimeFigureOut">
              <a:rPr lang="en-US" smtClean="0"/>
              <a:t>4/11/2020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DD871-C629-46A9-8EAA-2ED034925649}" type="slidenum">
              <a:rPr lang="en-US" smtClean="0"/>
              <a:t>‹#›</a:t>
            </a:fld>
            <a:endParaRPr lang="en-US"/>
          </a:p>
        </p:txBody>
      </p:sp>
    </p:spTree>
    <p:extLst>
      <p:ext uri="{BB962C8B-B14F-4D97-AF65-F5344CB8AC3E}">
        <p14:creationId xmlns:p14="http://schemas.microsoft.com/office/powerpoint/2010/main" val="331240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DD871-C629-46A9-8EAA-2ED034925649}" type="slidenum">
              <a:rPr lang="en-US" smtClean="0"/>
              <a:t>3</a:t>
            </a:fld>
            <a:endParaRPr lang="en-US"/>
          </a:p>
        </p:txBody>
      </p:sp>
    </p:spTree>
    <p:extLst>
      <p:ext uri="{BB962C8B-B14F-4D97-AF65-F5344CB8AC3E}">
        <p14:creationId xmlns:p14="http://schemas.microsoft.com/office/powerpoint/2010/main" val="359047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DD871-C629-46A9-8EAA-2ED034925649}" type="slidenum">
              <a:rPr lang="en-US" smtClean="0"/>
              <a:t>6</a:t>
            </a:fld>
            <a:endParaRPr lang="en-US"/>
          </a:p>
        </p:txBody>
      </p:sp>
    </p:spTree>
    <p:extLst>
      <p:ext uri="{BB962C8B-B14F-4D97-AF65-F5344CB8AC3E}">
        <p14:creationId xmlns:p14="http://schemas.microsoft.com/office/powerpoint/2010/main" val="270144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DD871-C629-46A9-8EAA-2ED034925649}" type="slidenum">
              <a:rPr lang="en-US" smtClean="0"/>
              <a:t>9</a:t>
            </a:fld>
            <a:endParaRPr lang="en-US"/>
          </a:p>
        </p:txBody>
      </p:sp>
    </p:spTree>
    <p:extLst>
      <p:ext uri="{BB962C8B-B14F-4D97-AF65-F5344CB8AC3E}">
        <p14:creationId xmlns:p14="http://schemas.microsoft.com/office/powerpoint/2010/main" val="126657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DD871-C629-46A9-8EAA-2ED034925649}" type="slidenum">
              <a:rPr lang="en-US" smtClean="0"/>
              <a:t>26</a:t>
            </a:fld>
            <a:endParaRPr lang="en-US"/>
          </a:p>
        </p:txBody>
      </p:sp>
    </p:spTree>
    <p:extLst>
      <p:ext uri="{BB962C8B-B14F-4D97-AF65-F5344CB8AC3E}">
        <p14:creationId xmlns:p14="http://schemas.microsoft.com/office/powerpoint/2010/main" val="3566506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9141"/>
            <a:ext cx="7772400" cy="1470025"/>
          </a:xfrm>
        </p:spPr>
        <p:txBody>
          <a:bodyPr/>
          <a:lstStyle>
            <a:lvl1pPr>
              <a:defRPr>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2314916"/>
            <a:ext cx="6400800" cy="1752600"/>
          </a:xfrm>
        </p:spPr>
        <p:txBody>
          <a:bodyPr/>
          <a:lstStyle>
            <a:lvl1pPr marL="0" indent="0" algn="ctr">
              <a:buNone/>
              <a:defRPr>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69E1332-82AC-47AC-88B4-C4946F9623D3}" type="datetime1">
              <a:rPr lang="en-US" smtClean="0"/>
              <a:t>4/11/2020</a:t>
            </a:fld>
            <a:endParaRPr lang="en-US"/>
          </a:p>
        </p:txBody>
      </p:sp>
      <p:sp>
        <p:nvSpPr>
          <p:cNvPr id="5" name="Footer Placeholder 4"/>
          <p:cNvSpPr>
            <a:spLocks noGrp="1"/>
          </p:cNvSpPr>
          <p:nvPr>
            <p:ph type="ftr" sz="quarter" idx="11"/>
          </p:nvPr>
        </p:nvSpPr>
        <p:spPr/>
        <p:txBody>
          <a:bodyPr/>
          <a:lstStyle/>
          <a:p>
            <a:r>
              <a:rPr lang="en-US"/>
              <a:t>Emergency Face Shield ET02 Assy Instructions</a:t>
            </a:r>
          </a:p>
        </p:txBody>
      </p:sp>
      <p:sp>
        <p:nvSpPr>
          <p:cNvPr id="6" name="Slide Number Placeholder 5"/>
          <p:cNvSpPr>
            <a:spLocks noGrp="1"/>
          </p:cNvSpPr>
          <p:nvPr>
            <p:ph type="sldNum" sz="quarter" idx="12"/>
          </p:nvPr>
        </p:nvSpPr>
        <p:spPr/>
        <p:txBody>
          <a:bodyPr/>
          <a:lstStyle/>
          <a:p>
            <a:fld id="{9AF4988C-F017-DC44-ABED-48F62B39040D}" type="slidenum">
              <a:rPr lang="en-US" smtClean="0"/>
              <a:t>‹#›</a:t>
            </a:fld>
            <a:endParaRPr lang="en-US"/>
          </a:p>
        </p:txBody>
      </p:sp>
      <p:pic>
        <p:nvPicPr>
          <p:cNvPr id="7" name="Picture 6" descr="ETSU stacked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3200" y="4357116"/>
            <a:ext cx="3074865" cy="1268755"/>
          </a:xfrm>
          <a:prstGeom prst="rect">
            <a:avLst/>
          </a:prstGeom>
        </p:spPr>
      </p:pic>
    </p:spTree>
    <p:extLst>
      <p:ext uri="{BB962C8B-B14F-4D97-AF65-F5344CB8AC3E}">
        <p14:creationId xmlns:p14="http://schemas.microsoft.com/office/powerpoint/2010/main" val="608408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descr="ETSU_V_ 123 282.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1313" y="42164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a:spLocks noGrp="1"/>
          </p:cNvSpPr>
          <p:nvPr>
            <p:ph type="subTitle" idx="1"/>
          </p:nvPr>
        </p:nvSpPr>
        <p:spPr>
          <a:xfrm>
            <a:off x="1371600" y="1142669"/>
            <a:ext cx="6400800" cy="1752600"/>
          </a:xfrm>
        </p:spPr>
        <p:txBody>
          <a:bodyPr/>
          <a:lstStyle>
            <a:lvl1pPr marL="0" indent="0" algn="ctr">
              <a:buNone/>
              <a:defRPr sz="44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1474470" cy="365125"/>
          </a:xfrm>
        </p:spPr>
        <p:txBody>
          <a:bodyPr/>
          <a:lstStyle>
            <a:lvl1pPr>
              <a:defRPr b="1" smtClean="0">
                <a:solidFill>
                  <a:srgbClr val="002046"/>
                </a:solidFill>
                <a:latin typeface="Arial" panose="020B0604020202020204" pitchFamily="34" charset="0"/>
                <a:cs typeface="Arial" panose="020B0604020202020204" pitchFamily="34" charset="0"/>
              </a:defRPr>
            </a:lvl1pPr>
          </a:lstStyle>
          <a:p>
            <a:pPr>
              <a:defRPr/>
            </a:pPr>
            <a:fld id="{78C27EFB-F87C-44C3-85C0-34CD7DDDA0D0}" type="datetime1">
              <a:rPr lang="en-US" altLang="en-US" smtClean="0"/>
              <a:t>4/11/2020</a:t>
            </a:fld>
            <a:r>
              <a:rPr lang="en-US" altLang="en-US"/>
              <a:t>    Rev A</a:t>
            </a:r>
            <a:endParaRPr lang="en-US" altLang="en-US" dirty="0"/>
          </a:p>
        </p:txBody>
      </p:sp>
      <p:sp>
        <p:nvSpPr>
          <p:cNvPr id="5" name="Footer Placeholder 4"/>
          <p:cNvSpPr>
            <a:spLocks noGrp="1"/>
          </p:cNvSpPr>
          <p:nvPr>
            <p:ph type="ftr" sz="quarter" idx="11"/>
          </p:nvPr>
        </p:nvSpPr>
        <p:spPr>
          <a:xfrm>
            <a:off x="2114550" y="6356350"/>
            <a:ext cx="3905250" cy="365125"/>
          </a:xfrm>
        </p:spPr>
        <p:txBody>
          <a:bodyPr/>
          <a:lstStyle>
            <a:lvl1pPr>
              <a:defRPr b="1">
                <a:solidFill>
                  <a:srgbClr val="002046"/>
                </a:solidFill>
              </a:defRPr>
            </a:lvl1pPr>
          </a:lstStyle>
          <a:p>
            <a:pPr>
              <a:defRPr/>
            </a:pPr>
            <a:r>
              <a:rPr lang="en-US" dirty="0"/>
              <a:t>Emergency Face Shield ET02 Assy Instructions</a:t>
            </a:r>
          </a:p>
        </p:txBody>
      </p:sp>
    </p:spTree>
    <p:extLst>
      <p:ext uri="{BB962C8B-B14F-4D97-AF65-F5344CB8AC3E}">
        <p14:creationId xmlns:p14="http://schemas.microsoft.com/office/powerpoint/2010/main" val="160920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b="1" smtClean="0">
                <a:solidFill>
                  <a:srgbClr val="002046"/>
                </a:solidFill>
              </a:defRPr>
            </a:lvl1pPr>
          </a:lstStyle>
          <a:p>
            <a:pPr>
              <a:defRPr/>
            </a:pPr>
            <a:fld id="{E677FC19-3E52-4B16-89A9-2D3B65BC32BE}" type="datetime1">
              <a:rPr lang="en-US" altLang="en-US" smtClean="0"/>
              <a:t>4/11/2020</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7" name="Slide Number Placeholder 5"/>
          <p:cNvSpPr>
            <a:spLocks noGrp="1"/>
          </p:cNvSpPr>
          <p:nvPr>
            <p:ph type="sldNum" sz="quarter" idx="12"/>
          </p:nvPr>
        </p:nvSpPr>
        <p:spPr/>
        <p:txBody>
          <a:bodyPr/>
          <a:lstStyle>
            <a:lvl1pPr>
              <a:defRPr smtClean="0"/>
            </a:lvl1pPr>
          </a:lstStyle>
          <a:p>
            <a:pPr>
              <a:defRPr/>
            </a:pPr>
            <a:fld id="{3D49CB8A-93A0-4910-B32F-DC4C6E45CE59}" type="slidenum">
              <a:rPr lang="en-US" altLang="en-US"/>
              <a:pPr>
                <a:defRPr/>
              </a:pPr>
              <a:t>‹#›</a:t>
            </a:fld>
            <a:endParaRPr lang="en-US" alt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26018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431"/>
          </a:xfrm>
        </p:spPr>
        <p:txBody>
          <a:bodyPr/>
          <a:lstStyle>
            <a:lvl1pPr>
              <a:defRPr sz="3600"/>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
        <p:nvSpPr>
          <p:cNvPr id="10" name="Date Placeholder 3">
            <a:extLst>
              <a:ext uri="{FF2B5EF4-FFF2-40B4-BE49-F238E27FC236}">
                <a16:creationId xmlns:a16="http://schemas.microsoft.com/office/drawing/2014/main" id="{304F4502-A03C-4DF4-9B9C-DEB08B77F14E}"/>
              </a:ext>
            </a:extLst>
          </p:cNvPr>
          <p:cNvSpPr txBox="1">
            <a:spLocks/>
          </p:cNvSpPr>
          <p:nvPr userDrawn="1"/>
        </p:nvSpPr>
        <p:spPr>
          <a:xfrm>
            <a:off x="457200" y="6356350"/>
            <a:ext cx="147447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b="1" kern="1200" smtClean="0">
                <a:solidFill>
                  <a:srgbClr val="00204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1E1EB7B-B4A4-4363-9C67-DD612681EA41}" type="datetime1">
              <a:rPr lang="en-US" altLang="en-US" smtClean="0"/>
              <a:pPr>
                <a:defRPr/>
              </a:pPr>
              <a:t>4/11/2020</a:t>
            </a:fld>
            <a:r>
              <a:rPr lang="en-US" altLang="en-US" dirty="0"/>
              <a:t>    Rev A</a:t>
            </a:r>
          </a:p>
        </p:txBody>
      </p:sp>
      <p:sp>
        <p:nvSpPr>
          <p:cNvPr id="13" name="Picture Placeholder 12"/>
          <p:cNvSpPr>
            <a:spLocks noGrp="1"/>
          </p:cNvSpPr>
          <p:nvPr>
            <p:ph type="pic" sz="quarter" idx="12"/>
          </p:nvPr>
        </p:nvSpPr>
        <p:spPr>
          <a:xfrm>
            <a:off x="457199" y="1245326"/>
            <a:ext cx="4369101" cy="4787549"/>
          </a:xfrm>
        </p:spPr>
        <p:txBody>
          <a:bodyPr/>
          <a:lstStyle/>
          <a:p>
            <a:endParaRPr lang="en-US" dirty="0"/>
          </a:p>
        </p:txBody>
      </p:sp>
      <p:sp>
        <p:nvSpPr>
          <p:cNvPr id="15" name="Text Placeholder 14"/>
          <p:cNvSpPr>
            <a:spLocks noGrp="1"/>
          </p:cNvSpPr>
          <p:nvPr>
            <p:ph type="body" sz="quarter" idx="13"/>
          </p:nvPr>
        </p:nvSpPr>
        <p:spPr>
          <a:xfrm>
            <a:off x="5004852" y="1245326"/>
            <a:ext cx="3681948" cy="47875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B9869D59-1332-4A6A-B35F-0813C653BD0C}"/>
              </a:ext>
            </a:extLst>
          </p:cNvPr>
          <p:cNvSpPr>
            <a:spLocks noGrp="1"/>
          </p:cNvSpPr>
          <p:nvPr>
            <p:ph type="ftr" sz="quarter" idx="11"/>
          </p:nvPr>
        </p:nvSpPr>
        <p:spPr>
          <a:xfrm>
            <a:off x="2114550" y="6356350"/>
            <a:ext cx="3905250" cy="365125"/>
          </a:xfrm>
          <a:ln>
            <a:noFill/>
          </a:ln>
        </p:spPr>
        <p:txBody>
          <a:bodyPr/>
          <a:lstStyle>
            <a:lvl1pPr>
              <a:defRPr b="1">
                <a:solidFill>
                  <a:srgbClr val="002046"/>
                </a:solidFill>
              </a:defRPr>
            </a:lvl1pPr>
          </a:lstStyle>
          <a:p>
            <a:pPr>
              <a:defRPr/>
            </a:pPr>
            <a:r>
              <a:rPr lang="en-US" dirty="0"/>
              <a:t>Emergency Face Shield ET02 </a:t>
            </a:r>
            <a:r>
              <a:rPr lang="en-US" dirty="0" err="1"/>
              <a:t>Assy</a:t>
            </a:r>
            <a:r>
              <a:rPr lang="en-US" dirty="0"/>
              <a:t> Instructions</a:t>
            </a:r>
          </a:p>
        </p:txBody>
      </p:sp>
    </p:spTree>
    <p:extLst>
      <p:ext uri="{BB962C8B-B14F-4D97-AF65-F5344CB8AC3E}">
        <p14:creationId xmlns:p14="http://schemas.microsoft.com/office/powerpoint/2010/main" val="3535969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0637"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p:txBody>
          <a:bodyPr/>
          <a:lstStyle>
            <a:lvl1pPr>
              <a:defRPr smtClean="0"/>
            </a:lvl1pPr>
          </a:lstStyle>
          <a:p>
            <a:pPr>
              <a:defRPr/>
            </a:pPr>
            <a:fld id="{99289DDB-E420-407A-AFA3-02FB0E9BF93A}" type="slidenum">
              <a:rPr lang="en-US" altLang="en-US"/>
              <a:pPr>
                <a:defRPr/>
              </a:pPr>
              <a:t>‹#›</a:t>
            </a:fld>
            <a:endParaRPr lang="en-US" alt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
        <p:nvSpPr>
          <p:cNvPr id="9" name="Date Placeholder 3">
            <a:extLst>
              <a:ext uri="{FF2B5EF4-FFF2-40B4-BE49-F238E27FC236}">
                <a16:creationId xmlns:a16="http://schemas.microsoft.com/office/drawing/2014/main" id="{304F4502-A03C-4DF4-9B9C-DEB08B77F14E}"/>
              </a:ext>
            </a:extLst>
          </p:cNvPr>
          <p:cNvSpPr txBox="1">
            <a:spLocks/>
          </p:cNvSpPr>
          <p:nvPr userDrawn="1"/>
        </p:nvSpPr>
        <p:spPr>
          <a:xfrm>
            <a:off x="457200" y="6356350"/>
            <a:ext cx="147447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b="1" kern="1200" smtClean="0">
                <a:solidFill>
                  <a:srgbClr val="002046"/>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1E1EB7B-B4A4-4363-9C67-DD612681EA41}" type="datetime1">
              <a:rPr lang="en-US" altLang="en-US" smtClean="0"/>
              <a:pPr>
                <a:defRPr/>
              </a:pPr>
              <a:t>4/11/2020</a:t>
            </a:fld>
            <a:r>
              <a:rPr lang="en-US" altLang="en-US"/>
              <a:t>    Rev A</a:t>
            </a:r>
            <a:endParaRPr lang="en-US" altLang="en-US" dirty="0"/>
          </a:p>
        </p:txBody>
      </p:sp>
      <p:sp>
        <p:nvSpPr>
          <p:cNvPr id="10" name="Footer Placeholder 4">
            <a:extLst>
              <a:ext uri="{FF2B5EF4-FFF2-40B4-BE49-F238E27FC236}">
                <a16:creationId xmlns:a16="http://schemas.microsoft.com/office/drawing/2014/main" id="{B9869D59-1332-4A6A-B35F-0813C653BD0C}"/>
              </a:ext>
            </a:extLst>
          </p:cNvPr>
          <p:cNvSpPr>
            <a:spLocks noGrp="1"/>
          </p:cNvSpPr>
          <p:nvPr>
            <p:ph type="ftr" sz="quarter" idx="11"/>
          </p:nvPr>
        </p:nvSpPr>
        <p:spPr>
          <a:xfrm>
            <a:off x="2114550" y="6356350"/>
            <a:ext cx="3905250" cy="365125"/>
          </a:xfrm>
        </p:spPr>
        <p:txBody>
          <a:bodyPr/>
          <a:lstStyle>
            <a:lvl1pPr>
              <a:defRPr b="1">
                <a:solidFill>
                  <a:srgbClr val="002046"/>
                </a:solidFill>
              </a:defRPr>
            </a:lvl1pPr>
          </a:lstStyle>
          <a:p>
            <a:pPr>
              <a:defRPr/>
            </a:pPr>
            <a:r>
              <a:rPr lang="en-US" dirty="0"/>
              <a:t>Emergency Face Shield ET02 Assy Instructions</a:t>
            </a:r>
          </a:p>
        </p:txBody>
      </p:sp>
    </p:spTree>
    <p:extLst>
      <p:ext uri="{BB962C8B-B14F-4D97-AF65-F5344CB8AC3E}">
        <p14:creationId xmlns:p14="http://schemas.microsoft.com/office/powerpoint/2010/main" val="246195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smtClean="0"/>
            </a:lvl1pPr>
          </a:lstStyle>
          <a:p>
            <a:pPr>
              <a:defRPr/>
            </a:pPr>
            <a:fld id="{D4EFEB30-8EF2-46AB-8440-DC9A8FDF091A}" type="datetime1">
              <a:rPr lang="en-US" altLang="en-US" smtClean="0"/>
              <a:t>4/11/2020</a:t>
            </a:fld>
            <a:endParaRPr lang="en-US" altLang="en-US"/>
          </a:p>
        </p:txBody>
      </p:sp>
      <p:sp>
        <p:nvSpPr>
          <p:cNvPr id="9"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10" name="Slide Number Placeholder 5"/>
          <p:cNvSpPr>
            <a:spLocks noGrp="1"/>
          </p:cNvSpPr>
          <p:nvPr>
            <p:ph type="sldNum" sz="quarter" idx="12"/>
          </p:nvPr>
        </p:nvSpPr>
        <p:spPr/>
        <p:txBody>
          <a:bodyPr/>
          <a:lstStyle>
            <a:lvl1pPr>
              <a:defRPr smtClean="0"/>
            </a:lvl1pPr>
          </a:lstStyle>
          <a:p>
            <a:pPr>
              <a:defRPr/>
            </a:pPr>
            <a:fld id="{D200D989-F482-4E18-AA23-3D9B8DC6FF0C}" type="slidenum">
              <a:rPr lang="en-US" altLang="en-US"/>
              <a:pPr>
                <a:defRPr/>
              </a:pPr>
              <a:t>‹#›</a:t>
            </a:fld>
            <a:endParaRPr lang="en-US" alt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119209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smtClean="0"/>
            </a:lvl1pPr>
          </a:lstStyle>
          <a:p>
            <a:pPr>
              <a:defRPr/>
            </a:pPr>
            <a:fld id="{E294D128-5283-48E5-879E-A733004479EB}" type="datetime1">
              <a:rPr lang="en-US" altLang="en-US" smtClean="0"/>
              <a:t>4/11/2020</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5" name="Slide Number Placeholder 5"/>
          <p:cNvSpPr>
            <a:spLocks noGrp="1"/>
          </p:cNvSpPr>
          <p:nvPr>
            <p:ph type="sldNum" sz="quarter" idx="12"/>
          </p:nvPr>
        </p:nvSpPr>
        <p:spPr/>
        <p:txBody>
          <a:bodyPr/>
          <a:lstStyle>
            <a:lvl1pPr>
              <a:defRPr smtClean="0"/>
            </a:lvl1pPr>
          </a:lstStyle>
          <a:p>
            <a:pPr>
              <a:defRPr/>
            </a:pPr>
            <a:fld id="{7114A711-C5E3-4E65-B85F-80F7C4F4858E}" type="slidenum">
              <a:rPr lang="en-US" altLang="en-US"/>
              <a:pPr>
                <a:defRPr/>
              </a:pPr>
              <a:t>‹#›</a:t>
            </a:fld>
            <a:endParaRPr lang="en-US" alt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1564407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smtClean="0"/>
            </a:lvl1pPr>
          </a:lstStyle>
          <a:p>
            <a:pPr>
              <a:defRPr/>
            </a:pPr>
            <a:fld id="{69E853F5-0298-45ED-A908-6AD0EEE21A1F}" type="datetime1">
              <a:rPr lang="en-US" altLang="en-US" smtClean="0"/>
              <a:t>4/11/2020</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5" name="Slide Number Placeholder 5"/>
          <p:cNvSpPr>
            <a:spLocks noGrp="1"/>
          </p:cNvSpPr>
          <p:nvPr>
            <p:ph type="sldNum" sz="quarter" idx="12"/>
          </p:nvPr>
        </p:nvSpPr>
        <p:spPr/>
        <p:txBody>
          <a:bodyPr/>
          <a:lstStyle>
            <a:lvl1pPr>
              <a:defRPr smtClean="0"/>
            </a:lvl1pPr>
          </a:lstStyle>
          <a:p>
            <a:pPr>
              <a:defRPr/>
            </a:pPr>
            <a:fld id="{691BDFB1-77B4-4159-96EF-FB9EBF7022E8}" type="slidenum">
              <a:rPr lang="en-US" altLang="en-US"/>
              <a:pPr>
                <a:defRPr/>
              </a:pPr>
              <a:t>‹#›</a:t>
            </a:fld>
            <a:endParaRPr lang="en-US" alt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196" y="6350187"/>
            <a:ext cx="2133604" cy="402337"/>
          </a:xfrm>
          <a:prstGeom prst="rect">
            <a:avLst/>
          </a:prstGeom>
        </p:spPr>
      </p:pic>
    </p:spTree>
    <p:extLst>
      <p:ext uri="{BB962C8B-B14F-4D97-AF65-F5344CB8AC3E}">
        <p14:creationId xmlns:p14="http://schemas.microsoft.com/office/powerpoint/2010/main" val="283113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smtClean="0"/>
            </a:lvl1pPr>
          </a:lstStyle>
          <a:p>
            <a:pPr>
              <a:defRPr/>
            </a:pPr>
            <a:fld id="{2CE57D92-7BB0-42CC-A830-F3E4498B4248}" type="datetime1">
              <a:rPr lang="en-US" altLang="en-US" smtClean="0"/>
              <a:t>4/11/2020</a:t>
            </a:fld>
            <a:endParaRPr lang="en-US" altLang="en-US" dirty="0"/>
          </a:p>
        </p:txBody>
      </p:sp>
      <p:sp>
        <p:nvSpPr>
          <p:cNvPr id="4" name="Footer Placeholder 3"/>
          <p:cNvSpPr>
            <a:spLocks noGrp="1"/>
          </p:cNvSpPr>
          <p:nvPr>
            <p:ph type="ftr" sz="quarter" idx="11"/>
          </p:nvPr>
        </p:nvSpPr>
        <p:spPr/>
        <p:txBody>
          <a:bodyPr/>
          <a:lstStyle>
            <a:lvl1pPr>
              <a:defRPr/>
            </a:lvl1pPr>
          </a:lstStyle>
          <a:p>
            <a:pPr>
              <a:defRPr/>
            </a:pPr>
            <a:r>
              <a:rPr lang="en-US"/>
              <a:t>Emergency Face Shield ET02 Assy Instructions</a:t>
            </a:r>
          </a:p>
        </p:txBody>
      </p:sp>
      <p:sp>
        <p:nvSpPr>
          <p:cNvPr id="5" name="Slide Number Placeholder 4"/>
          <p:cNvSpPr>
            <a:spLocks noGrp="1"/>
          </p:cNvSpPr>
          <p:nvPr>
            <p:ph type="sldNum" sz="quarter" idx="12"/>
          </p:nvPr>
        </p:nvSpPr>
        <p:spPr/>
        <p:txBody>
          <a:bodyPr/>
          <a:lstStyle>
            <a:lvl1pPr>
              <a:defRPr smtClean="0"/>
            </a:lvl1pPr>
          </a:lstStyle>
          <a:p>
            <a:pPr>
              <a:defRPr/>
            </a:pPr>
            <a:fld id="{A4C4007E-EE9F-47B9-955B-BD6C34487CDA}" type="slidenum">
              <a:rPr lang="en-US" altLang="en-US"/>
              <a:pPr>
                <a:defRPr/>
              </a:pPr>
              <a:t>‹#›</a:t>
            </a:fld>
            <a:endParaRPr lang="en-US" alt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50187"/>
            <a:ext cx="2133604" cy="402337"/>
          </a:xfrm>
          <a:prstGeom prst="rect">
            <a:avLst/>
          </a:prstGeom>
        </p:spPr>
      </p:pic>
    </p:spTree>
    <p:extLst>
      <p:ext uri="{BB962C8B-B14F-4D97-AF65-F5344CB8AC3E}">
        <p14:creationId xmlns:p14="http://schemas.microsoft.com/office/powerpoint/2010/main" val="192590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AA42B7EC-192E-4631-AF66-F2F38C1D611B}" type="datetime1">
              <a:rPr lang="en-US" altLang="en-US" smtClean="0"/>
              <a:t>4/11/2020</a:t>
            </a:fld>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8" name="Slide Number Placeholder 5"/>
          <p:cNvSpPr>
            <a:spLocks noGrp="1"/>
          </p:cNvSpPr>
          <p:nvPr>
            <p:ph type="sldNum" sz="quarter" idx="12"/>
          </p:nvPr>
        </p:nvSpPr>
        <p:spPr/>
        <p:txBody>
          <a:bodyPr/>
          <a:lstStyle>
            <a:lvl1pPr>
              <a:defRPr smtClean="0"/>
            </a:lvl1pPr>
          </a:lstStyle>
          <a:p>
            <a:pPr>
              <a:defRPr/>
            </a:pPr>
            <a:fld id="{65F72C75-8BE5-4CFB-8BAE-589D6C25E459}" type="slidenum">
              <a:rPr lang="en-US" altLang="en-US"/>
              <a:pPr>
                <a:defRPr/>
              </a:pPr>
              <a:t>‹#›</a:t>
            </a:fld>
            <a:endParaRPr lang="en-US" alt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429017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197B8C85-DC7E-42C8-9B82-BBB6F19C8040}" type="datetime1">
              <a:rPr lang="en-US" altLang="en-US" smtClean="0"/>
              <a:t>4/11/2020</a:t>
            </a:fld>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8" name="Slide Number Placeholder 5"/>
          <p:cNvSpPr>
            <a:spLocks noGrp="1"/>
          </p:cNvSpPr>
          <p:nvPr>
            <p:ph type="sldNum" sz="quarter" idx="12"/>
          </p:nvPr>
        </p:nvSpPr>
        <p:spPr/>
        <p:txBody>
          <a:bodyPr/>
          <a:lstStyle>
            <a:lvl1pPr>
              <a:defRPr smtClean="0"/>
            </a:lvl1pPr>
          </a:lstStyle>
          <a:p>
            <a:pPr>
              <a:defRPr/>
            </a:pPr>
            <a:fld id="{7245C242-9181-443C-B9F6-5AF284C7AD72}" type="slidenum">
              <a:rPr lang="en-US" altLang="en-US"/>
              <a:pPr>
                <a:defRPr/>
              </a:pPr>
              <a:t>‹#›</a:t>
            </a:fld>
            <a:endParaRPr lang="en-US" alt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160695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148081"/>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C86DA-E244-4EAA-9163-D8458AFC5845}" type="datetime1">
              <a:rPr lang="en-US" smtClean="0"/>
              <a:t>4/11/2020</a:t>
            </a:fld>
            <a:endParaRPr lang="en-US"/>
          </a:p>
        </p:txBody>
      </p:sp>
      <p:sp>
        <p:nvSpPr>
          <p:cNvPr id="5" name="Footer Placeholder 4"/>
          <p:cNvSpPr>
            <a:spLocks noGrp="1"/>
          </p:cNvSpPr>
          <p:nvPr>
            <p:ph type="ftr" sz="quarter" idx="11"/>
          </p:nvPr>
        </p:nvSpPr>
        <p:spPr/>
        <p:txBody>
          <a:bodyPr/>
          <a:lstStyle/>
          <a:p>
            <a:r>
              <a:rPr lang="en-US"/>
              <a:t>Emergency Face Shield ET02 Assy Instructions</a:t>
            </a:r>
          </a:p>
        </p:txBody>
      </p:sp>
      <p:sp>
        <p:nvSpPr>
          <p:cNvPr id="6" name="Slide Number Placeholder 5"/>
          <p:cNvSpPr>
            <a:spLocks noGrp="1"/>
          </p:cNvSpPr>
          <p:nvPr>
            <p:ph type="sldNum" sz="quarter" idx="12"/>
          </p:nvPr>
        </p:nvSpPr>
        <p:spPr/>
        <p:txBody>
          <a:bodyPr/>
          <a:lstStyle/>
          <a:p>
            <a:fld id="{9AF4988C-F017-DC44-ABED-48F62B39040D}" type="slidenum">
              <a:rPr lang="en-US" smtClean="0"/>
              <a:t>‹#›</a:t>
            </a:fld>
            <a:endParaRPr lang="en-US"/>
          </a:p>
        </p:txBody>
      </p:sp>
      <p:pic>
        <p:nvPicPr>
          <p:cNvPr id="7" name="Picture 6"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Tree>
    <p:extLst>
      <p:ext uri="{BB962C8B-B14F-4D97-AF65-F5344CB8AC3E}">
        <p14:creationId xmlns:p14="http://schemas.microsoft.com/office/powerpoint/2010/main" val="4191218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7"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8"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2"/>
          <p:cNvSpPr>
            <a:spLocks noGrp="1"/>
          </p:cNvSpPr>
          <p:nvPr>
            <p:ph type="dt" sz="half" idx="10"/>
          </p:nvPr>
        </p:nvSpPr>
        <p:spPr/>
        <p:txBody>
          <a:bodyPr/>
          <a:lstStyle>
            <a:lvl1pPr>
              <a:defRPr smtClean="0"/>
            </a:lvl1pPr>
          </a:lstStyle>
          <a:p>
            <a:pPr>
              <a:defRPr/>
            </a:pPr>
            <a:fld id="{0B3A5E04-A991-4DBA-99EB-7AF3D6F3DB0D}" type="datetime1">
              <a:rPr lang="en-US" altLang="en-US" smtClean="0"/>
              <a:t>4/11/2020</a:t>
            </a:fld>
            <a:endParaRPr lang="en-US" altLang="en-US"/>
          </a:p>
        </p:txBody>
      </p:sp>
      <p:sp>
        <p:nvSpPr>
          <p:cNvPr id="10" name="Footer Placeholder 3"/>
          <p:cNvSpPr>
            <a:spLocks noGrp="1"/>
          </p:cNvSpPr>
          <p:nvPr>
            <p:ph type="ftr" sz="quarter" idx="11"/>
          </p:nvPr>
        </p:nvSpPr>
        <p:spPr/>
        <p:txBody>
          <a:bodyPr/>
          <a:lstStyle>
            <a:lvl1pPr>
              <a:defRPr/>
            </a:lvl1pPr>
          </a:lstStyle>
          <a:p>
            <a:pPr>
              <a:defRPr/>
            </a:pPr>
            <a:r>
              <a:rPr lang="en-US"/>
              <a:t>Emergency Face Shield ET02 Assy Instructions</a:t>
            </a:r>
          </a:p>
        </p:txBody>
      </p:sp>
      <p:sp>
        <p:nvSpPr>
          <p:cNvPr id="11" name="Slide Number Placeholder 4"/>
          <p:cNvSpPr>
            <a:spLocks noGrp="1"/>
          </p:cNvSpPr>
          <p:nvPr>
            <p:ph type="sldNum" sz="quarter" idx="12"/>
          </p:nvPr>
        </p:nvSpPr>
        <p:spPr/>
        <p:txBody>
          <a:bodyPr/>
          <a:lstStyle>
            <a:lvl1pPr>
              <a:defRPr smtClean="0"/>
            </a:lvl1pPr>
          </a:lstStyle>
          <a:p>
            <a:pPr>
              <a:defRPr/>
            </a:pPr>
            <a:fld id="{B482FEA6-5BB7-4E35-A1BD-288D197711A7}" type="slidenum">
              <a:rPr lang="en-US" altLang="en-US"/>
              <a:pPr>
                <a:defRPr/>
              </a:pPr>
              <a:t>‹#›</a:t>
            </a:fld>
            <a:endParaRPr lang="en-US" alt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50187"/>
            <a:ext cx="2133604" cy="402337"/>
          </a:xfrm>
          <a:prstGeom prst="rect">
            <a:avLst/>
          </a:prstGeom>
        </p:spPr>
      </p:pic>
    </p:spTree>
    <p:extLst>
      <p:ext uri="{BB962C8B-B14F-4D97-AF65-F5344CB8AC3E}">
        <p14:creationId xmlns:p14="http://schemas.microsoft.com/office/powerpoint/2010/main" val="395193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descr="ETSU_V_ 123 282.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1313" y="42164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
          </p:nvPr>
        </p:nvSpPr>
        <p:spPr>
          <a:xfrm>
            <a:off x="1371600" y="1142669"/>
            <a:ext cx="6400800" cy="1752600"/>
          </a:xfrm>
        </p:spPr>
        <p:txBody>
          <a:bodyPr/>
          <a:lstStyle>
            <a:lvl1pPr marL="0" indent="0" algn="ctr">
              <a:buNone/>
              <a:defRPr sz="44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0E036F71-6E41-468F-B5CE-368830E48FD3}" type="datetime1">
              <a:rPr lang="en-US" altLang="en-US" smtClean="0"/>
              <a:t>4/11/2020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6" name="Slide Number Placeholder 5"/>
          <p:cNvSpPr>
            <a:spLocks noGrp="1"/>
          </p:cNvSpPr>
          <p:nvPr>
            <p:ph type="sldNum" sz="quarter" idx="12"/>
          </p:nvPr>
        </p:nvSpPr>
        <p:spPr/>
        <p:txBody>
          <a:bodyPr/>
          <a:lstStyle>
            <a:lvl1pPr>
              <a:defRPr smtClean="0"/>
            </a:lvl1pPr>
          </a:lstStyle>
          <a:p>
            <a:pPr>
              <a:defRPr/>
            </a:pPr>
            <a:fld id="{6D182900-5F08-48AA-8D02-3ECA64E1E1BC}" type="slidenum">
              <a:rPr lang="en-US" altLang="en-US"/>
              <a:pPr>
                <a:defRPr/>
              </a:pPr>
              <a:t>‹#›</a:t>
            </a:fld>
            <a:endParaRPr lang="en-US" altLang="en-US"/>
          </a:p>
        </p:txBody>
      </p:sp>
    </p:spTree>
    <p:extLst>
      <p:ext uri="{BB962C8B-B14F-4D97-AF65-F5344CB8AC3E}">
        <p14:creationId xmlns:p14="http://schemas.microsoft.com/office/powerpoint/2010/main" val="1467422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smtClean="0"/>
            </a:lvl1pPr>
          </a:lstStyle>
          <a:p>
            <a:pPr>
              <a:defRPr/>
            </a:pPr>
            <a:fld id="{DD4174BC-4D67-422D-9F11-06B28A20E531}" type="datetime1">
              <a:rPr lang="en-US" altLang="en-US" smtClean="0"/>
              <a:t>4/11/2020</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7" name="Slide Number Placeholder 5"/>
          <p:cNvSpPr>
            <a:spLocks noGrp="1"/>
          </p:cNvSpPr>
          <p:nvPr>
            <p:ph type="sldNum" sz="quarter" idx="12"/>
          </p:nvPr>
        </p:nvSpPr>
        <p:spPr/>
        <p:txBody>
          <a:bodyPr/>
          <a:lstStyle>
            <a:lvl1pPr>
              <a:defRPr smtClean="0"/>
            </a:lvl1pPr>
          </a:lstStyle>
          <a:p>
            <a:pPr>
              <a:defRPr/>
            </a:pPr>
            <a:fld id="{DFF473A4-FC2D-419C-8152-DD3A226BE891}" type="slidenum">
              <a:rPr lang="en-US" altLang="en-US"/>
              <a:pPr>
                <a:defRPr/>
              </a:pPr>
              <a:t>‹#›</a:t>
            </a:fld>
            <a:endParaRPr lang="en-US" alt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3196" y="6323398"/>
            <a:ext cx="2133604" cy="402337"/>
          </a:xfrm>
          <a:prstGeom prst="rect">
            <a:avLst/>
          </a:prstGeom>
        </p:spPr>
      </p:pic>
    </p:spTree>
    <p:extLst>
      <p:ext uri="{BB962C8B-B14F-4D97-AF65-F5344CB8AC3E}">
        <p14:creationId xmlns:p14="http://schemas.microsoft.com/office/powerpoint/2010/main" val="4239999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smtClean="0"/>
            </a:lvl1pPr>
          </a:lstStyle>
          <a:p>
            <a:pPr>
              <a:defRPr/>
            </a:pPr>
            <a:fld id="{3D3E24A0-0912-4CEF-B5DA-AD6171B149FF}" type="datetime1">
              <a:rPr lang="en-US" altLang="en-US" smtClean="0"/>
              <a:t>4/11/2020</a:t>
            </a:fld>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8" name="Slide Number Placeholder 5"/>
          <p:cNvSpPr>
            <a:spLocks noGrp="1"/>
          </p:cNvSpPr>
          <p:nvPr>
            <p:ph type="sldNum" sz="quarter" idx="12"/>
          </p:nvPr>
        </p:nvSpPr>
        <p:spPr/>
        <p:txBody>
          <a:bodyPr/>
          <a:lstStyle>
            <a:lvl1pPr>
              <a:defRPr smtClean="0"/>
            </a:lvl1pPr>
          </a:lstStyle>
          <a:p>
            <a:pPr>
              <a:defRPr/>
            </a:pPr>
            <a:fld id="{15F64057-DF3E-4FEC-8E25-DBC8B019AA87}" type="slidenum">
              <a:rPr lang="en-US" altLang="en-US"/>
              <a:pPr>
                <a:defRPr/>
              </a:pPr>
              <a:t>‹#›</a:t>
            </a:fld>
            <a:endParaRPr lang="en-US" alt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3196" y="6323398"/>
            <a:ext cx="2133604" cy="402337"/>
          </a:xfrm>
          <a:prstGeom prst="rect">
            <a:avLst/>
          </a:prstGeom>
        </p:spPr>
      </p:pic>
    </p:spTree>
    <p:extLst>
      <p:ext uri="{BB962C8B-B14F-4D97-AF65-F5344CB8AC3E}">
        <p14:creationId xmlns:p14="http://schemas.microsoft.com/office/powerpoint/2010/main" val="1191628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smtClean="0"/>
            </a:lvl1pPr>
          </a:lstStyle>
          <a:p>
            <a:pPr>
              <a:defRPr/>
            </a:pPr>
            <a:fld id="{2C60A2A3-E043-4635-A3F4-46726A9DB47D}" type="datetime1">
              <a:rPr lang="en-US" altLang="en-US" smtClean="0"/>
              <a:t>4/11/2020</a:t>
            </a:fld>
            <a:endParaRPr lang="en-US" altLang="en-US"/>
          </a:p>
        </p:txBody>
      </p:sp>
      <p:sp>
        <p:nvSpPr>
          <p:cNvPr id="9"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10" name="Slide Number Placeholder 5"/>
          <p:cNvSpPr>
            <a:spLocks noGrp="1"/>
          </p:cNvSpPr>
          <p:nvPr>
            <p:ph type="sldNum" sz="quarter" idx="12"/>
          </p:nvPr>
        </p:nvSpPr>
        <p:spPr/>
        <p:txBody>
          <a:bodyPr/>
          <a:lstStyle>
            <a:lvl1pPr>
              <a:defRPr smtClean="0"/>
            </a:lvl1pPr>
          </a:lstStyle>
          <a:p>
            <a:pPr>
              <a:defRPr/>
            </a:pPr>
            <a:fld id="{1EA3F101-F764-43F6-9D8B-5ED3D102AE18}" type="slidenum">
              <a:rPr lang="en-US" altLang="en-US"/>
              <a:pPr>
                <a:defRPr/>
              </a:pPr>
              <a:t>‹#›</a:t>
            </a:fld>
            <a:endParaRPr lang="en-US" alt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3196" y="6323398"/>
            <a:ext cx="2133604" cy="402337"/>
          </a:xfrm>
          <a:prstGeom prst="rect">
            <a:avLst/>
          </a:prstGeom>
        </p:spPr>
      </p:pic>
    </p:spTree>
    <p:extLst>
      <p:ext uri="{BB962C8B-B14F-4D97-AF65-F5344CB8AC3E}">
        <p14:creationId xmlns:p14="http://schemas.microsoft.com/office/powerpoint/2010/main" val="2324059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smtClean="0"/>
            </a:lvl1pPr>
          </a:lstStyle>
          <a:p>
            <a:pPr>
              <a:defRPr/>
            </a:pPr>
            <a:fld id="{1C37EC78-675B-4867-8F48-C6EAC5475224}" type="datetime1">
              <a:rPr lang="en-US" altLang="en-US" smtClean="0"/>
              <a:t>4/11/2020</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5" name="Slide Number Placeholder 5"/>
          <p:cNvSpPr>
            <a:spLocks noGrp="1"/>
          </p:cNvSpPr>
          <p:nvPr>
            <p:ph type="sldNum" sz="quarter" idx="12"/>
          </p:nvPr>
        </p:nvSpPr>
        <p:spPr/>
        <p:txBody>
          <a:bodyPr/>
          <a:lstStyle>
            <a:lvl1pPr>
              <a:defRPr smtClean="0"/>
            </a:lvl1pPr>
          </a:lstStyle>
          <a:p>
            <a:pPr>
              <a:defRPr/>
            </a:pPr>
            <a:fld id="{7E71D8C9-39E0-46CB-885C-24C711184EC8}" type="slidenum">
              <a:rPr lang="en-US" altLang="en-US"/>
              <a:pPr>
                <a:defRPr/>
              </a:pPr>
              <a:t>‹#›</a:t>
            </a:fld>
            <a:endParaRPr lang="en-US" alt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3526408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smtClean="0"/>
            </a:lvl1pPr>
          </a:lstStyle>
          <a:p>
            <a:pPr>
              <a:defRPr/>
            </a:pPr>
            <a:fld id="{75E5FE5B-1432-4F1A-905A-B39F96A39840}" type="datetime1">
              <a:rPr lang="en-US" altLang="en-US" smtClean="0"/>
              <a:t>4/11/2020</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5" name="Slide Number Placeholder 5"/>
          <p:cNvSpPr>
            <a:spLocks noGrp="1"/>
          </p:cNvSpPr>
          <p:nvPr>
            <p:ph type="sldNum" sz="quarter" idx="12"/>
          </p:nvPr>
        </p:nvSpPr>
        <p:spPr/>
        <p:txBody>
          <a:bodyPr/>
          <a:lstStyle>
            <a:lvl1pPr>
              <a:defRPr smtClean="0"/>
            </a:lvl1pPr>
          </a:lstStyle>
          <a:p>
            <a:pPr>
              <a:defRPr/>
            </a:pPr>
            <a:fld id="{44461F42-CD08-49F1-97D0-3F447B005E71}" type="slidenum">
              <a:rPr lang="en-US" altLang="en-US"/>
              <a:pPr>
                <a:defRPr/>
              </a:pPr>
              <a:t>‹#›</a:t>
            </a:fld>
            <a:endParaRPr lang="en-US" alt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50187"/>
            <a:ext cx="2133604" cy="402337"/>
          </a:xfrm>
          <a:prstGeom prst="rect">
            <a:avLst/>
          </a:prstGeom>
        </p:spPr>
      </p:pic>
    </p:spTree>
    <p:extLst>
      <p:ext uri="{BB962C8B-B14F-4D97-AF65-F5344CB8AC3E}">
        <p14:creationId xmlns:p14="http://schemas.microsoft.com/office/powerpoint/2010/main" val="3235961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smtClean="0"/>
            </a:lvl1pPr>
          </a:lstStyle>
          <a:p>
            <a:pPr>
              <a:defRPr/>
            </a:pPr>
            <a:fld id="{845E5DE6-313A-4659-AC8F-FD8FAF9F7730}" type="datetime1">
              <a:rPr lang="en-US" altLang="en-US" smtClean="0"/>
              <a:t>4/11/2020</a:t>
            </a:fld>
            <a:endParaRPr lang="en-US" altLang="en-US"/>
          </a:p>
        </p:txBody>
      </p:sp>
      <p:sp>
        <p:nvSpPr>
          <p:cNvPr id="4" name="Footer Placeholder 3"/>
          <p:cNvSpPr>
            <a:spLocks noGrp="1"/>
          </p:cNvSpPr>
          <p:nvPr>
            <p:ph type="ftr" sz="quarter" idx="11"/>
          </p:nvPr>
        </p:nvSpPr>
        <p:spPr/>
        <p:txBody>
          <a:bodyPr/>
          <a:lstStyle>
            <a:lvl1pPr>
              <a:defRPr/>
            </a:lvl1pPr>
          </a:lstStyle>
          <a:p>
            <a:pPr>
              <a:defRPr/>
            </a:pPr>
            <a:r>
              <a:rPr lang="en-US"/>
              <a:t>Emergency Face Shield ET02 Assy Instructions</a:t>
            </a:r>
          </a:p>
        </p:txBody>
      </p:sp>
      <p:sp>
        <p:nvSpPr>
          <p:cNvPr id="5" name="Slide Number Placeholder 4"/>
          <p:cNvSpPr>
            <a:spLocks noGrp="1"/>
          </p:cNvSpPr>
          <p:nvPr>
            <p:ph type="sldNum" sz="quarter" idx="12"/>
          </p:nvPr>
        </p:nvSpPr>
        <p:spPr/>
        <p:txBody>
          <a:bodyPr/>
          <a:lstStyle>
            <a:lvl1pPr>
              <a:defRPr smtClean="0"/>
            </a:lvl1pPr>
          </a:lstStyle>
          <a:p>
            <a:pPr>
              <a:defRPr/>
            </a:pPr>
            <a:fld id="{8FEF0020-540E-4307-BD5A-EEB63CA84121}" type="slidenum">
              <a:rPr lang="en-US" altLang="en-US"/>
              <a:pPr>
                <a:defRPr/>
              </a:pPr>
              <a:t>‹#›</a:t>
            </a:fld>
            <a:endParaRPr lang="en-US" alt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50187"/>
            <a:ext cx="2133604" cy="402337"/>
          </a:xfrm>
          <a:prstGeom prst="rect">
            <a:avLst/>
          </a:prstGeom>
        </p:spPr>
      </p:pic>
    </p:spTree>
    <p:extLst>
      <p:ext uri="{BB962C8B-B14F-4D97-AF65-F5344CB8AC3E}">
        <p14:creationId xmlns:p14="http://schemas.microsoft.com/office/powerpoint/2010/main" val="1753125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9E979028-F422-4B98-9122-8D33EC2F907C}" type="datetime1">
              <a:rPr lang="en-US" altLang="en-US" smtClean="0"/>
              <a:t>4/11/2020</a:t>
            </a:fld>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8" name="Slide Number Placeholder 5"/>
          <p:cNvSpPr>
            <a:spLocks noGrp="1"/>
          </p:cNvSpPr>
          <p:nvPr>
            <p:ph type="sldNum" sz="quarter" idx="12"/>
          </p:nvPr>
        </p:nvSpPr>
        <p:spPr/>
        <p:txBody>
          <a:bodyPr/>
          <a:lstStyle>
            <a:lvl1pPr>
              <a:defRPr smtClean="0"/>
            </a:lvl1pPr>
          </a:lstStyle>
          <a:p>
            <a:pPr>
              <a:defRPr/>
            </a:pPr>
            <a:fld id="{740A1968-AED0-4267-9DD3-2200F48631BB}" type="slidenum">
              <a:rPr lang="en-US" altLang="en-US"/>
              <a:pPr>
                <a:defRPr/>
              </a:pPr>
              <a:t>‹#›</a:t>
            </a:fld>
            <a:endParaRPr lang="en-US" alt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3196" y="6323398"/>
            <a:ext cx="2133604" cy="402337"/>
          </a:xfrm>
          <a:prstGeom prst="rect">
            <a:avLst/>
          </a:prstGeom>
        </p:spPr>
      </p:pic>
    </p:spTree>
    <p:extLst>
      <p:ext uri="{BB962C8B-B14F-4D97-AF65-F5344CB8AC3E}">
        <p14:creationId xmlns:p14="http://schemas.microsoft.com/office/powerpoint/2010/main" val="39835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4A128236-2324-44ED-AAB7-D9D51E4E6C8B}" type="datetime1">
              <a:rPr lang="en-US" altLang="en-US" smtClean="0"/>
              <a:t>4/11/2020</a:t>
            </a:fld>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8" name="Slide Number Placeholder 5"/>
          <p:cNvSpPr>
            <a:spLocks noGrp="1"/>
          </p:cNvSpPr>
          <p:nvPr>
            <p:ph type="sldNum" sz="quarter" idx="12"/>
          </p:nvPr>
        </p:nvSpPr>
        <p:spPr/>
        <p:txBody>
          <a:bodyPr/>
          <a:lstStyle>
            <a:lvl1pPr>
              <a:defRPr smtClean="0"/>
            </a:lvl1pPr>
          </a:lstStyle>
          <a:p>
            <a:pPr>
              <a:defRPr/>
            </a:pPr>
            <a:fld id="{044D2229-B4B6-45C4-91BD-5C14E17000B3}" type="slidenum">
              <a:rPr lang="en-US" altLang="en-US"/>
              <a:pPr>
                <a:defRPr/>
              </a:pPr>
              <a:t>‹#›</a:t>
            </a:fld>
            <a:endParaRPr lang="en-US" alt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816" y="6350187"/>
            <a:ext cx="2133604" cy="402337"/>
          </a:xfrm>
          <a:prstGeom prst="rect">
            <a:avLst/>
          </a:prstGeom>
        </p:spPr>
      </p:pic>
    </p:spTree>
    <p:extLst>
      <p:ext uri="{BB962C8B-B14F-4D97-AF65-F5344CB8AC3E}">
        <p14:creationId xmlns:p14="http://schemas.microsoft.com/office/powerpoint/2010/main" val="372940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457200" y="1600201"/>
            <a:ext cx="4038600" cy="4043328"/>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043328"/>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47329D-C84C-40E2-9A0C-ECA6C2D7F534}" type="datetime1">
              <a:rPr lang="en-US" smtClean="0"/>
              <a:t>4/11/2020</a:t>
            </a:fld>
            <a:endParaRPr lang="en-US"/>
          </a:p>
        </p:txBody>
      </p:sp>
      <p:sp>
        <p:nvSpPr>
          <p:cNvPr id="6" name="Footer Placeholder 5"/>
          <p:cNvSpPr>
            <a:spLocks noGrp="1"/>
          </p:cNvSpPr>
          <p:nvPr>
            <p:ph type="ftr" sz="quarter" idx="11"/>
          </p:nvPr>
        </p:nvSpPr>
        <p:spPr/>
        <p:txBody>
          <a:bodyPr/>
          <a:lstStyle/>
          <a:p>
            <a:r>
              <a:rPr lang="en-US"/>
              <a:t>Emergency Face Shield ET02 Assy Instructions</a:t>
            </a:r>
          </a:p>
        </p:txBody>
      </p:sp>
      <p:sp>
        <p:nvSpPr>
          <p:cNvPr id="7" name="Slide Number Placeholder 6"/>
          <p:cNvSpPr>
            <a:spLocks noGrp="1"/>
          </p:cNvSpPr>
          <p:nvPr>
            <p:ph type="sldNum" sz="quarter" idx="12"/>
          </p:nvPr>
        </p:nvSpPr>
        <p:spPr/>
        <p:txBody>
          <a:bodyPr/>
          <a:lstStyle/>
          <a:p>
            <a:fld id="{9AF4988C-F017-DC44-ABED-48F62B39040D}" type="slidenum">
              <a:rPr lang="en-US" smtClean="0"/>
              <a:t>‹#›</a:t>
            </a:fld>
            <a:endParaRPr lang="en-US"/>
          </a:p>
        </p:txBody>
      </p:sp>
      <p:pic>
        <p:nvPicPr>
          <p:cNvPr id="8" name="Picture 7"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Tree>
    <p:extLst>
      <p:ext uri="{BB962C8B-B14F-4D97-AF65-F5344CB8AC3E}">
        <p14:creationId xmlns:p14="http://schemas.microsoft.com/office/powerpoint/2010/main" val="3136470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7"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8"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2"/>
          <p:cNvSpPr>
            <a:spLocks noGrp="1"/>
          </p:cNvSpPr>
          <p:nvPr>
            <p:ph type="dt" sz="half" idx="10"/>
          </p:nvPr>
        </p:nvSpPr>
        <p:spPr/>
        <p:txBody>
          <a:bodyPr/>
          <a:lstStyle>
            <a:lvl1pPr>
              <a:defRPr smtClean="0"/>
            </a:lvl1pPr>
          </a:lstStyle>
          <a:p>
            <a:pPr>
              <a:defRPr/>
            </a:pPr>
            <a:fld id="{8D64D85F-19B6-4650-993D-559AD7F1C61D}" type="datetime1">
              <a:rPr lang="en-US" altLang="en-US" smtClean="0"/>
              <a:t>4/11/2020</a:t>
            </a:fld>
            <a:endParaRPr lang="en-US" altLang="en-US"/>
          </a:p>
        </p:txBody>
      </p:sp>
      <p:sp>
        <p:nvSpPr>
          <p:cNvPr id="10" name="Footer Placeholder 3"/>
          <p:cNvSpPr>
            <a:spLocks noGrp="1"/>
          </p:cNvSpPr>
          <p:nvPr>
            <p:ph type="ftr" sz="quarter" idx="11"/>
          </p:nvPr>
        </p:nvSpPr>
        <p:spPr/>
        <p:txBody>
          <a:bodyPr/>
          <a:lstStyle>
            <a:lvl1pPr>
              <a:defRPr/>
            </a:lvl1pPr>
          </a:lstStyle>
          <a:p>
            <a:pPr>
              <a:defRPr/>
            </a:pPr>
            <a:r>
              <a:rPr lang="en-US"/>
              <a:t>Emergency Face Shield ET02 Assy Instructions</a:t>
            </a:r>
          </a:p>
        </p:txBody>
      </p:sp>
      <p:sp>
        <p:nvSpPr>
          <p:cNvPr id="11" name="Slide Number Placeholder 4"/>
          <p:cNvSpPr>
            <a:spLocks noGrp="1"/>
          </p:cNvSpPr>
          <p:nvPr>
            <p:ph type="sldNum" sz="quarter" idx="12"/>
          </p:nvPr>
        </p:nvSpPr>
        <p:spPr/>
        <p:txBody>
          <a:bodyPr/>
          <a:lstStyle>
            <a:lvl1pPr>
              <a:defRPr smtClean="0"/>
            </a:lvl1pPr>
          </a:lstStyle>
          <a:p>
            <a:pPr>
              <a:defRPr/>
            </a:pPr>
            <a:fld id="{E7199765-8EF4-4D83-A817-24911478295D}" type="slidenum">
              <a:rPr lang="en-US" altLang="en-US"/>
              <a:pPr>
                <a:defRPr/>
              </a:pPr>
              <a:t>‹#›</a:t>
            </a:fld>
            <a:endParaRPr lang="en-US" alt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50187"/>
            <a:ext cx="2133604" cy="402337"/>
          </a:xfrm>
          <a:prstGeom prst="rect">
            <a:avLst/>
          </a:prstGeom>
        </p:spPr>
      </p:pic>
    </p:spTree>
    <p:extLst>
      <p:ext uri="{BB962C8B-B14F-4D97-AF65-F5344CB8AC3E}">
        <p14:creationId xmlns:p14="http://schemas.microsoft.com/office/powerpoint/2010/main" val="328693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494841"/>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494841"/>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
        <p:nvSpPr>
          <p:cNvPr id="8" name="Footer Placeholder 7"/>
          <p:cNvSpPr>
            <a:spLocks noGrp="1"/>
          </p:cNvSpPr>
          <p:nvPr>
            <p:ph type="ftr" sz="quarter" idx="11"/>
          </p:nvPr>
        </p:nvSpPr>
        <p:spPr>
          <a:xfrm>
            <a:off x="2427514" y="6356350"/>
            <a:ext cx="3592286" cy="365125"/>
          </a:xfrm>
        </p:spPr>
        <p:txBody>
          <a:bodyPr/>
          <a:lstStyle>
            <a:lvl1pPr>
              <a:defRPr>
                <a:solidFill>
                  <a:schemeClr val="bg1"/>
                </a:solidFill>
              </a:defRPr>
            </a:lvl1pPr>
          </a:lstStyle>
          <a:p>
            <a:r>
              <a:rPr lang="en-US"/>
              <a:t>Emergency Face Shield ET02 Assy Instructions</a:t>
            </a:r>
            <a:endParaRPr lang="en-US" dirty="0"/>
          </a:p>
        </p:txBody>
      </p:sp>
      <p:sp>
        <p:nvSpPr>
          <p:cNvPr id="7" name="Date Placeholder 6"/>
          <p:cNvSpPr>
            <a:spLocks noGrp="1"/>
          </p:cNvSpPr>
          <p:nvPr>
            <p:ph type="dt" sz="half" idx="10"/>
          </p:nvPr>
        </p:nvSpPr>
        <p:spPr>
          <a:xfrm>
            <a:off x="457200" y="6356350"/>
            <a:ext cx="1800433" cy="365125"/>
          </a:xfrm>
        </p:spPr>
        <p:txBody>
          <a:bodyPr/>
          <a:lstStyle>
            <a:lvl1pPr>
              <a:defRPr>
                <a:solidFill>
                  <a:schemeClr val="bg1"/>
                </a:solidFill>
              </a:defRPr>
            </a:lvl1pPr>
          </a:lstStyle>
          <a:p>
            <a:fld id="{892EC562-9B44-41C8-BA1F-048831596CBB}" type="datetime1">
              <a:rPr lang="en-US" smtClean="0"/>
              <a:t>4/11/2020</a:t>
            </a:fld>
            <a:endParaRPr lang="en-US" dirty="0"/>
          </a:p>
        </p:txBody>
      </p:sp>
    </p:spTree>
    <p:extLst>
      <p:ext uri="{BB962C8B-B14F-4D97-AF65-F5344CB8AC3E}">
        <p14:creationId xmlns:p14="http://schemas.microsoft.com/office/powerpoint/2010/main" val="424138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Date Placeholder 2"/>
          <p:cNvSpPr>
            <a:spLocks noGrp="1"/>
          </p:cNvSpPr>
          <p:nvPr>
            <p:ph type="dt" sz="half" idx="10"/>
          </p:nvPr>
        </p:nvSpPr>
        <p:spPr/>
        <p:txBody>
          <a:bodyPr/>
          <a:lstStyle/>
          <a:p>
            <a:fld id="{C3D8FA7B-7DA0-4EA5-BF55-3942CD7A6251}" type="datetime1">
              <a:rPr lang="en-US" smtClean="0"/>
              <a:t>4/11/2020</a:t>
            </a:fld>
            <a:endParaRPr lang="en-US"/>
          </a:p>
        </p:txBody>
      </p:sp>
      <p:sp>
        <p:nvSpPr>
          <p:cNvPr id="4" name="Footer Placeholder 3"/>
          <p:cNvSpPr>
            <a:spLocks noGrp="1"/>
          </p:cNvSpPr>
          <p:nvPr>
            <p:ph type="ftr" sz="quarter" idx="11"/>
          </p:nvPr>
        </p:nvSpPr>
        <p:spPr/>
        <p:txBody>
          <a:bodyPr/>
          <a:lstStyle/>
          <a:p>
            <a:r>
              <a:rPr lang="en-US"/>
              <a:t>Emergency Face Shield ET02 Assy Instructions</a:t>
            </a:r>
          </a:p>
        </p:txBody>
      </p:sp>
      <p:sp>
        <p:nvSpPr>
          <p:cNvPr id="5" name="Slide Number Placeholder 4"/>
          <p:cNvSpPr>
            <a:spLocks noGrp="1"/>
          </p:cNvSpPr>
          <p:nvPr>
            <p:ph type="sldNum" sz="quarter" idx="12"/>
          </p:nvPr>
        </p:nvSpPr>
        <p:spPr/>
        <p:txBody>
          <a:bodyPr/>
          <a:lstStyle/>
          <a:p>
            <a:fld id="{9AF4988C-F017-DC44-ABED-48F62B39040D}" type="slidenum">
              <a:rPr lang="en-US" smtClean="0"/>
              <a:t>‹#›</a:t>
            </a:fld>
            <a:endParaRPr lang="en-US"/>
          </a:p>
        </p:txBody>
      </p:sp>
      <p:pic>
        <p:nvPicPr>
          <p:cNvPr id="6" name="Picture 5"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Tree>
    <p:extLst>
      <p:ext uri="{BB962C8B-B14F-4D97-AF65-F5344CB8AC3E}">
        <p14:creationId xmlns:p14="http://schemas.microsoft.com/office/powerpoint/2010/main" val="4214411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2B8CF-EB67-4BB0-98AA-F35FBEA178B8}" type="datetime1">
              <a:rPr lang="en-US" smtClean="0"/>
              <a:t>4/11/2020</a:t>
            </a:fld>
            <a:endParaRPr lang="en-US"/>
          </a:p>
        </p:txBody>
      </p:sp>
      <p:sp>
        <p:nvSpPr>
          <p:cNvPr id="3" name="Footer Placeholder 2"/>
          <p:cNvSpPr>
            <a:spLocks noGrp="1"/>
          </p:cNvSpPr>
          <p:nvPr>
            <p:ph type="ftr" sz="quarter" idx="11"/>
          </p:nvPr>
        </p:nvSpPr>
        <p:spPr/>
        <p:txBody>
          <a:bodyPr/>
          <a:lstStyle/>
          <a:p>
            <a:r>
              <a:rPr lang="en-US"/>
              <a:t>Emergency Face Shield ET02 Assy Instructions</a:t>
            </a:r>
          </a:p>
        </p:txBody>
      </p:sp>
      <p:sp>
        <p:nvSpPr>
          <p:cNvPr id="4" name="Slide Number Placeholder 3"/>
          <p:cNvSpPr>
            <a:spLocks noGrp="1"/>
          </p:cNvSpPr>
          <p:nvPr>
            <p:ph type="sldNum" sz="quarter" idx="12"/>
          </p:nvPr>
        </p:nvSpPr>
        <p:spPr/>
        <p:txBody>
          <a:bodyPr/>
          <a:lstStyle/>
          <a:p>
            <a:fld id="{9AF4988C-F017-DC44-ABED-48F62B39040D}" type="slidenum">
              <a:rPr lang="en-US" smtClean="0"/>
              <a:t>‹#›</a:t>
            </a:fld>
            <a:endParaRPr lang="en-US"/>
          </a:p>
        </p:txBody>
      </p:sp>
      <p:pic>
        <p:nvPicPr>
          <p:cNvPr id="5" name="Picture 4"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Tree>
    <p:extLst>
      <p:ext uri="{BB962C8B-B14F-4D97-AF65-F5344CB8AC3E}">
        <p14:creationId xmlns:p14="http://schemas.microsoft.com/office/powerpoint/2010/main" val="472836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a:cs typeface="Arial"/>
              </a:defRPr>
            </a:lvl1pPr>
          </a:lstStyle>
          <a:p>
            <a:r>
              <a:rPr lang="en-US"/>
              <a:t>Click to edit Master title style</a:t>
            </a:r>
          </a:p>
        </p:txBody>
      </p:sp>
      <p:sp>
        <p:nvSpPr>
          <p:cNvPr id="3" name="Content Placeholder 2"/>
          <p:cNvSpPr>
            <a:spLocks noGrp="1"/>
          </p:cNvSpPr>
          <p:nvPr>
            <p:ph idx="1"/>
          </p:nvPr>
        </p:nvSpPr>
        <p:spPr>
          <a:xfrm>
            <a:off x="3575050" y="273051"/>
            <a:ext cx="5111750" cy="5381624"/>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19575"/>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146D7-7225-4CD6-8178-21F9EE0E56F0}" type="datetime1">
              <a:rPr lang="en-US" smtClean="0"/>
              <a:t>4/11/2020</a:t>
            </a:fld>
            <a:endParaRPr lang="en-US"/>
          </a:p>
        </p:txBody>
      </p:sp>
      <p:sp>
        <p:nvSpPr>
          <p:cNvPr id="6" name="Footer Placeholder 5"/>
          <p:cNvSpPr>
            <a:spLocks noGrp="1"/>
          </p:cNvSpPr>
          <p:nvPr>
            <p:ph type="ftr" sz="quarter" idx="11"/>
          </p:nvPr>
        </p:nvSpPr>
        <p:spPr/>
        <p:txBody>
          <a:bodyPr/>
          <a:lstStyle/>
          <a:p>
            <a:r>
              <a:rPr lang="en-US"/>
              <a:t>Emergency Face Shield ET02 Assy Instructions</a:t>
            </a:r>
          </a:p>
        </p:txBody>
      </p:sp>
      <p:sp>
        <p:nvSpPr>
          <p:cNvPr id="7" name="Slide Number Placeholder 6"/>
          <p:cNvSpPr>
            <a:spLocks noGrp="1"/>
          </p:cNvSpPr>
          <p:nvPr>
            <p:ph type="sldNum" sz="quarter" idx="12"/>
          </p:nvPr>
        </p:nvSpPr>
        <p:spPr/>
        <p:txBody>
          <a:bodyPr/>
          <a:lstStyle/>
          <a:p>
            <a:fld id="{9AF4988C-F017-DC44-ABED-48F62B39040D}" type="slidenum">
              <a:rPr lang="en-US" smtClean="0"/>
              <a:t>‹#›</a:t>
            </a:fld>
            <a:endParaRPr lang="en-US"/>
          </a:p>
        </p:txBody>
      </p:sp>
      <p:pic>
        <p:nvPicPr>
          <p:cNvPr id="8" name="Picture 7"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Tree>
    <p:extLst>
      <p:ext uri="{BB962C8B-B14F-4D97-AF65-F5344CB8AC3E}">
        <p14:creationId xmlns:p14="http://schemas.microsoft.com/office/powerpoint/2010/main" val="34173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398169"/>
            <a:ext cx="5486400" cy="566738"/>
          </a:xfrm>
        </p:spPr>
        <p:txBody>
          <a:bodyPr anchor="b"/>
          <a:lstStyle>
            <a:lvl1pPr algn="l">
              <a:defRPr sz="20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1792288" y="210344"/>
            <a:ext cx="5486400" cy="4114800"/>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964907"/>
            <a:ext cx="54864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DAD9F6-22CB-46E2-8F81-044D560A19DB}" type="datetime1">
              <a:rPr lang="en-US" smtClean="0"/>
              <a:t>4/11/2020</a:t>
            </a:fld>
            <a:endParaRPr lang="en-US"/>
          </a:p>
        </p:txBody>
      </p:sp>
      <p:sp>
        <p:nvSpPr>
          <p:cNvPr id="6" name="Footer Placeholder 5"/>
          <p:cNvSpPr>
            <a:spLocks noGrp="1"/>
          </p:cNvSpPr>
          <p:nvPr>
            <p:ph type="ftr" sz="quarter" idx="11"/>
          </p:nvPr>
        </p:nvSpPr>
        <p:spPr/>
        <p:txBody>
          <a:bodyPr/>
          <a:lstStyle/>
          <a:p>
            <a:r>
              <a:rPr lang="en-US"/>
              <a:t>Emergency Face Shield ET02 Assy Instructions</a:t>
            </a:r>
          </a:p>
        </p:txBody>
      </p:sp>
      <p:sp>
        <p:nvSpPr>
          <p:cNvPr id="7" name="Slide Number Placeholder 6"/>
          <p:cNvSpPr>
            <a:spLocks noGrp="1"/>
          </p:cNvSpPr>
          <p:nvPr>
            <p:ph type="sldNum" sz="quarter" idx="12"/>
          </p:nvPr>
        </p:nvSpPr>
        <p:spPr/>
        <p:txBody>
          <a:bodyPr/>
          <a:lstStyle/>
          <a:p>
            <a:fld id="{9AF4988C-F017-DC44-ABED-48F62B39040D}" type="slidenum">
              <a:rPr lang="en-US" smtClean="0"/>
              <a:t>‹#›</a:t>
            </a:fld>
            <a:endParaRPr lang="en-US"/>
          </a:p>
        </p:txBody>
      </p:sp>
      <p:pic>
        <p:nvPicPr>
          <p:cNvPr id="8" name="Picture 7" descr="ETSU long gol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9681" y="6042488"/>
            <a:ext cx="2700673" cy="587771"/>
          </a:xfrm>
          <a:prstGeom prst="rect">
            <a:avLst/>
          </a:prstGeom>
        </p:spPr>
      </p:pic>
    </p:spTree>
    <p:extLst>
      <p:ext uri="{BB962C8B-B14F-4D97-AF65-F5344CB8AC3E}">
        <p14:creationId xmlns:p14="http://schemas.microsoft.com/office/powerpoint/2010/main" val="409137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descr="ETSU_V_ 123 282.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1313" y="42164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a:spLocks noGrp="1"/>
          </p:cNvSpPr>
          <p:nvPr>
            <p:ph type="subTitle" idx="1"/>
          </p:nvPr>
        </p:nvSpPr>
        <p:spPr>
          <a:xfrm>
            <a:off x="1371600" y="1142669"/>
            <a:ext cx="6400800" cy="1752600"/>
          </a:xfrm>
        </p:spPr>
        <p:txBody>
          <a:bodyPr/>
          <a:lstStyle>
            <a:lvl1pPr marL="0" indent="0" algn="ctr">
              <a:buNone/>
              <a:defRPr sz="4400" b="1"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21C371D3-128A-4595-82F9-72E2C44EC577}" type="datetime1">
              <a:rPr lang="en-US" altLang="en-US" smtClean="0"/>
              <a:t>4/11/2020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Emergency Face Shield ET02 Assy Instructions</a:t>
            </a:r>
          </a:p>
        </p:txBody>
      </p:sp>
      <p:sp>
        <p:nvSpPr>
          <p:cNvPr id="6" name="Slide Number Placeholder 5"/>
          <p:cNvSpPr>
            <a:spLocks noGrp="1"/>
          </p:cNvSpPr>
          <p:nvPr>
            <p:ph type="sldNum" sz="quarter" idx="12"/>
          </p:nvPr>
        </p:nvSpPr>
        <p:spPr/>
        <p:txBody>
          <a:bodyPr/>
          <a:lstStyle>
            <a:lvl1pPr>
              <a:defRPr smtClean="0"/>
            </a:lvl1pPr>
          </a:lstStyle>
          <a:p>
            <a:pPr>
              <a:defRPr/>
            </a:pPr>
            <a:fld id="{F20B021A-EF04-4936-9973-C5E5DB7F9B27}" type="slidenum">
              <a:rPr lang="en-US" altLang="en-US"/>
              <a:pPr>
                <a:defRPr/>
              </a:pPr>
              <a:t>‹#›</a:t>
            </a:fld>
            <a:endParaRPr lang="en-US" altLang="en-US"/>
          </a:p>
        </p:txBody>
      </p:sp>
    </p:spTree>
    <p:extLst>
      <p:ext uri="{BB962C8B-B14F-4D97-AF65-F5344CB8AC3E}">
        <p14:creationId xmlns:p14="http://schemas.microsoft.com/office/powerpoint/2010/main" val="254803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CBB84-2AEF-4285-8CF5-7DAD1E0E5FF0}" type="datetime1">
              <a:rPr lang="en-US" smtClean="0"/>
              <a:t>4/11/2020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Emergency Face Shield ET02 Assy Instructions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4988C-F017-DC44-ABED-48F62B39040D}" type="slidenum">
              <a:rPr lang="en-US" smtClean="0"/>
              <a:t>‹#›</a:t>
            </a:fld>
            <a:endParaRPr lang="en-US"/>
          </a:p>
        </p:txBody>
      </p:sp>
    </p:spTree>
    <p:extLst>
      <p:ext uri="{BB962C8B-B14F-4D97-AF65-F5344CB8AC3E}">
        <p14:creationId xmlns:p14="http://schemas.microsoft.com/office/powerpoint/2010/main" val="10349794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00C4F0F1-4C2E-4EB3-9B1C-BEB5EB68A21D}" type="datetime1">
              <a:rPr lang="en-US" altLang="en-US" smtClean="0"/>
              <a:t>4/11/2020</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a:ea typeface="+mn-ea"/>
                <a:cs typeface="+mn-cs"/>
              </a:defRPr>
            </a:lvl1pPr>
          </a:lstStyle>
          <a:p>
            <a:pPr>
              <a:defRPr/>
            </a:pPr>
            <a:r>
              <a:rPr lang="en-US"/>
              <a:t>Emergency Face Shield ET02 Assy Instructions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E0762431-8FE0-478D-BBDB-C6F4CE22FE08}" type="slidenum">
              <a:rPr lang="en-US" altLang="en-US"/>
              <a:pPr>
                <a:defRPr/>
              </a:pPr>
              <a:t>‹#›</a:t>
            </a:fld>
            <a:endParaRPr lang="en-US" altLang="en-US"/>
          </a:p>
        </p:txBody>
      </p:sp>
    </p:spTree>
    <p:extLst>
      <p:ext uri="{BB962C8B-B14F-4D97-AF65-F5344CB8AC3E}">
        <p14:creationId xmlns:p14="http://schemas.microsoft.com/office/powerpoint/2010/main" val="32807692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04"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sldNum="0" hdr="0" dt="0"/>
  <p:txStyles>
    <p:title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hyperlink" Target="https://www.etsu.edu/cba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https://www.etsu.edu/cbat/applieddesign/" TargetMode="External"/><Relationship Id="rId3" Type="http://schemas.openxmlformats.org/officeDocument/2006/relationships/hyperlink" Target="https://www.etsu.edu/coronavirus/maker-project/face-shield-files" TargetMode="External"/><Relationship Id="rId7" Type="http://schemas.openxmlformats.org/officeDocument/2006/relationships/hyperlink" Target="mailto:johnsonk@etsu.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etsu.edu/safety/emergency_preparedness" TargetMode="External"/><Relationship Id="rId5" Type="http://schemas.openxmlformats.org/officeDocument/2006/relationships/hyperlink" Target="mailto:worleyp@etsu.edu" TargetMode="External"/><Relationship Id="rId10" Type="http://schemas.openxmlformats.org/officeDocument/2006/relationships/hyperlink" Target="https://www.etsu.edu/ehome/aa_eeo.php" TargetMode="External"/><Relationship Id="rId4" Type="http://schemas.openxmlformats.org/officeDocument/2006/relationships/hyperlink" Target="https://www.etsu.edu/coronavirus/" TargetMode="External"/><Relationship Id="rId9" Type="http://schemas.openxmlformats.org/officeDocument/2006/relationships/hyperlink" Target="https://www.etsu.edu/ehome/documents/webprivacystatement.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0EC90-F314-4AEB-B92B-C24A08A035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366" b="89888" l="15167" r="81667">
                        <a14:foregroundMark x1="74167" y1="43321" x2="71333" y2="52559"/>
                        <a14:foregroundMark x1="68583" y1="46192" x2="65667" y2="37578"/>
                        <a14:foregroundMark x1="75417" y1="44569" x2="75417" y2="44569"/>
                        <a14:foregroundMark x1="74500" y1="45693" x2="74500" y2="45693"/>
                        <a14:foregroundMark x1="75500" y1="49938" x2="75500" y2="49938"/>
                        <a14:foregroundMark x1="75583" y1="51685" x2="75583" y2="51685"/>
                        <a14:foregroundMark x1="81667" y1="74157" x2="81667" y2="74157"/>
                        <a14:foregroundMark x1="72917" y1="14856" x2="72917" y2="14856"/>
                        <a14:foregroundMark x1="65333" y1="11486" x2="65333" y2="11486"/>
                        <a14:foregroundMark x1="69167" y1="7366" x2="69167" y2="7366"/>
                        <a14:foregroundMark x1="70417" y1="45568" x2="70417" y2="45568"/>
                      </a14:backgroundRemoval>
                    </a14:imgEffect>
                  </a14:imgLayer>
                </a14:imgProps>
              </a:ext>
            </a:extLst>
          </a:blip>
          <a:srcRect l="7158" r="12382"/>
          <a:stretch/>
        </p:blipFill>
        <p:spPr>
          <a:xfrm rot="-5100000">
            <a:off x="6099615" y="2842233"/>
            <a:ext cx="2942922" cy="2441448"/>
          </a:xfrm>
          <a:prstGeom prst="rect">
            <a:avLst/>
          </a:prstGeom>
        </p:spPr>
      </p:pic>
      <p:sp>
        <p:nvSpPr>
          <p:cNvPr id="3" name="Title 4">
            <a:extLst>
              <a:ext uri="{FF2B5EF4-FFF2-40B4-BE49-F238E27FC236}">
                <a16:creationId xmlns:a16="http://schemas.microsoft.com/office/drawing/2014/main" id="{C5293DDA-7B43-46DB-A301-ABC82067F6D1}"/>
              </a:ext>
            </a:extLst>
          </p:cNvPr>
          <p:cNvSpPr txBox="1">
            <a:spLocks/>
          </p:cNvSpPr>
          <p:nvPr/>
        </p:nvSpPr>
        <p:spPr>
          <a:xfrm>
            <a:off x="533400" y="1316038"/>
            <a:ext cx="8229600" cy="40814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en-US" sz="2000" b="1" dirty="0">
                <a:solidFill>
                  <a:srgbClr val="002046"/>
                </a:solidFill>
                <a:latin typeface="Arial" panose="020B0604020202020204" pitchFamily="34" charset="0"/>
                <a:cs typeface="Arial" panose="020B0604020202020204" pitchFamily="34" charset="0"/>
              </a:rPr>
            </a:br>
            <a:endParaRPr lang="en-US" sz="4800" dirty="0">
              <a:solidFill>
                <a:srgbClr val="0070C0"/>
              </a:solidFill>
            </a:endParaRPr>
          </a:p>
        </p:txBody>
      </p:sp>
      <p:sp>
        <p:nvSpPr>
          <p:cNvPr id="2" name="Title 1">
            <a:extLst>
              <a:ext uri="{FF2B5EF4-FFF2-40B4-BE49-F238E27FC236}">
                <a16:creationId xmlns:a16="http://schemas.microsoft.com/office/drawing/2014/main" id="{3DAF486A-87A6-4181-8E32-52B4D1180D3E}"/>
              </a:ext>
            </a:extLst>
          </p:cNvPr>
          <p:cNvSpPr>
            <a:spLocks noGrp="1"/>
          </p:cNvSpPr>
          <p:nvPr>
            <p:ph type="title" idx="4294967295"/>
          </p:nvPr>
        </p:nvSpPr>
        <p:spPr>
          <a:xfrm>
            <a:off x="457200" y="274638"/>
            <a:ext cx="8229600" cy="2442830"/>
          </a:xfrm>
        </p:spPr>
        <p:txBody>
          <a:bodyPr>
            <a:normAutofit/>
          </a:bodyPr>
          <a:lstStyle/>
          <a:p>
            <a:pPr rtl="0" eaLnBrk="1" latinLnBrk="0" hangingPunct="1"/>
            <a:r>
              <a:rPr lang="en-US" sz="4900" b="1" kern="1200" dirty="0">
                <a:solidFill>
                  <a:srgbClr val="002046"/>
                </a:solidFill>
                <a:effectLst/>
                <a:latin typeface="Arial" panose="020B0604020202020204" pitchFamily="34" charset="0"/>
                <a:ea typeface="+mn-ea"/>
                <a:cs typeface="Arial" panose="020B0604020202020204" pitchFamily="34" charset="0"/>
              </a:rPr>
              <a:t>Assembly Instructions</a:t>
            </a:r>
            <a:br>
              <a:rPr lang="en-US" sz="4900" b="1" kern="1200" dirty="0">
                <a:solidFill>
                  <a:srgbClr val="002046"/>
                </a:solidFill>
                <a:effectLst/>
                <a:latin typeface="Arial" panose="020B0604020202020204" pitchFamily="34" charset="0"/>
                <a:ea typeface="+mn-ea"/>
                <a:cs typeface="Arial" panose="020B0604020202020204" pitchFamily="34" charset="0"/>
              </a:rPr>
            </a:br>
            <a:r>
              <a:rPr lang="en-US" sz="2200" b="1" kern="1200" dirty="0">
                <a:solidFill>
                  <a:srgbClr val="002046"/>
                </a:solidFill>
                <a:effectLst/>
                <a:latin typeface="Arial" panose="020B0604020202020204" pitchFamily="34" charset="0"/>
                <a:ea typeface="+mn-ea"/>
                <a:cs typeface="Arial" panose="020B0604020202020204" pitchFamily="34" charset="0"/>
              </a:rPr>
              <a:t>for the</a:t>
            </a:r>
            <a:br>
              <a:rPr lang="en-US" sz="3600" b="1" kern="1200" dirty="0">
                <a:solidFill>
                  <a:srgbClr val="002046"/>
                </a:solidFill>
                <a:effectLst/>
                <a:latin typeface="Arial" panose="020B0604020202020204" pitchFamily="34" charset="0"/>
                <a:ea typeface="+mn-ea"/>
                <a:cs typeface="Arial" panose="020B0604020202020204" pitchFamily="34" charset="0"/>
              </a:rPr>
            </a:br>
            <a:r>
              <a:rPr lang="en-US" sz="3600" b="1" kern="1200" dirty="0">
                <a:solidFill>
                  <a:srgbClr val="002046"/>
                </a:solidFill>
                <a:effectLst/>
                <a:latin typeface="Arial" panose="020B0604020202020204" pitchFamily="34" charset="0"/>
                <a:ea typeface="+mn-ea"/>
                <a:cs typeface="Arial" panose="020B0604020202020204" pitchFamily="34" charset="0"/>
              </a:rPr>
              <a:t>Emergency Face Shield ET-02</a:t>
            </a:r>
            <a:br>
              <a:rPr lang="en-US" sz="3600" b="1" kern="1200" dirty="0">
                <a:solidFill>
                  <a:srgbClr val="002046"/>
                </a:solidFill>
                <a:effectLst/>
                <a:latin typeface="Arial" panose="020B0604020202020204" pitchFamily="34" charset="0"/>
                <a:ea typeface="+mn-ea"/>
                <a:cs typeface="Arial" panose="020B0604020202020204" pitchFamily="34" charset="0"/>
              </a:rPr>
            </a:br>
            <a:r>
              <a:rPr lang="en-US" sz="2000" b="1" kern="1200" dirty="0">
                <a:solidFill>
                  <a:srgbClr val="002046"/>
                </a:solidFill>
                <a:effectLst/>
                <a:latin typeface="Arial" panose="020B0604020202020204" pitchFamily="34" charset="0"/>
                <a:ea typeface="+mn-ea"/>
                <a:cs typeface="Arial" panose="020B0604020202020204" pitchFamily="34" charset="0"/>
              </a:rPr>
              <a:t>(</a:t>
            </a:r>
            <a:r>
              <a:rPr lang="en-US" sz="2000" b="1" kern="1200">
                <a:solidFill>
                  <a:srgbClr val="002046"/>
                </a:solidFill>
                <a:effectLst/>
                <a:latin typeface="Arial" panose="020B0604020202020204" pitchFamily="34" charset="0"/>
                <a:ea typeface="+mn-ea"/>
                <a:cs typeface="Arial" panose="020B0604020202020204" pitchFamily="34" charset="0"/>
              </a:rPr>
              <a:t>Rev A </a:t>
            </a:r>
            <a:r>
              <a:rPr lang="en-US" sz="2000" b="1" kern="1200" dirty="0">
                <a:solidFill>
                  <a:srgbClr val="002046"/>
                </a:solidFill>
                <a:effectLst/>
                <a:latin typeface="Arial" panose="020B0604020202020204" pitchFamily="34" charset="0"/>
                <a:ea typeface="+mn-ea"/>
                <a:cs typeface="Arial" panose="020B0604020202020204" pitchFamily="34" charset="0"/>
              </a:rPr>
              <a:t>&amp; Subsequent)</a:t>
            </a:r>
            <a:endParaRPr lang="en-US" sz="2000" dirty="0"/>
          </a:p>
        </p:txBody>
      </p:sp>
      <p:sp>
        <p:nvSpPr>
          <p:cNvPr id="4" name="Subtitle 3">
            <a:extLst>
              <a:ext uri="{FF2B5EF4-FFF2-40B4-BE49-F238E27FC236}">
                <a16:creationId xmlns:a16="http://schemas.microsoft.com/office/drawing/2014/main" id="{5DF45102-7ABE-43EF-B2F0-4FBF57EC5075}"/>
              </a:ext>
            </a:extLst>
          </p:cNvPr>
          <p:cNvSpPr>
            <a:spLocks noGrp="1"/>
          </p:cNvSpPr>
          <p:nvPr>
            <p:ph type="subTitle" idx="1"/>
          </p:nvPr>
        </p:nvSpPr>
        <p:spPr>
          <a:xfrm>
            <a:off x="381000" y="2706228"/>
            <a:ext cx="5419635" cy="2144446"/>
          </a:xfrm>
        </p:spPr>
        <p:txBody>
          <a:bodyPr>
            <a:normAutofit fontScale="92500" lnSpcReduction="10000"/>
          </a:bodyPr>
          <a:lstStyle/>
          <a:p>
            <a:pPr algn="l"/>
            <a:r>
              <a:rPr lang="en-US" sz="1700" b="1" i="0" kern="1200" dirty="0">
                <a:solidFill>
                  <a:srgbClr val="002046"/>
                </a:solidFill>
                <a:effectLst/>
              </a:rPr>
              <a:t>College of Business &amp; Technology</a:t>
            </a:r>
            <a:br>
              <a:rPr lang="en-US" sz="1700" b="1" i="0" kern="1200" dirty="0">
                <a:solidFill>
                  <a:srgbClr val="002046"/>
                </a:solidFill>
                <a:effectLst/>
              </a:rPr>
            </a:br>
            <a:r>
              <a:rPr lang="en-US" sz="1700" b="1" i="0" kern="1200" dirty="0">
                <a:solidFill>
                  <a:srgbClr val="002046"/>
                </a:solidFill>
                <a:effectLst/>
              </a:rPr>
              <a:t>Department of Engineering, Engineering Technology, &amp; Surveying</a:t>
            </a:r>
            <a:br>
              <a:rPr lang="en-US" sz="1400" b="1" i="0" kern="1200" dirty="0">
                <a:solidFill>
                  <a:srgbClr val="002046"/>
                </a:solidFill>
                <a:effectLst/>
              </a:rPr>
            </a:br>
            <a:br>
              <a:rPr lang="en-US" sz="1400" b="1" i="0" kern="1200" dirty="0">
                <a:solidFill>
                  <a:srgbClr val="002046"/>
                </a:solidFill>
                <a:effectLst/>
              </a:rPr>
            </a:br>
            <a:r>
              <a:rPr lang="en-US" sz="1500" b="0" i="0" kern="1200" dirty="0">
                <a:solidFill>
                  <a:srgbClr val="002046"/>
                </a:solidFill>
                <a:effectLst/>
              </a:rPr>
              <a:t>Dr. Keith Johnson, Chair</a:t>
            </a:r>
            <a:br>
              <a:rPr lang="en-US" sz="1500" b="0" i="0" kern="1200" dirty="0">
                <a:solidFill>
                  <a:srgbClr val="002046"/>
                </a:solidFill>
                <a:effectLst/>
              </a:rPr>
            </a:br>
            <a:br>
              <a:rPr lang="en-US" sz="1500" b="0" i="0" kern="1200" dirty="0">
                <a:solidFill>
                  <a:srgbClr val="002046"/>
                </a:solidFill>
                <a:effectLst/>
              </a:rPr>
            </a:br>
            <a:r>
              <a:rPr lang="en-US" sz="1500" b="0" i="0" kern="1200" dirty="0">
                <a:solidFill>
                  <a:srgbClr val="002046"/>
                </a:solidFill>
                <a:effectLst/>
              </a:rPr>
              <a:t>Mr. Bill Hemphill, Associate Professor</a:t>
            </a:r>
            <a:br>
              <a:rPr lang="en-US" sz="1500" b="0" i="0" kern="1200" dirty="0">
                <a:solidFill>
                  <a:srgbClr val="002046"/>
                </a:solidFill>
                <a:effectLst/>
              </a:rPr>
            </a:br>
            <a:r>
              <a:rPr lang="en-US" sz="1500" b="0" i="0" kern="1200" dirty="0">
                <a:solidFill>
                  <a:srgbClr val="002046"/>
                </a:solidFill>
                <a:effectLst/>
              </a:rPr>
              <a:t>Engineering Technology</a:t>
            </a:r>
            <a:br>
              <a:rPr lang="en-US" sz="1500" b="0" i="0" kern="1200" dirty="0">
                <a:solidFill>
                  <a:srgbClr val="002046"/>
                </a:solidFill>
                <a:effectLst/>
              </a:rPr>
            </a:br>
            <a:br>
              <a:rPr lang="en-US" sz="1500" b="0" i="0" kern="1200" dirty="0">
                <a:solidFill>
                  <a:srgbClr val="002046"/>
                </a:solidFill>
                <a:effectLst/>
              </a:rPr>
            </a:br>
            <a:r>
              <a:rPr lang="en-US" sz="1500" b="0" i="0" kern="1200" dirty="0">
                <a:solidFill>
                  <a:srgbClr val="002046"/>
                </a:solidFill>
                <a:effectLst/>
                <a:hlinkClick r:id="rId4"/>
              </a:rPr>
              <a:t>https://www.etsu.edu/cbat/</a:t>
            </a:r>
            <a:r>
              <a:rPr lang="en-US" sz="1500" b="0" i="0" kern="1200" dirty="0">
                <a:solidFill>
                  <a:srgbClr val="002046"/>
                </a:solidFill>
                <a:effectLst/>
              </a:rPr>
              <a:t> </a:t>
            </a:r>
            <a:endParaRPr lang="en-US" sz="1500" b="0" dirty="0">
              <a:solidFill>
                <a:srgbClr val="002046"/>
              </a:solidFill>
            </a:endParaRPr>
          </a:p>
        </p:txBody>
      </p:sp>
      <p:sp>
        <p:nvSpPr>
          <p:cNvPr id="7" name="Footer Placeholder 4"/>
          <p:cNvSpPr>
            <a:spLocks noGrp="1"/>
          </p:cNvSpPr>
          <p:nvPr>
            <p:ph type="ftr" sz="quarter" idx="11"/>
          </p:nvPr>
        </p:nvSpPr>
        <p:spPr>
          <a:xfrm>
            <a:off x="2695575" y="6346734"/>
            <a:ext cx="3905250" cy="365125"/>
          </a:xfrm>
        </p:spPr>
        <p:txBody>
          <a:bodyPr/>
          <a:lstStyle/>
          <a:p>
            <a:pPr>
              <a:defRPr/>
            </a:pPr>
            <a:r>
              <a:rPr lang="en-US" dirty="0">
                <a:solidFill>
                  <a:srgbClr val="042449"/>
                </a:solidFill>
              </a:rPr>
              <a:t>Emergency Face Shield ET02 </a:t>
            </a:r>
            <a:r>
              <a:rPr lang="en-US" dirty="0" err="1">
                <a:solidFill>
                  <a:srgbClr val="042449"/>
                </a:solidFill>
              </a:rPr>
              <a:t>Assy</a:t>
            </a:r>
            <a:r>
              <a:rPr lang="en-US" dirty="0">
                <a:solidFill>
                  <a:srgbClr val="042449"/>
                </a:solidFill>
              </a:rPr>
              <a:t> Instructions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Face Shield to Frame</a:t>
            </a:r>
          </a:p>
        </p:txBody>
      </p:sp>
      <p:sp>
        <p:nvSpPr>
          <p:cNvPr id="4" name="Text Placeholder 3"/>
          <p:cNvSpPr>
            <a:spLocks noGrp="1"/>
          </p:cNvSpPr>
          <p:nvPr>
            <p:ph type="body" sz="quarter" idx="13"/>
          </p:nvPr>
        </p:nvSpPr>
        <p:spPr>
          <a:xfrm>
            <a:off x="5004852" y="1097281"/>
            <a:ext cx="3681948" cy="3074125"/>
          </a:xfrm>
        </p:spPr>
        <p:txBody>
          <a:bodyPr>
            <a:normAutofit/>
          </a:bodyPr>
          <a:lstStyle/>
          <a:p>
            <a:r>
              <a:rPr lang="en-US" sz="2200" dirty="0"/>
              <a:t>With your thumb, press the head of a zip tie down onto the frame, then feed and pull the zip tie through (leaving plenty of slack for now).</a:t>
            </a:r>
          </a:p>
          <a:p>
            <a:r>
              <a:rPr lang="en-US" sz="2200" dirty="0"/>
              <a:t>Repeat until all four zip ties are correctly started.</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grpSp>
        <p:nvGrpSpPr>
          <p:cNvPr id="10" name="Group 9"/>
          <p:cNvGrpSpPr/>
          <p:nvPr/>
        </p:nvGrpSpPr>
        <p:grpSpPr>
          <a:xfrm>
            <a:off x="348342" y="1175024"/>
            <a:ext cx="4295793" cy="2863862"/>
            <a:chOff x="348342" y="1307544"/>
            <a:chExt cx="4295793" cy="286386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 y="1307544"/>
              <a:ext cx="4295793" cy="2863862"/>
            </a:xfrm>
            <a:prstGeom prst="rect">
              <a:avLst/>
            </a:prstGeom>
          </p:spPr>
        </p:pic>
        <p:sp>
          <p:nvSpPr>
            <p:cNvPr id="9" name="Oval 8"/>
            <p:cNvSpPr/>
            <p:nvPr/>
          </p:nvSpPr>
          <p:spPr>
            <a:xfrm>
              <a:off x="2865120" y="1785257"/>
              <a:ext cx="757646" cy="66185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 Placeholder 3">
            <a:extLst>
              <a:ext uri="{FF2B5EF4-FFF2-40B4-BE49-F238E27FC236}">
                <a16:creationId xmlns:a16="http://schemas.microsoft.com/office/drawing/2014/main" id="{5AEA1A29-83D2-4C56-96A4-3D09712F3D3B}"/>
              </a:ext>
            </a:extLst>
          </p:cNvPr>
          <p:cNvSpPr txBox="1">
            <a:spLocks/>
          </p:cNvSpPr>
          <p:nvPr/>
        </p:nvSpPr>
        <p:spPr bwMode="auto">
          <a:xfrm>
            <a:off x="485861" y="4038886"/>
            <a:ext cx="8101547" cy="211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t>Note:</a:t>
            </a:r>
            <a:br>
              <a:rPr lang="en-US" sz="2800" dirty="0"/>
            </a:br>
            <a:r>
              <a:rPr lang="en-US" sz="2800" dirty="0"/>
              <a:t>Some zip ties may be oriented incorrectly (see red circle). If that happens, pull the zip tie out, reorient the zip tie head, and then feed the zip tie back through so that it can be fastened correctly.</a:t>
            </a:r>
          </a:p>
        </p:txBody>
      </p:sp>
    </p:spTree>
    <p:extLst>
      <p:ext uri="{BB962C8B-B14F-4D97-AF65-F5344CB8AC3E}">
        <p14:creationId xmlns:p14="http://schemas.microsoft.com/office/powerpoint/2010/main" val="250946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Face Shield Frame</a:t>
            </a:r>
          </a:p>
        </p:txBody>
      </p:sp>
      <p:sp>
        <p:nvSpPr>
          <p:cNvPr id="4" name="Text Placeholder 3"/>
          <p:cNvSpPr>
            <a:spLocks noGrp="1"/>
          </p:cNvSpPr>
          <p:nvPr>
            <p:ph type="body" sz="quarter" idx="13"/>
          </p:nvPr>
        </p:nvSpPr>
        <p:spPr>
          <a:xfrm>
            <a:off x="3915392" y="984070"/>
            <a:ext cx="4970815" cy="5177564"/>
          </a:xfrm>
        </p:spPr>
        <p:txBody>
          <a:bodyPr>
            <a:normAutofit/>
          </a:bodyPr>
          <a:lstStyle/>
          <a:p>
            <a:r>
              <a:rPr lang="en-US" sz="2800" dirty="0"/>
              <a:t>Remove the slack from each zip tie &amp; pull tight</a:t>
            </a:r>
          </a:p>
          <a:p>
            <a:pPr marL="52388" lvl="1" indent="0" algn="ctr">
              <a:buNone/>
            </a:pPr>
            <a:r>
              <a:rPr lang="en-US" sz="2400" dirty="0"/>
              <a:t>#</a:t>
            </a:r>
            <a:r>
              <a:rPr lang="en-US" sz="2400" dirty="0" err="1"/>
              <a:t>ProTip</a:t>
            </a:r>
            <a:r>
              <a:rPr lang="en-US" sz="2400" dirty="0"/>
              <a:t>:</a:t>
            </a:r>
            <a:br>
              <a:rPr lang="en-US" sz="2400" dirty="0"/>
            </a:br>
            <a:r>
              <a:rPr lang="en-US" sz="2400" dirty="0"/>
              <a:t>Press ‘head’ with thumb onto the upper frame, squeeze the zip tie flush with the lower frame, then pull tight.</a:t>
            </a:r>
          </a:p>
          <a:p>
            <a:pPr lvl="1"/>
            <a:endParaRPr lang="en-US" sz="2400" dirty="0"/>
          </a:p>
          <a:p>
            <a:r>
              <a:rPr lang="en-US" sz="2800" dirty="0">
                <a:solidFill>
                  <a:prstClr val="black"/>
                </a:solidFill>
              </a:rPr>
              <a:t>You may use a pair of needle nose pliers to </a:t>
            </a:r>
            <a:r>
              <a:rPr lang="en-US" sz="2800" b="1" i="1" dirty="0">
                <a:solidFill>
                  <a:prstClr val="black"/>
                </a:solidFill>
              </a:rPr>
              <a:t>carefully</a:t>
            </a:r>
            <a:r>
              <a:rPr lang="en-US" sz="2800" dirty="0">
                <a:solidFill>
                  <a:prstClr val="black"/>
                </a:solidFill>
              </a:rPr>
              <a:t> pull any slack, but please do not overtighten.</a:t>
            </a:r>
          </a:p>
          <a:p>
            <a:pPr lvl="1"/>
            <a:endParaRPr lang="en-US" sz="2400" dirty="0"/>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92" y="3720186"/>
            <a:ext cx="3657600" cy="2441448"/>
          </a:xfrm>
          <a:prstGeom prst="rect">
            <a:avLst/>
          </a:prstGeom>
        </p:spPr>
      </p:pic>
      <p:pic>
        <p:nvPicPr>
          <p:cNvPr id="3" name="Picture 2">
            <a:extLst>
              <a:ext uri="{FF2B5EF4-FFF2-40B4-BE49-F238E27FC236}">
                <a16:creationId xmlns:a16="http://schemas.microsoft.com/office/drawing/2014/main" id="{459F6266-2935-40A2-A4B6-42AF609D301F}"/>
              </a:ext>
            </a:extLst>
          </p:cNvPr>
          <p:cNvPicPr>
            <a:picLocks noChangeAspect="1"/>
          </p:cNvPicPr>
          <p:nvPr/>
        </p:nvPicPr>
        <p:blipFill>
          <a:blip r:embed="rId3"/>
          <a:stretch>
            <a:fillRect/>
          </a:stretch>
        </p:blipFill>
        <p:spPr>
          <a:xfrm>
            <a:off x="946844" y="967064"/>
            <a:ext cx="2968548" cy="2641369"/>
          </a:xfrm>
          <a:prstGeom prst="rect">
            <a:avLst/>
          </a:prstGeom>
        </p:spPr>
      </p:pic>
    </p:spTree>
    <p:extLst>
      <p:ext uri="{BB962C8B-B14F-4D97-AF65-F5344CB8AC3E}">
        <p14:creationId xmlns:p14="http://schemas.microsoft.com/office/powerpoint/2010/main" val="844026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Face Shield Frame</a:t>
            </a:r>
          </a:p>
        </p:txBody>
      </p:sp>
      <p:sp>
        <p:nvSpPr>
          <p:cNvPr id="4" name="Text Placeholder 3"/>
          <p:cNvSpPr>
            <a:spLocks noGrp="1"/>
          </p:cNvSpPr>
          <p:nvPr>
            <p:ph type="body" sz="quarter" idx="13"/>
          </p:nvPr>
        </p:nvSpPr>
        <p:spPr>
          <a:xfrm>
            <a:off x="5004852" y="1245326"/>
            <a:ext cx="3681948" cy="4965067"/>
          </a:xfrm>
        </p:spPr>
        <p:txBody>
          <a:bodyPr>
            <a:normAutofit lnSpcReduction="10000"/>
          </a:bodyPr>
          <a:lstStyle/>
          <a:p>
            <a:r>
              <a:rPr lang="en-US" dirty="0"/>
              <a:t>Once all four zip ties are tight &amp; secured, use nippers (diagonal cutters) to remove the excess zip tie lengths.</a:t>
            </a:r>
          </a:p>
          <a:p>
            <a:pPr lvl="1"/>
            <a:r>
              <a:rPr lang="en-US" dirty="0"/>
              <a:t>Try to make perpendicular, almost flush, cuts</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379" r="3929" b="5306"/>
          <a:stretch/>
        </p:blipFill>
        <p:spPr>
          <a:xfrm>
            <a:off x="457200" y="1186003"/>
            <a:ext cx="4114800" cy="261062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8001"/>
          <a:stretch/>
        </p:blipFill>
        <p:spPr>
          <a:xfrm>
            <a:off x="452419" y="3958368"/>
            <a:ext cx="4119581" cy="2252025"/>
          </a:xfrm>
          <a:prstGeom prst="rect">
            <a:avLst/>
          </a:prstGeom>
        </p:spPr>
      </p:pic>
    </p:spTree>
    <p:extLst>
      <p:ext uri="{BB962C8B-B14F-4D97-AF65-F5344CB8AC3E}">
        <p14:creationId xmlns:p14="http://schemas.microsoft.com/office/powerpoint/2010/main" val="228681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Face Shield</a:t>
            </a:r>
          </a:p>
        </p:txBody>
      </p:sp>
      <p:sp>
        <p:nvSpPr>
          <p:cNvPr id="4" name="Text Placeholder 3"/>
          <p:cNvSpPr>
            <a:spLocks noGrp="1"/>
          </p:cNvSpPr>
          <p:nvPr>
            <p:ph type="body" sz="quarter" idx="13"/>
          </p:nvPr>
        </p:nvSpPr>
        <p:spPr>
          <a:xfrm>
            <a:off x="5004852" y="984070"/>
            <a:ext cx="3681948" cy="5048806"/>
          </a:xfrm>
        </p:spPr>
        <p:txBody>
          <a:bodyPr>
            <a:normAutofit fontScale="92500" lnSpcReduction="10000"/>
          </a:bodyPr>
          <a:lstStyle/>
          <a:p>
            <a:r>
              <a:rPr lang="en-US" sz="2800" dirty="0"/>
              <a:t>Starting in one of the top corners of the shield, carefully peel down any/all protective film to the side notch about 1-5/8 inches (see red circle) &amp; </a:t>
            </a:r>
            <a:r>
              <a:rPr lang="en-US" sz="2800" b="1" i="1" dirty="0"/>
              <a:t>STOP</a:t>
            </a:r>
            <a:r>
              <a:rPr lang="en-US" sz="2800" dirty="0"/>
              <a:t>.</a:t>
            </a:r>
          </a:p>
          <a:p>
            <a:r>
              <a:rPr lang="en-US" sz="2800" b="1" i="1" dirty="0"/>
              <a:t>DO NOT</a:t>
            </a:r>
            <a:r>
              <a:rPr lang="en-US" sz="2800" dirty="0"/>
              <a:t> pull off the entire protective film.</a:t>
            </a:r>
          </a:p>
          <a:p>
            <a:pPr marL="0" indent="0" algn="ctr">
              <a:buNone/>
            </a:pPr>
            <a:r>
              <a:rPr lang="en-US" sz="2800" dirty="0"/>
              <a:t>Note:  Some shields may not have any protective film.</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2440" r="14769" b="3294"/>
          <a:stretch/>
        </p:blipFill>
        <p:spPr>
          <a:xfrm>
            <a:off x="401823" y="1179066"/>
            <a:ext cx="4162425" cy="2420983"/>
          </a:xfrm>
          <a:prstGeom prst="rect">
            <a:avLst/>
          </a:prstGeom>
        </p:spPr>
      </p:pic>
      <p:grpSp>
        <p:nvGrpSpPr>
          <p:cNvPr id="9" name="Group 8"/>
          <p:cNvGrpSpPr/>
          <p:nvPr/>
        </p:nvGrpSpPr>
        <p:grpSpPr>
          <a:xfrm>
            <a:off x="401823" y="3911766"/>
            <a:ext cx="4154674" cy="2121109"/>
            <a:chOff x="401823" y="3911766"/>
            <a:chExt cx="4154674" cy="2121109"/>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3515"/>
            <a:stretch/>
          </p:blipFill>
          <p:spPr>
            <a:xfrm>
              <a:off x="401823" y="3911766"/>
              <a:ext cx="4154674" cy="2121109"/>
            </a:xfrm>
            <a:prstGeom prst="rect">
              <a:avLst/>
            </a:prstGeom>
          </p:spPr>
        </p:pic>
        <p:sp>
          <p:nvSpPr>
            <p:cNvPr id="8" name="Oval 7"/>
            <p:cNvSpPr/>
            <p:nvPr/>
          </p:nvSpPr>
          <p:spPr>
            <a:xfrm>
              <a:off x="2447104" y="5251276"/>
              <a:ext cx="757646" cy="66185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886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 Face Shield into Frame Assy</a:t>
            </a:r>
          </a:p>
        </p:txBody>
      </p:sp>
      <p:sp>
        <p:nvSpPr>
          <p:cNvPr id="4" name="Text Placeholder 3"/>
          <p:cNvSpPr>
            <a:spLocks noGrp="1"/>
          </p:cNvSpPr>
          <p:nvPr>
            <p:ph type="body" sz="quarter" idx="13"/>
          </p:nvPr>
        </p:nvSpPr>
        <p:spPr>
          <a:xfrm>
            <a:off x="4900349" y="984069"/>
            <a:ext cx="3905250" cy="5190308"/>
          </a:xfrm>
        </p:spPr>
        <p:txBody>
          <a:bodyPr>
            <a:normAutofit lnSpcReduction="10000"/>
          </a:bodyPr>
          <a:lstStyle/>
          <a:p>
            <a:r>
              <a:rPr lang="en-US" sz="2400" dirty="0"/>
              <a:t>Orient the frame assembly with the top facing away from the shield.</a:t>
            </a:r>
          </a:p>
          <a:p>
            <a:r>
              <a:rPr lang="en-US" sz="2400" dirty="0"/>
              <a:t>Making sure any  protective film is facing the wearer, curl the shield with your hand and</a:t>
            </a:r>
          </a:p>
          <a:p>
            <a:r>
              <a:rPr lang="en-US" sz="2400" dirty="0"/>
              <a:t>Insert the shield into the slots or channels of the frames.</a:t>
            </a:r>
          </a:p>
          <a:p>
            <a:pPr lvl="1"/>
            <a:r>
              <a:rPr lang="en-US" sz="2000" dirty="0"/>
              <a:t>Ensure the zip tie fasteners are on top (i.e., away from the face)</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5" y="984069"/>
            <a:ext cx="4162425" cy="2778419"/>
          </a:xfrm>
          <a:prstGeom prst="rect">
            <a:avLst/>
          </a:prstGeom>
        </p:spPr>
      </p:pic>
      <p:grpSp>
        <p:nvGrpSpPr>
          <p:cNvPr id="9" name="Group 8"/>
          <p:cNvGrpSpPr/>
          <p:nvPr/>
        </p:nvGrpSpPr>
        <p:grpSpPr>
          <a:xfrm>
            <a:off x="409575" y="3840423"/>
            <a:ext cx="4162425" cy="2437992"/>
            <a:chOff x="409575" y="3840423"/>
            <a:chExt cx="4162425" cy="2437992"/>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309" b="4943"/>
            <a:stretch/>
          </p:blipFill>
          <p:spPr>
            <a:xfrm>
              <a:off x="409575" y="3840423"/>
              <a:ext cx="4162425" cy="2437992"/>
            </a:xfrm>
            <a:prstGeom prst="rect">
              <a:avLst/>
            </a:prstGeom>
          </p:spPr>
        </p:pic>
        <p:sp>
          <p:nvSpPr>
            <p:cNvPr id="8" name="Oval 7"/>
            <p:cNvSpPr/>
            <p:nvPr/>
          </p:nvSpPr>
          <p:spPr>
            <a:xfrm>
              <a:off x="2142307" y="4972599"/>
              <a:ext cx="757646" cy="66185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073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 Face Shield into Frame Assy</a:t>
            </a:r>
          </a:p>
        </p:txBody>
      </p:sp>
      <p:sp>
        <p:nvSpPr>
          <p:cNvPr id="4" name="Text Placeholder 3"/>
          <p:cNvSpPr>
            <a:spLocks noGrp="1"/>
          </p:cNvSpPr>
          <p:nvPr>
            <p:ph type="body" sz="quarter" idx="13"/>
          </p:nvPr>
        </p:nvSpPr>
        <p:spPr>
          <a:xfrm>
            <a:off x="5004852" y="1122669"/>
            <a:ext cx="3681948" cy="5052959"/>
          </a:xfrm>
        </p:spPr>
        <p:txBody>
          <a:bodyPr>
            <a:normAutofit/>
          </a:bodyPr>
          <a:lstStyle/>
          <a:p>
            <a:r>
              <a:rPr lang="en-US" sz="2800" dirty="0"/>
              <a:t>Continue working the face shield until it extends through the slots/channels of both frame pieces</a:t>
            </a:r>
          </a:p>
          <a:p>
            <a:pPr lvl="1"/>
            <a:r>
              <a:rPr lang="en-US" sz="2400" dirty="0"/>
              <a:t>About ¼" (6 mm) of the shield will extend above the top frame</a:t>
            </a:r>
          </a:p>
          <a:p>
            <a:pPr lvl="1"/>
            <a:r>
              <a:rPr lang="en-US" sz="2400" dirty="0"/>
              <a:t>Use the notch as a guide</a:t>
            </a:r>
          </a:p>
          <a:p>
            <a:pPr lvl="1"/>
            <a:endParaRPr lang="en-US" sz="2400" dirty="0"/>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0546"/>
          <a:stretch/>
        </p:blipFill>
        <p:spPr>
          <a:xfrm>
            <a:off x="457200" y="1096543"/>
            <a:ext cx="4114800" cy="2182313"/>
          </a:xfrm>
          <a:prstGeom prst="rect">
            <a:avLst/>
          </a:prstGeom>
        </p:spPr>
      </p:pic>
      <p:grpSp>
        <p:nvGrpSpPr>
          <p:cNvPr id="19" name="Group 18"/>
          <p:cNvGrpSpPr/>
          <p:nvPr/>
        </p:nvGrpSpPr>
        <p:grpSpPr>
          <a:xfrm>
            <a:off x="457200" y="3428999"/>
            <a:ext cx="4114800" cy="2746629"/>
            <a:chOff x="457200" y="3428999"/>
            <a:chExt cx="4114800" cy="274662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28999"/>
              <a:ext cx="4114800" cy="2746629"/>
            </a:xfrm>
            <a:prstGeom prst="rect">
              <a:avLst/>
            </a:prstGeom>
          </p:spPr>
        </p:pic>
        <p:cxnSp>
          <p:nvCxnSpPr>
            <p:cNvPr id="8" name="Straight Arrow Connector 7"/>
            <p:cNvCxnSpPr/>
            <p:nvPr/>
          </p:nvCxnSpPr>
          <p:spPr>
            <a:xfrm flipV="1">
              <a:off x="1088571" y="5294812"/>
              <a:ext cx="685806" cy="1393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067176" y="3762103"/>
              <a:ext cx="417738" cy="1741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4343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26" y="178283"/>
            <a:ext cx="8229600" cy="709431"/>
          </a:xfrm>
        </p:spPr>
        <p:txBody>
          <a:bodyPr/>
          <a:lstStyle/>
          <a:p>
            <a:r>
              <a:rPr lang="en-US" dirty="0"/>
              <a:t>Secure Face Shield to Frame Assy</a:t>
            </a:r>
          </a:p>
        </p:txBody>
      </p:sp>
      <p:sp>
        <p:nvSpPr>
          <p:cNvPr id="4" name="Text Placeholder 3"/>
          <p:cNvSpPr>
            <a:spLocks noGrp="1"/>
          </p:cNvSpPr>
          <p:nvPr>
            <p:ph type="body" sz="quarter" idx="13"/>
          </p:nvPr>
        </p:nvSpPr>
        <p:spPr>
          <a:xfrm>
            <a:off x="3697357" y="1008721"/>
            <a:ext cx="4874453" cy="5080841"/>
          </a:xfrm>
        </p:spPr>
        <p:txBody>
          <a:bodyPr>
            <a:normAutofit lnSpcReduction="10000"/>
          </a:bodyPr>
          <a:lstStyle/>
          <a:p>
            <a:r>
              <a:rPr lang="en-US" sz="2800" dirty="0"/>
              <a:t>Nominally center the four holes in the shield within the frames.</a:t>
            </a:r>
          </a:p>
          <a:p>
            <a:r>
              <a:rPr lang="en-US" sz="2800" dirty="0"/>
              <a:t>Insert the short (4“) zip tie through the outer hole in the face shield, around the tubing support, back through the inner hole, and tighten. Repeat for the other side.</a:t>
            </a:r>
          </a:p>
          <a:p>
            <a:pPr lvl="1"/>
            <a:r>
              <a:rPr lang="en-US" sz="2400" dirty="0"/>
              <a:t>Ideally, the zip tie heads will face forward when tightened.</a:t>
            </a:r>
          </a:p>
          <a:p>
            <a:endParaRPr lang="en-US" sz="2800" dirty="0"/>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7" name="Picture 6">
            <a:extLst>
              <a:ext uri="{FF2B5EF4-FFF2-40B4-BE49-F238E27FC236}">
                <a16:creationId xmlns:a16="http://schemas.microsoft.com/office/drawing/2014/main" id="{86FF6212-DD31-4263-87C3-10E31310FDA5}"/>
              </a:ext>
            </a:extLst>
          </p:cNvPr>
          <p:cNvPicPr>
            <a:picLocks noChangeAspect="1"/>
          </p:cNvPicPr>
          <p:nvPr/>
        </p:nvPicPr>
        <p:blipFill>
          <a:blip r:embed="rId2"/>
          <a:stretch>
            <a:fillRect/>
          </a:stretch>
        </p:blipFill>
        <p:spPr>
          <a:xfrm>
            <a:off x="483326" y="995469"/>
            <a:ext cx="3105150" cy="2752725"/>
          </a:xfrm>
          <a:prstGeom prst="rect">
            <a:avLst/>
          </a:prstGeom>
        </p:spPr>
      </p:pic>
      <p:pic>
        <p:nvPicPr>
          <p:cNvPr id="9" name="Picture 8">
            <a:extLst>
              <a:ext uri="{FF2B5EF4-FFF2-40B4-BE49-F238E27FC236}">
                <a16:creationId xmlns:a16="http://schemas.microsoft.com/office/drawing/2014/main" id="{343EE896-1C62-4852-92A6-D36A1E1E6B02}"/>
              </a:ext>
            </a:extLst>
          </p:cNvPr>
          <p:cNvPicPr>
            <a:picLocks noChangeAspect="1"/>
          </p:cNvPicPr>
          <p:nvPr/>
        </p:nvPicPr>
        <p:blipFill>
          <a:blip r:embed="rId3"/>
          <a:stretch>
            <a:fillRect/>
          </a:stretch>
        </p:blipFill>
        <p:spPr>
          <a:xfrm>
            <a:off x="1987826" y="3836514"/>
            <a:ext cx="1600650" cy="2253048"/>
          </a:xfrm>
          <a:prstGeom prst="rect">
            <a:avLst/>
          </a:prstGeom>
        </p:spPr>
      </p:pic>
    </p:spTree>
    <p:extLst>
      <p:ext uri="{BB962C8B-B14F-4D97-AF65-F5344CB8AC3E}">
        <p14:creationId xmlns:p14="http://schemas.microsoft.com/office/powerpoint/2010/main" val="107576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Face Shield to the Frame Assy</a:t>
            </a:r>
          </a:p>
        </p:txBody>
      </p:sp>
      <p:sp>
        <p:nvSpPr>
          <p:cNvPr id="4" name="Text Placeholder 3"/>
          <p:cNvSpPr>
            <a:spLocks noGrp="1"/>
          </p:cNvSpPr>
          <p:nvPr>
            <p:ph type="body" sz="quarter" idx="13"/>
          </p:nvPr>
        </p:nvSpPr>
        <p:spPr>
          <a:xfrm>
            <a:off x="4704522" y="984069"/>
            <a:ext cx="4411378" cy="5051832"/>
          </a:xfrm>
        </p:spPr>
        <p:txBody>
          <a:bodyPr>
            <a:normAutofit/>
          </a:bodyPr>
          <a:lstStyle/>
          <a:p>
            <a:r>
              <a:rPr lang="en-US" dirty="0"/>
              <a:t>Use the nippers/diagonal cutters to remove excess zip tie length on the front of the shield</a:t>
            </a:r>
          </a:p>
          <a:p>
            <a:pPr lvl="1"/>
            <a:r>
              <a:rPr lang="en-US" dirty="0"/>
              <a:t>Try to make straight (perpendicular) cuts almost flush with the zip tie face. </a:t>
            </a:r>
          </a:p>
          <a:p>
            <a:endParaRPr lang="en-US" dirty="0"/>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4203" b="9198"/>
          <a:stretch/>
        </p:blipFill>
        <p:spPr>
          <a:xfrm>
            <a:off x="459076" y="3658461"/>
            <a:ext cx="4112924" cy="237744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997" b="8472"/>
          <a:stretch/>
        </p:blipFill>
        <p:spPr>
          <a:xfrm>
            <a:off x="459076" y="971039"/>
            <a:ext cx="4112924" cy="2457961"/>
          </a:xfrm>
          <a:prstGeom prst="rect">
            <a:avLst/>
          </a:prstGeom>
        </p:spPr>
      </p:pic>
    </p:spTree>
    <p:extLst>
      <p:ext uri="{BB962C8B-B14F-4D97-AF65-F5344CB8AC3E}">
        <p14:creationId xmlns:p14="http://schemas.microsoft.com/office/powerpoint/2010/main" val="928198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Prepare Face Shield Strap</a:t>
            </a:r>
          </a:p>
        </p:txBody>
      </p:sp>
      <p:sp>
        <p:nvSpPr>
          <p:cNvPr id="4" name="Text Placeholder 3"/>
          <p:cNvSpPr>
            <a:spLocks noGrp="1"/>
          </p:cNvSpPr>
          <p:nvPr>
            <p:ph type="body" sz="quarter" idx="13"/>
          </p:nvPr>
        </p:nvSpPr>
        <p:spPr/>
        <p:txBody>
          <a:bodyPr>
            <a:normAutofit fontScale="85000" lnSpcReduction="10000"/>
          </a:bodyPr>
          <a:lstStyle/>
          <a:p>
            <a:r>
              <a:rPr lang="en-US" sz="3000" dirty="0"/>
              <a:t>Only if required, heat or flame whip the end(s) of the strap</a:t>
            </a:r>
          </a:p>
          <a:p>
            <a:pPr lvl="1"/>
            <a:r>
              <a:rPr lang="en-US" sz="2600" dirty="0"/>
              <a:t>This will prevent the strap from fraying during use.</a:t>
            </a:r>
          </a:p>
          <a:p>
            <a:pPr lvl="1"/>
            <a:r>
              <a:rPr lang="en-US" sz="2600" dirty="0"/>
              <a:t>Move the flame across the end(s).</a:t>
            </a:r>
          </a:p>
          <a:p>
            <a:pPr lvl="1"/>
            <a:r>
              <a:rPr lang="en-US" sz="2600" dirty="0"/>
              <a:t>Use extreme caution with open flame; do not catch the strap on fire.</a:t>
            </a:r>
          </a:p>
          <a:p>
            <a:pPr lvl="1"/>
            <a:r>
              <a:rPr lang="en-US" sz="2600" dirty="0"/>
              <a:t>Alternative method: Use a soldering iron</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7076"/>
          <a:stretch/>
        </p:blipFill>
        <p:spPr>
          <a:xfrm>
            <a:off x="457200" y="1245326"/>
            <a:ext cx="4114800" cy="227762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768"/>
          <a:stretch/>
        </p:blipFill>
        <p:spPr>
          <a:xfrm>
            <a:off x="457200" y="3639099"/>
            <a:ext cx="4114800" cy="2395941"/>
          </a:xfrm>
          <a:prstGeom prst="rect">
            <a:avLst/>
          </a:prstGeom>
        </p:spPr>
      </p:pic>
    </p:spTree>
    <p:extLst>
      <p:ext uri="{BB962C8B-B14F-4D97-AF65-F5344CB8AC3E}">
        <p14:creationId xmlns:p14="http://schemas.microsoft.com/office/powerpoint/2010/main" val="168391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Face Shield Strap</a:t>
            </a:r>
          </a:p>
        </p:txBody>
      </p:sp>
      <p:sp>
        <p:nvSpPr>
          <p:cNvPr id="4" name="Text Placeholder 3"/>
          <p:cNvSpPr>
            <a:spLocks noGrp="1"/>
          </p:cNvSpPr>
          <p:nvPr>
            <p:ph type="body" sz="quarter" idx="13"/>
          </p:nvPr>
        </p:nvSpPr>
        <p:spPr>
          <a:xfrm>
            <a:off x="4704522" y="1245326"/>
            <a:ext cx="4306956" cy="4926874"/>
          </a:xfrm>
        </p:spPr>
        <p:txBody>
          <a:bodyPr>
            <a:normAutofit fontScale="92500"/>
          </a:bodyPr>
          <a:lstStyle/>
          <a:p>
            <a:r>
              <a:rPr lang="en-US" dirty="0"/>
              <a:t>Insert the right end of the strap into the two (2) slot adjustable slider piece (under/over/under).</a:t>
            </a:r>
          </a:p>
          <a:p>
            <a:r>
              <a:rPr lang="en-US" dirty="0"/>
              <a:t>Position the slider approximately one third (1/3) of the way down the nominal 30” inch strap</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325" b="12342"/>
          <a:stretch/>
        </p:blipFill>
        <p:spPr>
          <a:xfrm>
            <a:off x="457200" y="1228226"/>
            <a:ext cx="4114800" cy="2011681"/>
          </a:xfrm>
          <a:prstGeom prst="rect">
            <a:avLst/>
          </a:prstGeom>
          <a:scene3d>
            <a:camera prst="orthographicFront">
              <a:rot lat="0" lon="0" rev="10800000"/>
            </a:camera>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29000"/>
            <a:ext cx="4114800" cy="2743200"/>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3733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z="3600" dirty="0"/>
              <a:t>Bill of Materials</a:t>
            </a:r>
            <a:br>
              <a:rPr lang="en-US" dirty="0"/>
            </a:br>
            <a:r>
              <a:rPr lang="en-US" sz="3600" dirty="0"/>
              <a:t>ET02 Emergency Face Shield</a:t>
            </a:r>
            <a:endParaRPr lang="en-US" altLang="en-US" dirty="0">
              <a:latin typeface="Arial" panose="020B0604020202020204" pitchFamily="34" charset="0"/>
              <a:cs typeface="Arial" panose="020B0604020202020204" pitchFamily="34" charset="0"/>
            </a:endParaRPr>
          </a:p>
        </p:txBody>
      </p:sp>
      <p:pic>
        <p:nvPicPr>
          <p:cNvPr id="4" name="Content Placeholder 7">
            <a:extLst>
              <a:ext uri="{FF2B5EF4-FFF2-40B4-BE49-F238E27FC236}">
                <a16:creationId xmlns:a16="http://schemas.microsoft.com/office/drawing/2014/main" id="{FC199C24-7A4A-48A1-94DC-ED9DA693DDD3}"/>
              </a:ext>
            </a:extLst>
          </p:cNvPr>
          <p:cNvPicPr>
            <a:picLocks noChangeAspect="1"/>
          </p:cNvPicPr>
          <p:nvPr/>
        </p:nvPicPr>
        <p:blipFill rotWithShape="1">
          <a:blip r:embed="rId2"/>
          <a:srcRect l="7742" r="6840" b="10563"/>
          <a:stretch/>
        </p:blipFill>
        <p:spPr>
          <a:xfrm>
            <a:off x="283778" y="2210841"/>
            <a:ext cx="3992642" cy="2790501"/>
          </a:xfrm>
          <a:prstGeom prst="rect">
            <a:avLst/>
          </a:prstGeom>
        </p:spPr>
      </p:pic>
      <p:sp>
        <p:nvSpPr>
          <p:cNvPr id="5" name="Text Placeholder 4">
            <a:extLst>
              <a:ext uri="{FF2B5EF4-FFF2-40B4-BE49-F238E27FC236}">
                <a16:creationId xmlns:a16="http://schemas.microsoft.com/office/drawing/2014/main" id="{01AE2EB7-5868-4EF4-8732-34AC4D78D4F1}"/>
              </a:ext>
            </a:extLst>
          </p:cNvPr>
          <p:cNvSpPr txBox="1">
            <a:spLocks/>
          </p:cNvSpPr>
          <p:nvPr/>
        </p:nvSpPr>
        <p:spPr>
          <a:xfrm>
            <a:off x="4482662" y="1545021"/>
            <a:ext cx="4724400" cy="4578305"/>
          </a:xfrm>
          <a:prstGeom prst="rect">
            <a:avLst/>
          </a:prstGeom>
        </p:spPr>
        <p:txBody>
          <a:bodyPr>
            <a:normAutofit fontScale="775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600"/>
              </a:spcBef>
              <a:buNone/>
            </a:pPr>
            <a:r>
              <a:rPr lang="en-US" sz="1900" b="1" dirty="0"/>
              <a:t>2</a:t>
            </a:r>
            <a:r>
              <a:rPr lang="en-US" sz="1900" dirty="0"/>
              <a:t>	Face Shield Frame</a:t>
            </a:r>
          </a:p>
          <a:p>
            <a:pPr marL="0" indent="0">
              <a:lnSpc>
                <a:spcPct val="120000"/>
              </a:lnSpc>
              <a:spcBef>
                <a:spcPts val="600"/>
              </a:spcBef>
              <a:buNone/>
            </a:pPr>
            <a:r>
              <a:rPr lang="en-US" sz="1900" b="1" dirty="0"/>
              <a:t>1</a:t>
            </a:r>
            <a:r>
              <a:rPr lang="en-US" sz="1900" dirty="0"/>
              <a:t>	Two Slot Adjustable Slider</a:t>
            </a:r>
          </a:p>
          <a:p>
            <a:pPr marL="0" indent="0">
              <a:lnSpc>
                <a:spcPct val="120000"/>
              </a:lnSpc>
              <a:spcBef>
                <a:spcPts val="600"/>
              </a:spcBef>
              <a:buNone/>
            </a:pPr>
            <a:r>
              <a:rPr lang="en-US" sz="1900" b="1" dirty="0"/>
              <a:t>1</a:t>
            </a:r>
            <a:r>
              <a:rPr lang="en-US" sz="1900" dirty="0"/>
              <a:t>	Three Slot Adjustable Slider</a:t>
            </a:r>
          </a:p>
          <a:p>
            <a:pPr marL="0" indent="0">
              <a:lnSpc>
                <a:spcPct val="120000"/>
              </a:lnSpc>
              <a:spcBef>
                <a:spcPts val="600"/>
              </a:spcBef>
              <a:buNone/>
            </a:pPr>
            <a:r>
              <a:rPr lang="en-US" sz="1900" b="1" dirty="0"/>
              <a:t>1</a:t>
            </a:r>
            <a:r>
              <a:rPr lang="en-US" sz="1900" dirty="0"/>
              <a:t>	Face Shield </a:t>
            </a:r>
          </a:p>
          <a:p>
            <a:pPr marL="0" indent="0">
              <a:lnSpc>
                <a:spcPct val="120000"/>
              </a:lnSpc>
              <a:spcBef>
                <a:spcPts val="600"/>
              </a:spcBef>
              <a:buNone/>
            </a:pPr>
            <a:r>
              <a:rPr lang="en-US" sz="1900" b="1" dirty="0"/>
              <a:t>4</a:t>
            </a:r>
            <a:r>
              <a:rPr lang="en-US" sz="1900" dirty="0"/>
              <a:t>	1-1/8" lengths of 1/2" PEX, PVC, CPVC</a:t>
            </a:r>
          </a:p>
          <a:p>
            <a:pPr marL="0" indent="0">
              <a:lnSpc>
                <a:spcPct val="120000"/>
              </a:lnSpc>
              <a:spcBef>
                <a:spcPts val="600"/>
              </a:spcBef>
              <a:buNone/>
            </a:pPr>
            <a:r>
              <a:rPr lang="en-US" sz="1900" b="1" dirty="0"/>
              <a:t>4</a:t>
            </a:r>
            <a:r>
              <a:rPr lang="en-US" sz="1900" dirty="0"/>
              <a:t>	6-½" or 8" Cable (Zip) Ties </a:t>
            </a:r>
          </a:p>
          <a:p>
            <a:pPr marL="0" indent="0">
              <a:lnSpc>
                <a:spcPct val="120000"/>
              </a:lnSpc>
              <a:spcBef>
                <a:spcPts val="600"/>
              </a:spcBef>
              <a:buNone/>
            </a:pPr>
            <a:r>
              <a:rPr lang="en-US" sz="1900" b="1" dirty="0"/>
              <a:t>2</a:t>
            </a:r>
            <a:r>
              <a:rPr lang="en-US" sz="1900" dirty="0"/>
              <a:t>	4" Cable (Zip) Ties (small)</a:t>
            </a:r>
          </a:p>
          <a:p>
            <a:pPr marL="0" indent="0">
              <a:lnSpc>
                <a:spcPct val="120000"/>
              </a:lnSpc>
              <a:spcBef>
                <a:spcPts val="600"/>
              </a:spcBef>
              <a:buNone/>
            </a:pPr>
            <a:r>
              <a:rPr lang="en-US" sz="1900" b="1" dirty="0"/>
              <a:t>2</a:t>
            </a:r>
            <a:r>
              <a:rPr lang="en-US" sz="1900" dirty="0"/>
              <a:t>	1-¼” length Foam Pipe Insulation (½” THK) </a:t>
            </a:r>
          </a:p>
          <a:p>
            <a:pPr marL="0" indent="0">
              <a:lnSpc>
                <a:spcPct val="120000"/>
              </a:lnSpc>
              <a:spcBef>
                <a:spcPts val="600"/>
              </a:spcBef>
              <a:buNone/>
            </a:pPr>
            <a:r>
              <a:rPr lang="en-US" sz="1900" b="1" dirty="0"/>
              <a:t>30"</a:t>
            </a:r>
            <a:r>
              <a:rPr lang="en-US" sz="1900" dirty="0"/>
              <a:t>	1" or 3/4" wide Belting/Strapping</a:t>
            </a:r>
          </a:p>
          <a:p>
            <a:pPr marL="0" indent="0">
              <a:lnSpc>
                <a:spcPct val="120000"/>
              </a:lnSpc>
              <a:spcBef>
                <a:spcPts val="600"/>
              </a:spcBef>
              <a:buNone/>
            </a:pPr>
            <a:br>
              <a:rPr lang="en-US" sz="1800" dirty="0"/>
            </a:br>
            <a:r>
              <a:rPr lang="en-US" sz="2300" u="sng" dirty="0"/>
              <a:t>Tools</a:t>
            </a:r>
          </a:p>
          <a:p>
            <a:pPr marL="0" indent="0">
              <a:spcBef>
                <a:spcPts val="600"/>
              </a:spcBef>
              <a:buNone/>
            </a:pPr>
            <a:r>
              <a:rPr lang="en-US" sz="1800" b="1" dirty="0"/>
              <a:t>1</a:t>
            </a:r>
            <a:r>
              <a:rPr lang="en-US" sz="1800" dirty="0"/>
              <a:t>	Diagonal or End Cutter/Nipper(s), Small</a:t>
            </a:r>
          </a:p>
          <a:p>
            <a:pPr marL="0" indent="0">
              <a:spcBef>
                <a:spcPts val="600"/>
              </a:spcBef>
              <a:buNone/>
            </a:pPr>
            <a:r>
              <a:rPr lang="en-US" sz="1800" b="1" dirty="0"/>
              <a:t>1</a:t>
            </a:r>
            <a:r>
              <a:rPr lang="en-US" sz="1800" dirty="0"/>
              <a:t>	(Optional) Needle Nose Pliers, Small</a:t>
            </a:r>
          </a:p>
          <a:p>
            <a:pPr marL="0" indent="0">
              <a:spcBef>
                <a:spcPts val="600"/>
              </a:spcBef>
              <a:buNone/>
            </a:pPr>
            <a:r>
              <a:rPr lang="en-US" sz="1800" b="1" dirty="0"/>
              <a:t>3”</a:t>
            </a:r>
            <a:r>
              <a:rPr lang="en-US" sz="1800" dirty="0"/>
              <a:t>	320 grit Emory cloth or sandpaper</a:t>
            </a:r>
          </a:p>
          <a:p>
            <a:pPr marL="0" indent="0">
              <a:spcBef>
                <a:spcPts val="600"/>
              </a:spcBef>
              <a:buNone/>
            </a:pPr>
            <a:r>
              <a:rPr lang="en-US" sz="1800" b="1" dirty="0"/>
              <a:t>3”</a:t>
            </a:r>
            <a:r>
              <a:rPr lang="en-US" sz="1800" dirty="0"/>
              <a:t>	400 or higher Emory Cloth/sandpaper</a:t>
            </a:r>
          </a:p>
          <a:p>
            <a:pPr marL="0" indent="0">
              <a:spcBef>
                <a:spcPts val="600"/>
              </a:spcBef>
              <a:buNone/>
            </a:pPr>
            <a:r>
              <a:rPr lang="en-US" sz="1800" b="1" dirty="0"/>
              <a:t>1</a:t>
            </a:r>
            <a:r>
              <a:rPr lang="en-US" sz="1800" dirty="0"/>
              <a:t>	 Box Cutter, X-</a:t>
            </a:r>
            <a:r>
              <a:rPr lang="en-US" sz="1800" dirty="0" err="1"/>
              <a:t>acto</a:t>
            </a:r>
            <a:r>
              <a:rPr lang="en-US" sz="1800" dirty="0"/>
              <a:t> style knife, etc.</a:t>
            </a:r>
            <a:endParaRPr lang="en-US" sz="1400" dirty="0"/>
          </a:p>
        </p:txBody>
      </p:sp>
      <p:sp>
        <p:nvSpPr>
          <p:cNvPr id="6" name="Footer Placeholder 5"/>
          <p:cNvSpPr>
            <a:spLocks noGrp="1"/>
          </p:cNvSpPr>
          <p:nvPr>
            <p:ph type="ftr" sz="quarter" idx="11"/>
          </p:nvPr>
        </p:nvSpPr>
        <p:spPr/>
        <p:txBody>
          <a:bodyPr/>
          <a:lstStyle/>
          <a:p>
            <a:pPr>
              <a:defRPr/>
            </a:pPr>
            <a:r>
              <a:rPr lang="en-US"/>
              <a:t>Emergency Face Shield ET02 Assy Instructions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132"/>
            <a:ext cx="8229600" cy="709431"/>
          </a:xfrm>
        </p:spPr>
        <p:txBody>
          <a:bodyPr/>
          <a:lstStyle/>
          <a:p>
            <a:r>
              <a:rPr lang="en-US" dirty="0"/>
              <a:t>Prepare Face Shield Strap</a:t>
            </a:r>
          </a:p>
        </p:txBody>
      </p:sp>
      <p:sp>
        <p:nvSpPr>
          <p:cNvPr id="4" name="Text Placeholder 3"/>
          <p:cNvSpPr>
            <a:spLocks noGrp="1"/>
          </p:cNvSpPr>
          <p:nvPr>
            <p:ph type="body" sz="quarter" idx="13"/>
          </p:nvPr>
        </p:nvSpPr>
        <p:spPr>
          <a:xfrm>
            <a:off x="4721682" y="1089219"/>
            <a:ext cx="3795301" cy="5103223"/>
          </a:xfrm>
        </p:spPr>
        <p:txBody>
          <a:bodyPr numCol="1">
            <a:normAutofit lnSpcReduction="10000"/>
          </a:bodyPr>
          <a:lstStyle/>
          <a:p>
            <a:r>
              <a:rPr lang="en-US" sz="2500" dirty="0"/>
              <a:t>Orient the three (3) slot adjustable slider with the ‘tab’ facing to the left.</a:t>
            </a:r>
          </a:p>
          <a:p>
            <a:r>
              <a:rPr lang="en-US" sz="2500" dirty="0"/>
              <a:t>Insert the left end of the strap into the 3 slot adjuster under the right-most bar, over the next bar and then under the next bar.</a:t>
            </a:r>
          </a:p>
          <a:p>
            <a:r>
              <a:rPr lang="en-US" sz="2500" dirty="0"/>
              <a:t>Position the slider nominally one third (1/3) of the way down the strap</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grpSp>
        <p:nvGrpSpPr>
          <p:cNvPr id="15" name="Group 14"/>
          <p:cNvGrpSpPr/>
          <p:nvPr/>
        </p:nvGrpSpPr>
        <p:grpSpPr>
          <a:xfrm>
            <a:off x="457199" y="1507427"/>
            <a:ext cx="4114801" cy="1966879"/>
            <a:chOff x="457199" y="1507427"/>
            <a:chExt cx="4114801" cy="1966879"/>
          </a:xfrm>
          <a:scene3d>
            <a:camera prst="orthographicFront">
              <a:rot lat="0" lon="0" rev="10800000"/>
            </a:camera>
            <a:lightRig rig="threePt" dir="t"/>
          </a:scene3d>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8300"/>
            <a:stretch/>
          </p:blipFill>
          <p:spPr>
            <a:xfrm>
              <a:off x="457199" y="1507427"/>
              <a:ext cx="4114801" cy="1966879"/>
            </a:xfrm>
            <a:prstGeom prst="rect">
              <a:avLst/>
            </a:prstGeom>
          </p:spPr>
        </p:pic>
        <p:cxnSp>
          <p:nvCxnSpPr>
            <p:cNvPr id="7" name="Straight Arrow Connector 6"/>
            <p:cNvCxnSpPr/>
            <p:nvPr/>
          </p:nvCxnSpPr>
          <p:spPr>
            <a:xfrm flipH="1">
              <a:off x="2689046" y="2042440"/>
              <a:ext cx="146410" cy="5296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9989" t="44391" r="12072" b="29679"/>
          <a:stretch/>
        </p:blipFill>
        <p:spPr>
          <a:xfrm>
            <a:off x="471078" y="4978505"/>
            <a:ext cx="4114800" cy="1048299"/>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3242446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975"/>
            <a:ext cx="8229600" cy="709431"/>
          </a:xfrm>
        </p:spPr>
        <p:txBody>
          <a:bodyPr/>
          <a:lstStyle/>
          <a:p>
            <a:r>
              <a:rPr lang="en-US" dirty="0"/>
              <a:t>Attach Face Shield Strap—Right Side</a:t>
            </a:r>
          </a:p>
        </p:txBody>
      </p:sp>
      <p:sp>
        <p:nvSpPr>
          <p:cNvPr id="4" name="Text Placeholder 3"/>
          <p:cNvSpPr>
            <a:spLocks noGrp="1"/>
          </p:cNvSpPr>
          <p:nvPr>
            <p:ph type="body" sz="quarter" idx="13"/>
          </p:nvPr>
        </p:nvSpPr>
        <p:spPr>
          <a:xfrm>
            <a:off x="4876799" y="969658"/>
            <a:ext cx="3810001" cy="5343949"/>
          </a:xfrm>
        </p:spPr>
        <p:txBody>
          <a:bodyPr>
            <a:normAutofit fontScale="92500" lnSpcReduction="10000"/>
          </a:bodyPr>
          <a:lstStyle/>
          <a:p>
            <a:r>
              <a:rPr lang="en-US" sz="2800" dirty="0"/>
              <a:t>Stand the face shield assembly on end facing away from you.</a:t>
            </a:r>
          </a:p>
          <a:p>
            <a:r>
              <a:rPr lang="en-US" sz="2800" dirty="0"/>
              <a:t>Feed the right end of the strap (with the dual slot slider) tightly behind the R/H support tubing and pull through.</a:t>
            </a:r>
          </a:p>
          <a:p>
            <a:pPr lvl="1"/>
            <a:r>
              <a:rPr lang="en-US" sz="2400" dirty="0"/>
              <a:t>Avoid the zip tie</a:t>
            </a:r>
          </a:p>
          <a:p>
            <a:r>
              <a:rPr lang="en-US" sz="2800" dirty="0"/>
              <a:t>Feed the free end of the strap underneath, over and through the slider</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0935" r="12367"/>
          <a:stretch/>
        </p:blipFill>
        <p:spPr>
          <a:xfrm>
            <a:off x="348344" y="969658"/>
            <a:ext cx="4223656" cy="190017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956" b="18057"/>
          <a:stretch/>
        </p:blipFill>
        <p:spPr>
          <a:xfrm>
            <a:off x="330925" y="2996465"/>
            <a:ext cx="4241075" cy="158496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6852" b="16432"/>
          <a:stretch/>
        </p:blipFill>
        <p:spPr>
          <a:xfrm>
            <a:off x="348343" y="4708058"/>
            <a:ext cx="4241074" cy="1605549"/>
          </a:xfrm>
          <a:prstGeom prst="rect">
            <a:avLst/>
          </a:prstGeom>
        </p:spPr>
      </p:pic>
    </p:spTree>
    <p:extLst>
      <p:ext uri="{BB962C8B-B14F-4D97-AF65-F5344CB8AC3E}">
        <p14:creationId xmlns:p14="http://schemas.microsoft.com/office/powerpoint/2010/main" val="948332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 Face Shield Strap—Left Side</a:t>
            </a:r>
          </a:p>
        </p:txBody>
      </p:sp>
      <p:sp>
        <p:nvSpPr>
          <p:cNvPr id="4" name="Text Placeholder 3"/>
          <p:cNvSpPr>
            <a:spLocks noGrp="1"/>
          </p:cNvSpPr>
          <p:nvPr>
            <p:ph type="body" sz="quarter" idx="13"/>
          </p:nvPr>
        </p:nvSpPr>
        <p:spPr>
          <a:xfrm>
            <a:off x="4572000" y="1245326"/>
            <a:ext cx="4114800" cy="4787549"/>
          </a:xfrm>
        </p:spPr>
        <p:txBody>
          <a:bodyPr>
            <a:normAutofit fontScale="85000" lnSpcReduction="10000"/>
          </a:bodyPr>
          <a:lstStyle/>
          <a:p>
            <a:r>
              <a:rPr lang="en-US" sz="2800" dirty="0"/>
              <a:t>On the left side, repeat the process feeding the free end of the strap between the support post and zip tie &amp; shield and under the (forward) tab of the triple slot slider, over, and then under the rear-most bar (under thumb)</a:t>
            </a:r>
          </a:p>
          <a:p>
            <a:r>
              <a:rPr lang="en-US" sz="2800" dirty="0"/>
              <a:t>Tighten the strap and position the sliders approx. 3“ from the frame with each side showing  approx. 3" of free end.</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255" b="18555"/>
          <a:stretch/>
        </p:blipFill>
        <p:spPr>
          <a:xfrm>
            <a:off x="457200" y="1515290"/>
            <a:ext cx="4114800" cy="209005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418" t="10515" b="22819"/>
          <a:stretch/>
        </p:blipFill>
        <p:spPr>
          <a:xfrm>
            <a:off x="457200" y="3874409"/>
            <a:ext cx="4114800" cy="2018944"/>
          </a:xfrm>
          <a:prstGeom prst="rect">
            <a:avLst/>
          </a:prstGeom>
        </p:spPr>
      </p:pic>
    </p:spTree>
    <p:extLst>
      <p:ext uri="{BB962C8B-B14F-4D97-AF65-F5344CB8AC3E}">
        <p14:creationId xmlns:p14="http://schemas.microsoft.com/office/powerpoint/2010/main" val="490023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 Bumpers to Face Shield Frame</a:t>
            </a:r>
          </a:p>
        </p:txBody>
      </p:sp>
      <p:sp>
        <p:nvSpPr>
          <p:cNvPr id="4" name="Text Placeholder 3"/>
          <p:cNvSpPr>
            <a:spLocks noGrp="1"/>
          </p:cNvSpPr>
          <p:nvPr>
            <p:ph type="body" sz="quarter" idx="13"/>
          </p:nvPr>
        </p:nvSpPr>
        <p:spPr>
          <a:xfrm>
            <a:off x="4781549" y="1245327"/>
            <a:ext cx="4120349" cy="4528456"/>
          </a:xfrm>
        </p:spPr>
        <p:txBody>
          <a:bodyPr>
            <a:normAutofit fontScale="92500" lnSpcReduction="20000"/>
          </a:bodyPr>
          <a:lstStyle/>
          <a:p>
            <a:r>
              <a:rPr lang="en-US" dirty="0"/>
              <a:t>If there is adhesive on the edges of the split foam bumper pieces, remove protective film from one side.</a:t>
            </a:r>
            <a:br>
              <a:rPr lang="en-US" dirty="0"/>
            </a:br>
            <a:endParaRPr lang="en-US" dirty="0"/>
          </a:p>
          <a:p>
            <a:pPr marL="0" indent="0" algn="ctr">
              <a:buNone/>
            </a:pPr>
            <a:r>
              <a:rPr lang="en-US" dirty="0" err="1"/>
              <a:t>ProTip</a:t>
            </a:r>
            <a:r>
              <a:rPr lang="en-US" dirty="0"/>
              <a:t>:</a:t>
            </a:r>
            <a:br>
              <a:rPr lang="en-US" dirty="0"/>
            </a:br>
            <a:r>
              <a:rPr lang="en-US" dirty="0"/>
              <a:t>Peel from the inside out; it just releases easier.</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1502" t="16757" r="11535" b="13823"/>
          <a:stretch/>
        </p:blipFill>
        <p:spPr>
          <a:xfrm flipH="1">
            <a:off x="457200" y="1245327"/>
            <a:ext cx="4120350" cy="2847703"/>
          </a:xfrm>
          <a:prstGeom prst="rect">
            <a:avLst/>
          </a:prstGeom>
        </p:spPr>
      </p:pic>
    </p:spTree>
    <p:extLst>
      <p:ext uri="{BB962C8B-B14F-4D97-AF65-F5344CB8AC3E}">
        <p14:creationId xmlns:p14="http://schemas.microsoft.com/office/powerpoint/2010/main" val="1586779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 Bumper to Face Shield</a:t>
            </a:r>
          </a:p>
        </p:txBody>
      </p:sp>
      <p:sp>
        <p:nvSpPr>
          <p:cNvPr id="4" name="Text Placeholder 3"/>
          <p:cNvSpPr>
            <a:spLocks noGrp="1"/>
          </p:cNvSpPr>
          <p:nvPr>
            <p:ph type="body" sz="quarter" idx="13"/>
          </p:nvPr>
        </p:nvSpPr>
        <p:spPr>
          <a:xfrm>
            <a:off x="5004852" y="1094015"/>
            <a:ext cx="3681948" cy="5108733"/>
          </a:xfrm>
        </p:spPr>
        <p:txBody>
          <a:bodyPr>
            <a:normAutofit fontScale="85000" lnSpcReduction="10000"/>
          </a:bodyPr>
          <a:lstStyle/>
          <a:p>
            <a:r>
              <a:rPr lang="en-US" dirty="0"/>
              <a:t>Center foam bumper within the slots on the inside of the face shield and then secure the other split foam bumper end to the opposite frame. </a:t>
            </a:r>
          </a:p>
          <a:p>
            <a:r>
              <a:rPr lang="en-US" dirty="0"/>
              <a:t>Ensure that the bumpers extend beyond the frame edge to contact the forehead first.</a:t>
            </a:r>
          </a:p>
          <a:p>
            <a:endParaRPr lang="en-US" dirty="0"/>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grpSp>
        <p:nvGrpSpPr>
          <p:cNvPr id="13" name="Group 12"/>
          <p:cNvGrpSpPr/>
          <p:nvPr/>
        </p:nvGrpSpPr>
        <p:grpSpPr>
          <a:xfrm>
            <a:off x="474511" y="1041773"/>
            <a:ext cx="4097489" cy="2760617"/>
            <a:chOff x="474511" y="1041773"/>
            <a:chExt cx="4097489" cy="2760617"/>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334" t="24104" r="27857" b="26570"/>
            <a:stretch/>
          </p:blipFill>
          <p:spPr>
            <a:xfrm>
              <a:off x="474511" y="1041773"/>
              <a:ext cx="4097489" cy="2760617"/>
            </a:xfrm>
            <a:prstGeom prst="rect">
              <a:avLst/>
            </a:prstGeom>
          </p:spPr>
        </p:pic>
        <p:cxnSp>
          <p:nvCxnSpPr>
            <p:cNvPr id="7" name="Straight Arrow Connector 6"/>
            <p:cNvCxnSpPr/>
            <p:nvPr/>
          </p:nvCxnSpPr>
          <p:spPr>
            <a:xfrm flipH="1" flipV="1">
              <a:off x="2774497" y="2893361"/>
              <a:ext cx="386714" cy="7903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313" t="34780" r="7973"/>
          <a:stretch/>
        </p:blipFill>
        <p:spPr>
          <a:xfrm>
            <a:off x="474511" y="3992724"/>
            <a:ext cx="4097489" cy="2210024"/>
          </a:xfrm>
          <a:prstGeom prst="rect">
            <a:avLst/>
          </a:prstGeom>
        </p:spPr>
      </p:pic>
    </p:spTree>
    <p:extLst>
      <p:ext uri="{BB962C8B-B14F-4D97-AF65-F5344CB8AC3E}">
        <p14:creationId xmlns:p14="http://schemas.microsoft.com/office/powerpoint/2010/main" val="8243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Shield Assembly Complete</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7" name="Picture 6">
            <a:extLst>
              <a:ext uri="{FF2B5EF4-FFF2-40B4-BE49-F238E27FC236}">
                <a16:creationId xmlns:a16="http://schemas.microsoft.com/office/drawing/2014/main" id="{33A0EC90-F314-4AEB-B92B-C24A08A035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366" b="89888" l="15167" r="81667">
                        <a14:foregroundMark x1="74167" y1="43321" x2="71333" y2="52559"/>
                        <a14:foregroundMark x1="68583" y1="46192" x2="65667" y2="37578"/>
                        <a14:foregroundMark x1="75417" y1="44569" x2="75417" y2="44569"/>
                        <a14:foregroundMark x1="74500" y1="45693" x2="74500" y2="45693"/>
                        <a14:foregroundMark x1="75500" y1="49938" x2="75500" y2="49938"/>
                        <a14:foregroundMark x1="75583" y1="51685" x2="75583" y2="51685"/>
                        <a14:foregroundMark x1="81667" y1="74157" x2="81667" y2="74157"/>
                        <a14:foregroundMark x1="72917" y1="14856" x2="72917" y2="14856"/>
                        <a14:foregroundMark x1="65333" y1="11486" x2="65333" y2="11486"/>
                        <a14:foregroundMark x1="69167" y1="7366" x2="69167" y2="7366"/>
                        <a14:foregroundMark x1="70417" y1="45568" x2="70417" y2="45568"/>
                      </a14:backgroundRemoval>
                    </a14:imgEffect>
                  </a14:imgLayer>
                </a14:imgProps>
              </a:ext>
            </a:extLst>
          </a:blip>
          <a:srcRect l="7158" r="12382"/>
          <a:stretch/>
        </p:blipFill>
        <p:spPr>
          <a:xfrm rot="-5100000">
            <a:off x="26181" y="1579681"/>
            <a:ext cx="4986314" cy="4136646"/>
          </a:xfrm>
          <a:prstGeom prst="rect">
            <a:avLst/>
          </a:prstGeom>
        </p:spPr>
      </p:pic>
      <p:sp>
        <p:nvSpPr>
          <p:cNvPr id="6" name="Text Placeholder 3">
            <a:extLst>
              <a:ext uri="{FF2B5EF4-FFF2-40B4-BE49-F238E27FC236}">
                <a16:creationId xmlns:a16="http://schemas.microsoft.com/office/drawing/2014/main" id="{FED58483-6CD2-49A0-B8F9-AE578BED9E6F}"/>
              </a:ext>
            </a:extLst>
          </p:cNvPr>
          <p:cNvSpPr>
            <a:spLocks noGrp="1"/>
          </p:cNvSpPr>
          <p:nvPr>
            <p:ph type="body" sz="quarter" idx="13"/>
          </p:nvPr>
        </p:nvSpPr>
        <p:spPr>
          <a:xfrm>
            <a:off x="5004852" y="1094015"/>
            <a:ext cx="3681948" cy="5108733"/>
          </a:xfrm>
        </p:spPr>
        <p:txBody>
          <a:bodyPr>
            <a:normAutofit/>
          </a:bodyPr>
          <a:lstStyle/>
          <a:p>
            <a:r>
              <a:rPr lang="en-US" dirty="0"/>
              <a:t>You are done.</a:t>
            </a:r>
            <a:br>
              <a:rPr lang="en-US" dirty="0"/>
            </a:br>
            <a:r>
              <a:rPr lang="en-US" dirty="0"/>
              <a:t>Thank you.</a:t>
            </a:r>
          </a:p>
          <a:p>
            <a:r>
              <a:rPr lang="en-US" dirty="0"/>
              <a:t>If you are provided any type of stickers, please apply them to the shield between the frame pieces.</a:t>
            </a:r>
          </a:p>
        </p:txBody>
      </p:sp>
    </p:spTree>
    <p:extLst>
      <p:ext uri="{BB962C8B-B14F-4D97-AF65-F5344CB8AC3E}">
        <p14:creationId xmlns:p14="http://schemas.microsoft.com/office/powerpoint/2010/main" val="3016767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4914-AEDF-4872-9673-6DC3CAD0B60E}"/>
              </a:ext>
            </a:extLst>
          </p:cNvPr>
          <p:cNvSpPr>
            <a:spLocks noGrp="1"/>
          </p:cNvSpPr>
          <p:nvPr>
            <p:ph type="title"/>
          </p:nvPr>
        </p:nvSpPr>
        <p:spPr>
          <a:xfrm>
            <a:off x="457200" y="212943"/>
            <a:ext cx="8229600" cy="801666"/>
          </a:xfrm>
        </p:spPr>
        <p:txBody>
          <a:bodyPr>
            <a:normAutofit/>
          </a:bodyPr>
          <a:lstStyle/>
          <a:p>
            <a:pPr algn="ctr"/>
            <a:r>
              <a:rPr lang="en-US" dirty="0"/>
              <a:t>For more information:</a:t>
            </a:r>
          </a:p>
        </p:txBody>
      </p:sp>
      <p:sp>
        <p:nvSpPr>
          <p:cNvPr id="3" name="Content Placeholder 2">
            <a:extLst>
              <a:ext uri="{FF2B5EF4-FFF2-40B4-BE49-F238E27FC236}">
                <a16:creationId xmlns:a16="http://schemas.microsoft.com/office/drawing/2014/main" id="{D6CB7072-8C02-4A00-B092-1776F33FF6C4}"/>
              </a:ext>
            </a:extLst>
          </p:cNvPr>
          <p:cNvSpPr>
            <a:spLocks noGrp="1"/>
          </p:cNvSpPr>
          <p:nvPr>
            <p:ph idx="1"/>
          </p:nvPr>
        </p:nvSpPr>
        <p:spPr>
          <a:xfrm>
            <a:off x="457200" y="1267692"/>
            <a:ext cx="8229600" cy="4480590"/>
          </a:xfrm>
        </p:spPr>
        <p:txBody>
          <a:bodyPr>
            <a:normAutofit fontScale="47500" lnSpcReduction="20000"/>
          </a:bodyPr>
          <a:lstStyle/>
          <a:p>
            <a:pPr marL="0" indent="0" algn="ctr">
              <a:buNone/>
            </a:pPr>
            <a:r>
              <a:rPr lang="en-US" sz="4500" b="1" dirty="0"/>
              <a:t>Engineering Data Repository:</a:t>
            </a:r>
            <a:br>
              <a:rPr lang="en-US" sz="4500" b="1" dirty="0"/>
            </a:br>
            <a:r>
              <a:rPr lang="en-US" sz="3400" dirty="0">
                <a:hlinkClick r:id="rId3"/>
              </a:rPr>
              <a:t>https://www.etsu.edu/coronavirus/maker-project/face-shield-files</a:t>
            </a:r>
            <a:endParaRPr lang="en-US" sz="3400" dirty="0"/>
          </a:p>
          <a:p>
            <a:pPr marL="0" indent="0">
              <a:buNone/>
            </a:pPr>
            <a:endParaRPr lang="en-US" sz="2300" dirty="0"/>
          </a:p>
          <a:p>
            <a:pPr marL="0" indent="0" algn="ctr">
              <a:buNone/>
            </a:pPr>
            <a:r>
              <a:rPr lang="en-US" sz="3500" dirty="0"/>
              <a:t>The Emergency Face Shield project was just one of many responses</a:t>
            </a:r>
            <a:br>
              <a:rPr lang="en-US" sz="3500" dirty="0"/>
            </a:br>
            <a:r>
              <a:rPr lang="en-US" sz="3500" dirty="0"/>
              <a:t>to the Spring 2020 Covid-19 outbreak by the extended community </a:t>
            </a:r>
            <a:br>
              <a:rPr lang="en-US" sz="3500" dirty="0"/>
            </a:br>
            <a:r>
              <a:rPr lang="en-US" sz="3500" dirty="0"/>
              <a:t>of ETSU administrators, faculty, staff, &amp; students.  </a:t>
            </a:r>
            <a:br>
              <a:rPr lang="en-US" sz="3500" dirty="0"/>
            </a:br>
            <a:r>
              <a:rPr lang="en-US" sz="3500" dirty="0"/>
              <a:t>For more information, visit </a:t>
            </a:r>
            <a:r>
              <a:rPr lang="en-US" sz="3500" dirty="0">
                <a:hlinkClick r:id="rId4"/>
              </a:rPr>
              <a:t>https://www.etsu.edu/coronavirus/</a:t>
            </a:r>
            <a:br>
              <a:rPr lang="en-US" sz="3500" dirty="0"/>
            </a:br>
            <a:br>
              <a:rPr lang="en-US" sz="2400" dirty="0"/>
            </a:br>
            <a:endParaRPr lang="en-US" sz="2300" dirty="0"/>
          </a:p>
          <a:p>
            <a:pPr marL="0" indent="0" algn="ctr">
              <a:buNone/>
            </a:pPr>
            <a:r>
              <a:rPr lang="en-US" sz="4500" b="1" dirty="0"/>
              <a:t>Emergency Face Shield Project—ETSU Contacts:</a:t>
            </a:r>
          </a:p>
          <a:p>
            <a:pPr marL="0" indent="0" algn="ctr">
              <a:buNone/>
            </a:pPr>
            <a:r>
              <a:rPr lang="en-US" dirty="0"/>
              <a:t>Mr. Andrew Worley, Director of Emergency Management</a:t>
            </a:r>
          </a:p>
          <a:p>
            <a:pPr marL="0" indent="0" algn="ctr">
              <a:buNone/>
            </a:pPr>
            <a:r>
              <a:rPr lang="en-US" dirty="0">
                <a:hlinkClick r:id="rId5"/>
              </a:rPr>
              <a:t>worleyp@etsu.edu</a:t>
            </a:r>
            <a:br>
              <a:rPr lang="en-US" dirty="0"/>
            </a:br>
            <a:r>
              <a:rPr lang="en-US" dirty="0">
                <a:hlinkClick r:id="rId6"/>
              </a:rPr>
              <a:t>https://www.etsu.edu/safety/emergency_preparedness</a:t>
            </a:r>
            <a:endParaRPr lang="en-US" dirty="0"/>
          </a:p>
          <a:p>
            <a:pPr marL="0" indent="0" algn="ctr">
              <a:buNone/>
            </a:pPr>
            <a:endParaRPr lang="en-US" dirty="0"/>
          </a:p>
          <a:p>
            <a:pPr marL="0" indent="0" algn="ctr">
              <a:buNone/>
            </a:pPr>
            <a:r>
              <a:rPr lang="en-US" dirty="0"/>
              <a:t>Dr. Keith Johnson, Chair</a:t>
            </a:r>
            <a:br>
              <a:rPr lang="en-US" dirty="0"/>
            </a:br>
            <a:r>
              <a:rPr lang="en-US" dirty="0">
                <a:hlinkClick r:id="rId7"/>
              </a:rPr>
              <a:t>johnsonk@etsu.edu</a:t>
            </a:r>
            <a:endParaRPr lang="en-US" dirty="0"/>
          </a:p>
          <a:p>
            <a:pPr marL="0" indent="0" algn="ctr">
              <a:buNone/>
            </a:pPr>
            <a:r>
              <a:rPr lang="en-US" dirty="0">
                <a:hlinkClick r:id="rId8"/>
              </a:rPr>
              <a:t>Engineering, Engineering Technology, &amp; Surveying</a:t>
            </a:r>
            <a:br>
              <a:rPr lang="en-US" dirty="0"/>
            </a:br>
            <a:br>
              <a:rPr lang="en-US" dirty="0"/>
            </a:br>
            <a:br>
              <a:rPr lang="en-US" dirty="0"/>
            </a:br>
            <a:endParaRPr lang="en-US" dirty="0"/>
          </a:p>
          <a:p>
            <a:pPr marL="0" indent="0" algn="ctr">
              <a:buNone/>
            </a:pPr>
            <a:r>
              <a:rPr lang="en-US" sz="2000" u="sng" dirty="0">
                <a:hlinkClick r:id="rId9"/>
              </a:rPr>
              <a:t>ETSU Privacy Policy</a:t>
            </a:r>
            <a:r>
              <a:rPr lang="en-US" sz="2000" dirty="0"/>
              <a:t>     </a:t>
            </a:r>
            <a:r>
              <a:rPr lang="en-US" sz="2000" dirty="0">
                <a:hlinkClick r:id="rId10"/>
              </a:rPr>
              <a:t>ETSU Non-Discrimination Policy</a:t>
            </a:r>
            <a:endParaRPr lang="en-US" sz="2000" dirty="0"/>
          </a:p>
        </p:txBody>
      </p:sp>
    </p:spTree>
    <p:extLst>
      <p:ext uri="{BB962C8B-B14F-4D97-AF65-F5344CB8AC3E}">
        <p14:creationId xmlns:p14="http://schemas.microsoft.com/office/powerpoint/2010/main" val="400233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Emergency Face Shield ET02 </a:t>
            </a:r>
            <a:r>
              <a:rPr lang="en-US" dirty="0" err="1"/>
              <a:t>Assy</a:t>
            </a:r>
            <a:r>
              <a:rPr lang="en-US" dirty="0"/>
              <a:t> Instructions</a:t>
            </a:r>
          </a:p>
        </p:txBody>
      </p:sp>
      <p:sp>
        <p:nvSpPr>
          <p:cNvPr id="6" name="Title 1">
            <a:extLst>
              <a:ext uri="{FF2B5EF4-FFF2-40B4-BE49-F238E27FC236}">
                <a16:creationId xmlns:a16="http://schemas.microsoft.com/office/drawing/2014/main" id="{78C77E47-5B34-4858-B022-5DCF4527E742}"/>
              </a:ext>
            </a:extLst>
          </p:cNvPr>
          <p:cNvSpPr>
            <a:spLocks noGrp="1"/>
          </p:cNvSpPr>
          <p:nvPr>
            <p:ph type="title"/>
          </p:nvPr>
        </p:nvSpPr>
        <p:spPr>
          <a:xfrm>
            <a:off x="457200" y="130745"/>
            <a:ext cx="8229600" cy="824015"/>
          </a:xfrm>
        </p:spPr>
        <p:txBody>
          <a:bodyPr/>
          <a:lstStyle/>
          <a:p>
            <a:r>
              <a:rPr lang="en-US" sz="3600" dirty="0"/>
              <a:t>Remove Film from the Frames</a:t>
            </a:r>
          </a:p>
        </p:txBody>
      </p:sp>
      <p:sp>
        <p:nvSpPr>
          <p:cNvPr id="7" name="Content Placeholder 2">
            <a:extLst>
              <a:ext uri="{FF2B5EF4-FFF2-40B4-BE49-F238E27FC236}">
                <a16:creationId xmlns:a16="http://schemas.microsoft.com/office/drawing/2014/main" id="{28CF291C-E870-4B88-9639-0C9C0814728D}"/>
              </a:ext>
            </a:extLst>
          </p:cNvPr>
          <p:cNvSpPr txBox="1">
            <a:spLocks/>
          </p:cNvSpPr>
          <p:nvPr/>
        </p:nvSpPr>
        <p:spPr>
          <a:xfrm>
            <a:off x="4764413" y="1067606"/>
            <a:ext cx="4127795" cy="500194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Scratch off a corner and peel off the protective film on both sides of frames</a:t>
            </a:r>
          </a:p>
          <a:p>
            <a:r>
              <a:rPr lang="en-US" sz="2800" dirty="0"/>
              <a:t>Remove any material in the shield slot or holes in the frames</a:t>
            </a:r>
          </a:p>
          <a:p>
            <a:pPr lvl="1"/>
            <a:r>
              <a:rPr lang="en-US" sz="2400" dirty="0"/>
              <a:t>Remove any material in the shield slot with a sharp knife by </a:t>
            </a:r>
            <a:r>
              <a:rPr lang="en-US" sz="2400" b="1" i="1" dirty="0"/>
              <a:t>carefully</a:t>
            </a:r>
            <a:r>
              <a:rPr lang="en-US" sz="2400" dirty="0"/>
              <a:t> scoring the slot edges &amp; pressing.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9" y="954760"/>
            <a:ext cx="3924744" cy="261976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79" y="3657190"/>
            <a:ext cx="3924744" cy="2616496"/>
          </a:xfrm>
          <a:prstGeom prst="rect">
            <a:avLst/>
          </a:prstGeom>
        </p:spPr>
      </p:pic>
    </p:spTree>
    <p:extLst>
      <p:ext uri="{BB962C8B-B14F-4D97-AF65-F5344CB8AC3E}">
        <p14:creationId xmlns:p14="http://schemas.microsoft.com/office/powerpoint/2010/main" val="275589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Sand Frame Edges</a:t>
            </a:r>
          </a:p>
        </p:txBody>
      </p:sp>
      <p:pic>
        <p:nvPicPr>
          <p:cNvPr id="6" name="Picture Placeholder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9531" t="52207" r="32681" b="10504"/>
          <a:stretch/>
        </p:blipFill>
        <p:spPr>
          <a:xfrm>
            <a:off x="339635" y="1245326"/>
            <a:ext cx="4145280" cy="1785258"/>
          </a:xfrm>
        </p:spPr>
      </p:pic>
      <p:sp>
        <p:nvSpPr>
          <p:cNvPr id="4" name="Text Placeholder 3"/>
          <p:cNvSpPr>
            <a:spLocks noGrp="1"/>
          </p:cNvSpPr>
          <p:nvPr>
            <p:ph type="body" sz="quarter" idx="13"/>
          </p:nvPr>
        </p:nvSpPr>
        <p:spPr>
          <a:xfrm>
            <a:off x="4868091" y="1086302"/>
            <a:ext cx="3905250" cy="5034731"/>
          </a:xfrm>
        </p:spPr>
        <p:txBody>
          <a:bodyPr/>
          <a:lstStyle/>
          <a:p>
            <a:r>
              <a:rPr lang="en-US" sz="2800" dirty="0"/>
              <a:t>Smooth rough edges on each frame with 320 grit sandpaper.</a:t>
            </a:r>
          </a:p>
          <a:p>
            <a:pPr lvl="1"/>
            <a:r>
              <a:rPr lang="en-US" sz="2400" dirty="0"/>
              <a:t>Especially the three circular arcs that would contact the forehead.</a:t>
            </a:r>
          </a:p>
          <a:p>
            <a:r>
              <a:rPr lang="en-US" sz="2800" dirty="0"/>
              <a:t>Hold sandpaper at 45 degree angle and move back and forth over both sides of each edge.</a:t>
            </a:r>
          </a:p>
          <a:p>
            <a:endParaRPr lang="en-US" sz="2800" dirty="0"/>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35" y="3354059"/>
            <a:ext cx="4145280" cy="2766974"/>
          </a:xfrm>
          <a:prstGeom prst="rect">
            <a:avLst/>
          </a:prstGeom>
        </p:spPr>
      </p:pic>
    </p:spTree>
    <p:extLst>
      <p:ext uri="{BB962C8B-B14F-4D97-AF65-F5344CB8AC3E}">
        <p14:creationId xmlns:p14="http://schemas.microsoft.com/office/powerpoint/2010/main" val="154735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Finish Sand Frame Forehead Contact Areas</a:t>
            </a:r>
          </a:p>
        </p:txBody>
      </p:sp>
      <p:sp>
        <p:nvSpPr>
          <p:cNvPr id="4" name="Text Placeholder 3"/>
          <p:cNvSpPr>
            <a:spLocks noGrp="1"/>
          </p:cNvSpPr>
          <p:nvPr>
            <p:ph type="body" sz="quarter" idx="13"/>
          </p:nvPr>
        </p:nvSpPr>
        <p:spPr>
          <a:xfrm>
            <a:off x="4702629" y="1245326"/>
            <a:ext cx="3984171" cy="4787549"/>
          </a:xfrm>
        </p:spPr>
        <p:txBody>
          <a:bodyPr/>
          <a:lstStyle/>
          <a:p>
            <a:r>
              <a:rPr lang="en-US" sz="2700" dirty="0"/>
              <a:t>Use 400 grit sandpaper to smooth edges that may come in contact with forehead</a:t>
            </a:r>
          </a:p>
          <a:p>
            <a:r>
              <a:rPr lang="en-US" sz="2700" dirty="0"/>
              <a:t>Run you finger across contact areas to check smoothness</a:t>
            </a:r>
          </a:p>
          <a:p>
            <a:r>
              <a:rPr lang="en-US" sz="2700" dirty="0"/>
              <a:t>Continue sanding until contact areas are completely smooth</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4343" b="6014"/>
          <a:stretch/>
        </p:blipFill>
        <p:spPr>
          <a:xfrm>
            <a:off x="409575" y="1134269"/>
            <a:ext cx="4162425" cy="249065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8609" b="4963"/>
          <a:stretch/>
        </p:blipFill>
        <p:spPr>
          <a:xfrm>
            <a:off x="409575" y="3807799"/>
            <a:ext cx="4162426" cy="2398351"/>
          </a:xfrm>
          <a:prstGeom prst="rect">
            <a:avLst/>
          </a:prstGeom>
        </p:spPr>
      </p:pic>
    </p:spTree>
    <p:extLst>
      <p:ext uri="{BB962C8B-B14F-4D97-AF65-F5344CB8AC3E}">
        <p14:creationId xmlns:p14="http://schemas.microsoft.com/office/powerpoint/2010/main" val="158366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Remove Film from Adjustable Sliders </a:t>
            </a:r>
          </a:p>
        </p:txBody>
      </p:sp>
      <p:sp>
        <p:nvSpPr>
          <p:cNvPr id="4" name="Text Placeholder 3"/>
          <p:cNvSpPr>
            <a:spLocks noGrp="1"/>
          </p:cNvSpPr>
          <p:nvPr>
            <p:ph type="body" sz="quarter" idx="13"/>
          </p:nvPr>
        </p:nvSpPr>
        <p:spPr/>
        <p:txBody>
          <a:bodyPr/>
          <a:lstStyle/>
          <a:p>
            <a:r>
              <a:rPr lang="en-US" sz="3000" dirty="0"/>
              <a:t>Peel off the protective film on both sides of each adjustable slider</a:t>
            </a:r>
            <a:br>
              <a:rPr lang="en-US" sz="3000" dirty="0"/>
            </a:br>
            <a:endParaRPr lang="en-US" sz="3000" dirty="0"/>
          </a:p>
          <a:p>
            <a:r>
              <a:rPr lang="en-US" sz="3000" dirty="0"/>
              <a:t>Lay slider on 320 grit sandpaper and move back &amp;  forth to remove any high spots</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624" b="13639"/>
          <a:stretch/>
        </p:blipFill>
        <p:spPr>
          <a:xfrm>
            <a:off x="457200" y="1336301"/>
            <a:ext cx="4323806" cy="221197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2809" b="11819"/>
          <a:stretch/>
        </p:blipFill>
        <p:spPr>
          <a:xfrm>
            <a:off x="457200" y="3792141"/>
            <a:ext cx="4384766" cy="2203268"/>
          </a:xfrm>
          <a:prstGeom prst="rect">
            <a:avLst/>
          </a:prstGeom>
        </p:spPr>
      </p:pic>
    </p:spTree>
    <p:extLst>
      <p:ext uri="{BB962C8B-B14F-4D97-AF65-F5344CB8AC3E}">
        <p14:creationId xmlns:p14="http://schemas.microsoft.com/office/powerpoint/2010/main" val="160050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Face Shield Frame</a:t>
            </a:r>
          </a:p>
        </p:txBody>
      </p:sp>
      <p:sp>
        <p:nvSpPr>
          <p:cNvPr id="4" name="Text Placeholder 3"/>
          <p:cNvSpPr>
            <a:spLocks noGrp="1"/>
          </p:cNvSpPr>
          <p:nvPr>
            <p:ph type="body" sz="quarter" idx="13"/>
          </p:nvPr>
        </p:nvSpPr>
        <p:spPr>
          <a:xfrm>
            <a:off x="4874224" y="1245326"/>
            <a:ext cx="3905250" cy="4787549"/>
          </a:xfrm>
        </p:spPr>
        <p:txBody>
          <a:bodyPr>
            <a:normAutofit/>
          </a:bodyPr>
          <a:lstStyle/>
          <a:p>
            <a:r>
              <a:rPr lang="en-US" dirty="0"/>
              <a:t>Insert a long cable tie (“zip tie’) into each of the ‘outer’ four holes along the channel of the frame (2 per side).</a:t>
            </a:r>
          </a:p>
          <a:p>
            <a:pPr lvl="1"/>
            <a:r>
              <a:rPr lang="en-US" dirty="0"/>
              <a:t>For reference, this is now the frame assembly’s “top.”</a:t>
            </a:r>
          </a:p>
        </p:txBody>
      </p:sp>
      <p:sp>
        <p:nvSpPr>
          <p:cNvPr id="5" name="Footer Placeholder 4"/>
          <p:cNvSpPr>
            <a:spLocks noGrp="1"/>
          </p:cNvSpPr>
          <p:nvPr>
            <p:ph type="ftr" sz="quarter" idx="11"/>
          </p:nvPr>
        </p:nvSpPr>
        <p:spPr/>
        <p:txBody>
          <a:bodyPr/>
          <a:lstStyle/>
          <a:p>
            <a:pPr>
              <a:defRPr/>
            </a:pPr>
            <a:r>
              <a:rPr lang="en-US" dirty="0"/>
              <a:t>Emergency Face Shield ET02 </a:t>
            </a:r>
            <a:r>
              <a:rPr lang="en-US" dirty="0" err="1"/>
              <a:t>Assy</a:t>
            </a:r>
            <a:r>
              <a:rPr lang="en-US" dirty="0"/>
              <a:t> Instructions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8077"/>
          <a:stretch/>
        </p:blipFill>
        <p:spPr>
          <a:xfrm>
            <a:off x="457200" y="1245326"/>
            <a:ext cx="4286250" cy="262998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175" b="18600"/>
          <a:stretch/>
        </p:blipFill>
        <p:spPr>
          <a:xfrm>
            <a:off x="457200" y="4096928"/>
            <a:ext cx="4286250" cy="2037807"/>
          </a:xfrm>
          <a:prstGeom prst="rect">
            <a:avLst/>
          </a:prstGeom>
        </p:spPr>
      </p:pic>
    </p:spTree>
    <p:extLst>
      <p:ext uri="{BB962C8B-B14F-4D97-AF65-F5344CB8AC3E}">
        <p14:creationId xmlns:p14="http://schemas.microsoft.com/office/powerpoint/2010/main" val="227304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Face Shield Frame</a:t>
            </a:r>
          </a:p>
        </p:txBody>
      </p:sp>
      <p:sp>
        <p:nvSpPr>
          <p:cNvPr id="4" name="Text Placeholder 3"/>
          <p:cNvSpPr>
            <a:spLocks noGrp="1"/>
          </p:cNvSpPr>
          <p:nvPr>
            <p:ph type="body" sz="quarter" idx="13"/>
          </p:nvPr>
        </p:nvSpPr>
        <p:spPr>
          <a:xfrm>
            <a:off x="5004852" y="1062444"/>
            <a:ext cx="3681948" cy="5077099"/>
          </a:xfrm>
        </p:spPr>
        <p:txBody>
          <a:bodyPr>
            <a:normAutofit fontScale="92500" lnSpcReduction="20000"/>
          </a:bodyPr>
          <a:lstStyle/>
          <a:p>
            <a:r>
              <a:rPr lang="en-US" sz="3000" dirty="0"/>
              <a:t>Choose four (4) pieces of tubing that are nominally the same length.</a:t>
            </a:r>
          </a:p>
          <a:p>
            <a:pPr lvl="1"/>
            <a:r>
              <a:rPr lang="en-US" sz="2600" dirty="0"/>
              <a:t>Deburr as required.</a:t>
            </a:r>
          </a:p>
          <a:p>
            <a:r>
              <a:rPr lang="en-US" sz="3000" dirty="0"/>
              <a:t>Slide a piece of tubing onto each zip tie… then</a:t>
            </a:r>
          </a:p>
          <a:p>
            <a:r>
              <a:rPr lang="en-US" sz="3000" dirty="0"/>
              <a:t>Line up the holes on the other frame with the zip ties and slide down until the 2</a:t>
            </a:r>
            <a:r>
              <a:rPr lang="en-US" sz="3000" baseline="30000" dirty="0"/>
              <a:t>nd</a:t>
            </a:r>
            <a:r>
              <a:rPr lang="en-US" sz="3000" dirty="0"/>
              <a:t> frame sits upon the tubing supports.</a:t>
            </a:r>
          </a:p>
        </p:txBody>
      </p:sp>
      <p:sp>
        <p:nvSpPr>
          <p:cNvPr id="5" name="Footer Placeholder 4"/>
          <p:cNvSpPr>
            <a:spLocks noGrp="1"/>
          </p:cNvSpPr>
          <p:nvPr>
            <p:ph type="ftr" sz="quarter" idx="11"/>
          </p:nvPr>
        </p:nvSpPr>
        <p:spPr/>
        <p:txBody>
          <a:bodyPr/>
          <a:lstStyle/>
          <a:p>
            <a:pPr>
              <a:defRPr/>
            </a:pPr>
            <a:r>
              <a:rPr lang="en-US"/>
              <a:t>Emergency Face Shield ET02 Assy Instructions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105" b="6586"/>
          <a:stretch/>
        </p:blipFill>
        <p:spPr>
          <a:xfrm>
            <a:off x="409575" y="1062444"/>
            <a:ext cx="4160572" cy="250806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4568"/>
          <a:stretch/>
        </p:blipFill>
        <p:spPr>
          <a:xfrm>
            <a:off x="409575" y="3769906"/>
            <a:ext cx="4160572" cy="2369637"/>
          </a:xfrm>
          <a:prstGeom prst="rect">
            <a:avLst/>
          </a:prstGeom>
        </p:spPr>
      </p:pic>
    </p:spTree>
    <p:extLst>
      <p:ext uri="{BB962C8B-B14F-4D97-AF65-F5344CB8AC3E}">
        <p14:creationId xmlns:p14="http://schemas.microsoft.com/office/powerpoint/2010/main" val="377671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423"/>
            <a:ext cx="8229600" cy="709431"/>
          </a:xfrm>
        </p:spPr>
        <p:txBody>
          <a:bodyPr/>
          <a:lstStyle/>
          <a:p>
            <a:r>
              <a:rPr lang="en-US" dirty="0"/>
              <a:t>Secure Face Shield Frame</a:t>
            </a:r>
          </a:p>
        </p:txBody>
      </p:sp>
      <p:sp>
        <p:nvSpPr>
          <p:cNvPr id="4" name="Text Placeholder 3"/>
          <p:cNvSpPr>
            <a:spLocks noGrp="1"/>
          </p:cNvSpPr>
          <p:nvPr>
            <p:ph type="body" sz="quarter" idx="13"/>
          </p:nvPr>
        </p:nvSpPr>
        <p:spPr>
          <a:xfrm>
            <a:off x="4781008" y="975359"/>
            <a:ext cx="4085206" cy="4458031"/>
          </a:xfrm>
        </p:spPr>
        <p:txBody>
          <a:bodyPr/>
          <a:lstStyle/>
          <a:p>
            <a:r>
              <a:rPr lang="en-US" sz="2800" dirty="0"/>
              <a:t>Orient the ‘head’ of the zip tie to face the adjoining hole and then on the opposite side…</a:t>
            </a:r>
          </a:p>
          <a:p>
            <a:r>
              <a:rPr lang="en-US" sz="2800" dirty="0"/>
              <a:t>Bend each zip tie and feed it into the nearest hole and continue feeding it through the second hole.</a:t>
            </a:r>
          </a:p>
        </p:txBody>
      </p:sp>
      <p:sp>
        <p:nvSpPr>
          <p:cNvPr id="5" name="Footer Placeholder 4"/>
          <p:cNvSpPr>
            <a:spLocks noGrp="1"/>
          </p:cNvSpPr>
          <p:nvPr>
            <p:ph type="ftr" sz="quarter" idx="11"/>
          </p:nvPr>
        </p:nvSpPr>
        <p:spPr/>
        <p:txBody>
          <a:bodyPr/>
          <a:lstStyle/>
          <a:p>
            <a:pPr>
              <a:defRPr/>
            </a:pPr>
            <a:r>
              <a:rPr lang="en-US" dirty="0"/>
              <a:t>Emergency Face Shield ET02 </a:t>
            </a:r>
            <a:r>
              <a:rPr lang="en-US" dirty="0" err="1"/>
              <a:t>Assy</a:t>
            </a:r>
            <a:r>
              <a:rPr lang="en-US" dirty="0"/>
              <a:t> Instructions</a:t>
            </a:r>
          </a:p>
        </p:txBody>
      </p:sp>
      <p:grpSp>
        <p:nvGrpSpPr>
          <p:cNvPr id="39" name="Group 38"/>
          <p:cNvGrpSpPr/>
          <p:nvPr/>
        </p:nvGrpSpPr>
        <p:grpSpPr>
          <a:xfrm>
            <a:off x="285750" y="1355125"/>
            <a:ext cx="4286250" cy="2151018"/>
            <a:chOff x="285750" y="984069"/>
            <a:chExt cx="4286250" cy="215101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267" b="12457"/>
            <a:stretch/>
          </p:blipFill>
          <p:spPr>
            <a:xfrm>
              <a:off x="285750" y="984069"/>
              <a:ext cx="4286250" cy="2151018"/>
            </a:xfrm>
            <a:prstGeom prst="rect">
              <a:avLst/>
            </a:prstGeom>
          </p:spPr>
        </p:pic>
        <p:cxnSp>
          <p:nvCxnSpPr>
            <p:cNvPr id="28" name="Straight Arrow Connector 27"/>
            <p:cNvCxnSpPr/>
            <p:nvPr/>
          </p:nvCxnSpPr>
          <p:spPr>
            <a:xfrm>
              <a:off x="992777" y="1602377"/>
              <a:ext cx="269966" cy="5399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79414" y="1789607"/>
              <a:ext cx="269966" cy="5399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3341911" y="1610170"/>
              <a:ext cx="269966" cy="5399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546564" y="1779988"/>
              <a:ext cx="269966" cy="5399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099485" y="2647407"/>
              <a:ext cx="356188" cy="461665"/>
            </a:xfrm>
            <a:prstGeom prst="rect">
              <a:avLst/>
            </a:prstGeom>
            <a:noFill/>
          </p:spPr>
          <p:txBody>
            <a:bodyPr wrap="none" rtlCol="0">
              <a:spAutoFit/>
            </a:bodyPr>
            <a:lstStyle/>
            <a:p>
              <a:pPr algn="r"/>
              <a:r>
                <a:rPr lang="en-US" sz="2400" b="1" dirty="0">
                  <a:solidFill>
                    <a:srgbClr val="FF0000"/>
                  </a:solidFill>
                  <a:latin typeface="Arial" panose="020B0604020202020204" pitchFamily="34" charset="0"/>
                  <a:cs typeface="Arial" panose="020B0604020202020204" pitchFamily="34" charset="0"/>
                </a:rPr>
                <a:t>1</a:t>
              </a:r>
            </a:p>
          </p:txBody>
        </p:sp>
      </p:grpSp>
      <p:grpSp>
        <p:nvGrpSpPr>
          <p:cNvPr id="40" name="Group 39"/>
          <p:cNvGrpSpPr>
            <a:grpSpLocks noChangeAspect="1"/>
          </p:cNvGrpSpPr>
          <p:nvPr/>
        </p:nvGrpSpPr>
        <p:grpSpPr>
          <a:xfrm>
            <a:off x="285750" y="3704597"/>
            <a:ext cx="2192210" cy="1430536"/>
            <a:chOff x="285750" y="3333541"/>
            <a:chExt cx="4384419" cy="2861072"/>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3333541"/>
              <a:ext cx="4286250" cy="2861072"/>
            </a:xfrm>
            <a:prstGeom prst="rect">
              <a:avLst/>
            </a:prstGeom>
          </p:spPr>
        </p:pic>
        <p:sp>
          <p:nvSpPr>
            <p:cNvPr id="37" name="TextBox 36"/>
            <p:cNvSpPr txBox="1"/>
            <p:nvPr/>
          </p:nvSpPr>
          <p:spPr>
            <a:xfrm>
              <a:off x="4313981" y="5435103"/>
              <a:ext cx="356188" cy="461666"/>
            </a:xfrm>
            <a:prstGeom prst="rect">
              <a:avLst/>
            </a:prstGeom>
            <a:noFill/>
          </p:spPr>
          <p:txBody>
            <a:bodyPr wrap="none" rtlCol="0">
              <a:spAutoFit/>
            </a:bodyPr>
            <a:lstStyle/>
            <a:p>
              <a:pPr algn="r"/>
              <a:r>
                <a:rPr lang="en-US" sz="2400" b="1" dirty="0">
                  <a:solidFill>
                    <a:srgbClr val="FF0000"/>
                  </a:solidFill>
                  <a:latin typeface="Arial" panose="020B0604020202020204" pitchFamily="34" charset="0"/>
                  <a:cs typeface="Arial" panose="020B0604020202020204" pitchFamily="34" charset="0"/>
                </a:rPr>
                <a:t>2</a:t>
              </a:r>
            </a:p>
          </p:txBody>
        </p:sp>
      </p:grpSp>
      <p:grpSp>
        <p:nvGrpSpPr>
          <p:cNvPr id="41" name="Group 40"/>
          <p:cNvGrpSpPr>
            <a:grpSpLocks noChangeAspect="1"/>
          </p:cNvGrpSpPr>
          <p:nvPr/>
        </p:nvGrpSpPr>
        <p:grpSpPr>
          <a:xfrm>
            <a:off x="2637883" y="3675961"/>
            <a:ext cx="1955738" cy="1430536"/>
            <a:chOff x="428593" y="3276259"/>
            <a:chExt cx="3911478" cy="2861072"/>
          </a:xfrm>
        </p:grpSpPr>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10531"/>
            <a:stretch/>
          </p:blipFill>
          <p:spPr>
            <a:xfrm>
              <a:off x="428593" y="3276259"/>
              <a:ext cx="3839652" cy="2861072"/>
            </a:xfrm>
            <a:prstGeom prst="rect">
              <a:avLst/>
            </a:prstGeom>
          </p:spPr>
        </p:pic>
        <p:sp>
          <p:nvSpPr>
            <p:cNvPr id="38" name="TextBox 37"/>
            <p:cNvSpPr txBox="1"/>
            <p:nvPr/>
          </p:nvSpPr>
          <p:spPr>
            <a:xfrm>
              <a:off x="3983883" y="5362005"/>
              <a:ext cx="356188" cy="461666"/>
            </a:xfrm>
            <a:prstGeom prst="rect">
              <a:avLst/>
            </a:prstGeom>
            <a:noFill/>
          </p:spPr>
          <p:txBody>
            <a:bodyPr wrap="none" rtlCol="0">
              <a:spAutoFit/>
            </a:bodyPr>
            <a:lstStyle/>
            <a:p>
              <a:pPr algn="r"/>
              <a:r>
                <a:rPr lang="en-US" sz="2400" b="1" dirty="0">
                  <a:solidFill>
                    <a:srgbClr val="FF0000"/>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35975957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8537</TotalTime>
  <Words>1733</Words>
  <Application>Microsoft Office PowerPoint</Application>
  <PresentationFormat>On-screen Show (4:3)</PresentationFormat>
  <Paragraphs>150</Paragraphs>
  <Slides>26</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MS PGothic</vt:lpstr>
      <vt:lpstr>MS PGothic</vt:lpstr>
      <vt:lpstr>Arial</vt:lpstr>
      <vt:lpstr>Calibri</vt:lpstr>
      <vt:lpstr>1_Custom Design</vt:lpstr>
      <vt:lpstr>Office Theme</vt:lpstr>
      <vt:lpstr>Assembly Instructions for the Emergency Face Shield ET-02 (Rev A &amp; Subsequent)</vt:lpstr>
      <vt:lpstr>Bill of Materials ET02 Emergency Face Shield</vt:lpstr>
      <vt:lpstr>Remove Film from the Frames</vt:lpstr>
      <vt:lpstr>Sand Frame Edges</vt:lpstr>
      <vt:lpstr>Finish Sand Frame Forehead Contact Areas</vt:lpstr>
      <vt:lpstr>Remove Film from Adjustable Sliders </vt:lpstr>
      <vt:lpstr>Assemble Face Shield Frame</vt:lpstr>
      <vt:lpstr>Assemble Face Shield Frame</vt:lpstr>
      <vt:lpstr>Secure Face Shield Frame</vt:lpstr>
      <vt:lpstr>Secure Face Shield to Frame</vt:lpstr>
      <vt:lpstr>Secure Face Shield Frame</vt:lpstr>
      <vt:lpstr>Secure Face Shield Frame</vt:lpstr>
      <vt:lpstr>Prepare Face Shield</vt:lpstr>
      <vt:lpstr>Insert Face Shield into Frame Assy</vt:lpstr>
      <vt:lpstr>Insert Face Shield into Frame Assy</vt:lpstr>
      <vt:lpstr>Secure Face Shield to Frame Assy</vt:lpstr>
      <vt:lpstr>Secure Face Shield to the Frame Assy</vt:lpstr>
      <vt:lpstr>[Optional] Prepare Face Shield Strap</vt:lpstr>
      <vt:lpstr>Prepare Face Shield Strap</vt:lpstr>
      <vt:lpstr>Prepare Face Shield Strap</vt:lpstr>
      <vt:lpstr>Attach Face Shield Strap—Right Side</vt:lpstr>
      <vt:lpstr>Attach Face Shield Strap—Left Side</vt:lpstr>
      <vt:lpstr>Attach Bumpers to Face Shield Frame</vt:lpstr>
      <vt:lpstr>Attach Bumper to Face Shield</vt:lpstr>
      <vt:lpstr>Face Shield Assembly Complete</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Assy Instructions for the ET02 Emergency Face Shield</dc:title>
  <dc:creator>Bill Hemphill</dc:creator>
  <cp:keywords>ETSU;PPE;Personal;Protective;Equipment;Emergency;Face;Shield;ET02;Assembly;Instructions;Assy;Covid-19;coronavirus;2020;SARS-CoV-2;Maker;laser;CNC</cp:keywords>
  <cp:lastModifiedBy>Hemphill, William K.</cp:lastModifiedBy>
  <cp:revision>93</cp:revision>
  <dcterms:created xsi:type="dcterms:W3CDTF">2013-01-22T14:08:15Z</dcterms:created>
  <dcterms:modified xsi:type="dcterms:W3CDTF">2020-04-11T20:18:54Z</dcterms:modified>
</cp:coreProperties>
</file>