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4" r:id="rId7"/>
    <p:sldId id="260" r:id="rId8"/>
    <p:sldId id="263" r:id="rId9"/>
    <p:sldId id="265" r:id="rId10"/>
    <p:sldId id="266" r:id="rId11"/>
    <p:sldId id="268" r:id="rId12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B800"/>
    <a:srgbClr val="FFFF00"/>
    <a:srgbClr val="0033CC"/>
    <a:srgbClr val="00FF00"/>
    <a:srgbClr val="F02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57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5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0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3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2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0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7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8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8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0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8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8421A-8482-4FA7-8641-3A6CD2F33931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C31A-98BB-4527-8199-713C9DC7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u.edu/its/rcs/resources/documents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anet@etsu.edu" TargetMode="External"/><Relationship Id="rId2" Type="http://schemas.openxmlformats.org/officeDocument/2006/relationships/hyperlink" Target="mailto:currie@ets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hompsov@etsu.ed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u.edu/research/documents/etsu_strategic_plan_for_research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u.edu/research/communityoutreach/programs/asrl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Computing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59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Potential Alternatives to HPC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(BOINC in development)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BOINC – Berkeley Open Infrastructure for Network Computing</a:t>
            </a:r>
          </a:p>
          <a:p>
            <a:pPr lvl="2"/>
            <a:r>
              <a:rPr lang="en-US" dirty="0" smtClean="0"/>
              <a:t>‘Steals’ unused computation cycles from lab computers across ETSU</a:t>
            </a:r>
          </a:p>
          <a:p>
            <a:pPr lvl="2"/>
            <a:r>
              <a:rPr lang="en-US" dirty="0" smtClean="0"/>
              <a:t>Potential for 2000+ cores leveraged for research computing</a:t>
            </a:r>
          </a:p>
          <a:p>
            <a:pPr lvl="2"/>
            <a:r>
              <a:rPr lang="en-US" dirty="0" smtClean="0"/>
              <a:t>Analyze enormous data sets</a:t>
            </a:r>
          </a:p>
          <a:p>
            <a:pPr lvl="2"/>
            <a:r>
              <a:rPr lang="en-US" dirty="0" smtClean="0"/>
              <a:t>Cost – 1 server, BOINC is free/open source</a:t>
            </a:r>
          </a:p>
          <a:p>
            <a:pPr lvl="2"/>
            <a:r>
              <a:rPr lang="en-US" dirty="0" smtClean="0"/>
              <a:t>ITS currently spinning up testing environment</a:t>
            </a:r>
          </a:p>
          <a:p>
            <a:r>
              <a:rPr lang="en-US" dirty="0"/>
              <a:t>JICS (ORNL/IT) Joint Institute for </a:t>
            </a:r>
            <a:r>
              <a:rPr lang="en-US" dirty="0" smtClean="0"/>
              <a:t>Computational </a:t>
            </a:r>
            <a:r>
              <a:rPr lang="en-US" dirty="0"/>
              <a:t>Sciences</a:t>
            </a:r>
          </a:p>
          <a:p>
            <a:r>
              <a:rPr lang="en-US" dirty="0"/>
              <a:t>Amazon HPC Cloud</a:t>
            </a:r>
          </a:p>
          <a:p>
            <a:r>
              <a:rPr lang="en-US" dirty="0"/>
              <a:t>EMC Cloud (</a:t>
            </a:r>
            <a:r>
              <a:rPr lang="en-US" dirty="0" err="1"/>
              <a:t>Mozy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417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can be downloaded from </a:t>
            </a:r>
            <a:br>
              <a:rPr lang="en-US" dirty="0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>
                <a:hlinkClick r:id="rId2" tooltip="Download this Document"/>
              </a:rPr>
              <a:t>http</a:t>
            </a:r>
            <a:r>
              <a:rPr lang="en-US">
                <a:hlinkClick r:id="rId2" tooltip="Download this Document"/>
              </a:rPr>
              <a:t>://</a:t>
            </a:r>
            <a:r>
              <a:rPr lang="en-US" smtClean="0">
                <a:hlinkClick r:id="rId2" tooltip="Download this Document"/>
              </a:rPr>
              <a:t>www.etsu.edu/its/rcs/resources/documents.aspx</a:t>
            </a:r>
            <a:endParaRPr lang="en-US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Thanks for your time!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46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Staff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David Currie - Director, Research Computing Services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currie@etsu.edu</a:t>
            </a:r>
            <a:r>
              <a:rPr lang="en-US" dirty="0" smtClean="0"/>
              <a:t>, 96457</a:t>
            </a:r>
          </a:p>
          <a:p>
            <a:r>
              <a:rPr lang="en-US" dirty="0" smtClean="0"/>
              <a:t>Janet Keener - Research Computing Consultant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janet@etsu.edu</a:t>
            </a:r>
            <a:r>
              <a:rPr lang="en-US" dirty="0" smtClean="0"/>
              <a:t>,  94142</a:t>
            </a:r>
          </a:p>
          <a:p>
            <a:r>
              <a:rPr lang="en-US" dirty="0" smtClean="0"/>
              <a:t>Vince Thompson </a:t>
            </a:r>
            <a:r>
              <a:rPr lang="en-US" dirty="0"/>
              <a:t>- Research Computing </a:t>
            </a:r>
            <a:r>
              <a:rPr lang="en-US" dirty="0" smtClean="0"/>
              <a:t>Consultant    </a:t>
            </a:r>
            <a:r>
              <a:rPr lang="en-US" dirty="0" smtClean="0">
                <a:hlinkClick r:id="rId4"/>
              </a:rPr>
              <a:t>thompsov@etsu.edu</a:t>
            </a:r>
            <a:r>
              <a:rPr lang="en-US" dirty="0" smtClean="0"/>
              <a:t>,  94492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38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Needs Survey Development </a:t>
            </a:r>
            <a:br>
              <a:rPr lang="en-US" b="1" dirty="0" smtClean="0"/>
            </a:br>
            <a:r>
              <a:rPr lang="en-US" b="1" dirty="0" smtClean="0"/>
              <a:t>initiated 08/15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3089"/>
            <a:ext cx="10515600" cy="4351338"/>
          </a:xfrm>
        </p:spPr>
        <p:txBody>
          <a:bodyPr/>
          <a:lstStyle/>
          <a:p>
            <a:r>
              <a:rPr lang="en-US" dirty="0" smtClean="0"/>
              <a:t>Reviewed 2011 IT satisfaction surveys</a:t>
            </a:r>
          </a:p>
          <a:p>
            <a:r>
              <a:rPr lang="en-US" dirty="0" smtClean="0"/>
              <a:t>Reviewed ETSU’s </a:t>
            </a:r>
            <a:r>
              <a:rPr lang="en-US" dirty="0" smtClean="0">
                <a:hlinkClick r:id="rId2"/>
              </a:rPr>
              <a:t>2015 Strategic Plan for Research</a:t>
            </a:r>
            <a:endParaRPr lang="en-US" dirty="0" smtClean="0"/>
          </a:p>
          <a:p>
            <a:pPr lvl="1"/>
            <a:r>
              <a:rPr lang="en-US" dirty="0" smtClean="0"/>
              <a:t>Reviewed IT support for research at peer schools</a:t>
            </a:r>
          </a:p>
          <a:p>
            <a:r>
              <a:rPr lang="en-US" dirty="0" smtClean="0"/>
              <a:t>Looked at extreme IT support plans for research</a:t>
            </a:r>
          </a:p>
          <a:p>
            <a:pPr lvl="1"/>
            <a:r>
              <a:rPr lang="en-US" dirty="0" smtClean="0"/>
              <a:t>Oxford, Stanford</a:t>
            </a:r>
          </a:p>
        </p:txBody>
      </p:sp>
    </p:spTree>
    <p:extLst>
      <p:ext uri="{BB962C8B-B14F-4D97-AF65-F5344CB8AC3E}">
        <p14:creationId xmlns:p14="http://schemas.microsoft.com/office/powerpoint/2010/main" val="88142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Peer Institutions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70397" y="1545538"/>
            <a:ext cx="2851205" cy="4351338"/>
          </a:xfrm>
        </p:spPr>
        <p:txBody>
          <a:bodyPr>
            <a:noAutofit/>
          </a:bodyPr>
          <a:lstStyle/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u="sng" dirty="0" smtClean="0"/>
              <a:t>RPK Consultants – 2013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1" dirty="0" smtClean="0">
              <a:solidFill>
                <a:srgbClr val="BCB80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Ball State University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Central Michigan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  <a:endParaRPr lang="en-US" sz="1400" b="1" baseline="30000" dirty="0">
              <a:solidFill>
                <a:srgbClr val="BCB80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Indiana State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Oakland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Southern Illinois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Texas Woman’s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 smtClean="0">
                <a:solidFill>
                  <a:srgbClr val="BCB800"/>
                </a:solidFill>
              </a:rPr>
              <a:t>Univ</a:t>
            </a:r>
            <a:r>
              <a:rPr lang="en-US" sz="1400" b="1" dirty="0" smtClean="0">
                <a:solidFill>
                  <a:srgbClr val="BCB800"/>
                </a:solidFill>
              </a:rPr>
              <a:t> of Northern Colorado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  <a:endParaRPr lang="en-US" sz="1400" b="1" baseline="30000" dirty="0">
              <a:solidFill>
                <a:srgbClr val="BCB80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BCB800"/>
                </a:solidFill>
              </a:rPr>
              <a:t>Wright State</a:t>
            </a:r>
            <a:r>
              <a:rPr lang="en-US" sz="1400" b="1" baseline="30000" dirty="0" smtClean="0">
                <a:solidFill>
                  <a:srgbClr val="BCB800"/>
                </a:solidFill>
              </a:rPr>
              <a:t>4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Florida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Atlantic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Univ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of Arkansas at Little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Rock</a:t>
            </a:r>
            <a:r>
              <a:rPr lang="en-US" sz="1400" b="1" baseline="30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UNC Charlotte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 smtClean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00B050"/>
                </a:solidFill>
              </a:rPr>
              <a:t>Georgia Southern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B050"/>
                </a:solidFill>
              </a:rPr>
              <a:t>Marshall </a:t>
            </a:r>
            <a:r>
              <a:rPr lang="en-US" sz="1400" b="1" dirty="0" smtClean="0">
                <a:solidFill>
                  <a:srgbClr val="00B050"/>
                </a:solidFill>
              </a:rPr>
              <a:t>University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>
                <a:solidFill>
                  <a:srgbClr val="00B050"/>
                </a:solidFill>
              </a:rPr>
              <a:t>Univ</a:t>
            </a:r>
            <a:r>
              <a:rPr lang="en-US" sz="1400" b="1" dirty="0">
                <a:solidFill>
                  <a:srgbClr val="00B050"/>
                </a:solidFill>
              </a:rPr>
              <a:t> of Missouri at Kansas </a:t>
            </a:r>
            <a:r>
              <a:rPr lang="en-US" sz="1400" b="1" dirty="0" smtClean="0">
                <a:solidFill>
                  <a:srgbClr val="00B050"/>
                </a:solidFill>
              </a:rPr>
              <a:t>City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 smtClean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East </a:t>
            </a:r>
            <a:r>
              <a:rPr lang="en-US" sz="1400" b="1" dirty="0" smtClean="0">
                <a:solidFill>
                  <a:srgbClr val="F028D8"/>
                </a:solidFill>
              </a:rPr>
              <a:t>Carolina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Old </a:t>
            </a:r>
            <a:r>
              <a:rPr lang="en-US" sz="1400" b="1" dirty="0" smtClean="0">
                <a:solidFill>
                  <a:srgbClr val="F028D8"/>
                </a:solidFill>
              </a:rPr>
              <a:t>Dominion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South </a:t>
            </a:r>
            <a:r>
              <a:rPr lang="en-US" sz="1400" b="1" dirty="0" smtClean="0">
                <a:solidFill>
                  <a:srgbClr val="F028D8"/>
                </a:solidFill>
              </a:rPr>
              <a:t>Alabama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UNC </a:t>
            </a:r>
            <a:r>
              <a:rPr lang="en-US" sz="1400" b="1" dirty="0" smtClean="0">
                <a:solidFill>
                  <a:srgbClr val="F028D8"/>
                </a:solidFill>
              </a:rPr>
              <a:t>Greensboro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>
              <a:solidFill>
                <a:srgbClr val="F028D8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endParaRPr lang="en-US" sz="1400" b="1" dirty="0">
              <a:solidFill>
                <a:srgbClr val="F028D8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endParaRPr lang="en-US" sz="1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008951" y="1545539"/>
            <a:ext cx="3035410" cy="4351338"/>
          </a:xfrm>
        </p:spPr>
        <p:txBody>
          <a:bodyPr>
            <a:normAutofit/>
          </a:bodyPr>
          <a:lstStyle/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u="sng" dirty="0" smtClean="0"/>
              <a:t>Faculty Senate – 2015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1" dirty="0" smtClean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00B050"/>
                </a:solidFill>
              </a:rPr>
              <a:t>Georgia Southern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00B050"/>
                </a:solidFill>
              </a:rPr>
              <a:t>Marshall University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  <a:endParaRPr lang="en-US" sz="1400" b="1" baseline="30000" dirty="0">
              <a:solidFill>
                <a:srgbClr val="00B050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err="1" smtClean="0">
                <a:solidFill>
                  <a:srgbClr val="00B050"/>
                </a:solidFill>
              </a:rPr>
              <a:t>Univ</a:t>
            </a:r>
            <a:r>
              <a:rPr lang="en-US" sz="1400" b="1" dirty="0" smtClean="0">
                <a:solidFill>
                  <a:srgbClr val="00B050"/>
                </a:solidFill>
              </a:rPr>
              <a:t> of Missouri at Kansas City</a:t>
            </a:r>
            <a:r>
              <a:rPr lang="en-US" sz="1400" b="1" baseline="30000" dirty="0" smtClean="0">
                <a:solidFill>
                  <a:srgbClr val="00B050"/>
                </a:solidFill>
              </a:rPr>
              <a:t>5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East </a:t>
            </a:r>
            <a:r>
              <a:rPr lang="en-US" sz="1400" b="1" dirty="0" smtClean="0">
                <a:solidFill>
                  <a:srgbClr val="F028D8"/>
                </a:solidFill>
              </a:rPr>
              <a:t>Carolina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/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F028D8"/>
                </a:solidFill>
              </a:rPr>
              <a:t>Old Dominion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South </a:t>
            </a:r>
            <a:r>
              <a:rPr lang="en-US" sz="1400" b="1" dirty="0" smtClean="0">
                <a:solidFill>
                  <a:srgbClr val="F028D8"/>
                </a:solidFill>
              </a:rPr>
              <a:t>Alabama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F028D8"/>
                </a:solidFill>
              </a:rPr>
              <a:t>UNC </a:t>
            </a:r>
            <a:r>
              <a:rPr lang="en-US" sz="1400" b="1" dirty="0" smtClean="0">
                <a:solidFill>
                  <a:srgbClr val="F028D8"/>
                </a:solidFill>
              </a:rPr>
              <a:t>Greensboro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>
              <a:solidFill>
                <a:srgbClr val="F028D8"/>
              </a:solidFill>
            </a:endParaRPr>
          </a:p>
          <a:p>
            <a:pPr marL="173736" indent="-173736">
              <a:lnSpc>
                <a:spcPct val="100000"/>
              </a:lnSpc>
              <a:spcBef>
                <a:spcPts val="0"/>
              </a:spcBef>
            </a:pPr>
            <a:endParaRPr lang="en-US" sz="1400" b="1" dirty="0" smtClean="0">
              <a:solidFill>
                <a:srgbClr val="F028D8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6550" y="1545538"/>
            <a:ext cx="26875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u="sng" dirty="0" smtClean="0"/>
              <a:t>TBR/THEC – updated 2005</a:t>
            </a:r>
          </a:p>
          <a:p>
            <a:endParaRPr lang="en-US" sz="14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smtClean="0"/>
              <a:t>Appalachian State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smtClean="0"/>
              <a:t>Eastern Kentucky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smtClean="0"/>
              <a:t>Florida Ag. and Mech.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err="1" smtClean="0"/>
              <a:t>Univ</a:t>
            </a:r>
            <a:r>
              <a:rPr lang="en-US" sz="1400" b="1" dirty="0" smtClean="0"/>
              <a:t> of Texas at El Paso</a:t>
            </a:r>
            <a:r>
              <a:rPr lang="en-US" sz="1400" b="1" baseline="30000" dirty="0" smtClean="0"/>
              <a:t>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Florida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Atlantic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Univ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of Arkansas at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Little Rock</a:t>
            </a:r>
            <a:r>
              <a:rPr lang="en-US" sz="1400" b="1" baseline="30000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UNC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</a:rPr>
              <a:t>Charlotte</a:t>
            </a:r>
            <a:r>
              <a:rPr lang="en-US" sz="1400" b="1" baseline="30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en-US" sz="1400" b="1" baseline="30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East </a:t>
            </a:r>
            <a:r>
              <a:rPr lang="en-US" sz="1400" b="1" dirty="0" smtClean="0">
                <a:solidFill>
                  <a:srgbClr val="F028D8"/>
                </a:solidFill>
              </a:rPr>
              <a:t>Carolina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Old </a:t>
            </a:r>
            <a:r>
              <a:rPr lang="en-US" sz="1400" b="1" dirty="0" smtClean="0">
                <a:solidFill>
                  <a:srgbClr val="F028D8"/>
                </a:solidFill>
              </a:rPr>
              <a:t>Dominion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South </a:t>
            </a:r>
            <a:r>
              <a:rPr lang="en-US" sz="1400" b="1" dirty="0" smtClean="0">
                <a:solidFill>
                  <a:srgbClr val="F028D8"/>
                </a:solidFill>
              </a:rPr>
              <a:t>Alabama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028D8"/>
                </a:solidFill>
              </a:rPr>
              <a:t>UNC </a:t>
            </a:r>
            <a:r>
              <a:rPr lang="en-US" sz="1400" b="1" dirty="0" smtClean="0">
                <a:solidFill>
                  <a:srgbClr val="F028D8"/>
                </a:solidFill>
              </a:rPr>
              <a:t>Greensboro</a:t>
            </a:r>
            <a:r>
              <a:rPr lang="en-US" sz="1400" b="1" baseline="30000" dirty="0" smtClean="0">
                <a:solidFill>
                  <a:srgbClr val="F028D8"/>
                </a:solidFill>
              </a:rPr>
              <a:t>3</a:t>
            </a:r>
            <a:endParaRPr lang="en-US" sz="1400" b="1" baseline="30000" dirty="0">
              <a:solidFill>
                <a:srgbClr val="F028D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F028D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F028D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09110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Tenured (482) and Tenure Track (158) Faculty Survey, plus ~55 non-tenure track researchers</a:t>
            </a:r>
            <a:endParaRPr lang="en-US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Applied Social Research Lab (ASRL) contracted in 12/15</a:t>
            </a:r>
          </a:p>
          <a:p>
            <a:pPr lvl="1"/>
            <a:r>
              <a:rPr lang="en-US" dirty="0" smtClean="0"/>
              <a:t>Validate survey</a:t>
            </a:r>
          </a:p>
          <a:p>
            <a:pPr lvl="2"/>
            <a:r>
              <a:rPr lang="en-US" dirty="0" smtClean="0"/>
              <a:t>Review questions</a:t>
            </a:r>
          </a:p>
          <a:p>
            <a:pPr lvl="2"/>
            <a:r>
              <a:rPr lang="en-US" dirty="0" smtClean="0"/>
              <a:t>Conduct survey</a:t>
            </a:r>
          </a:p>
          <a:p>
            <a:pPr lvl="2"/>
            <a:r>
              <a:rPr lang="en-US" dirty="0" smtClean="0"/>
              <a:t>Analyze data</a:t>
            </a:r>
          </a:p>
          <a:p>
            <a:pPr lvl="2"/>
            <a:r>
              <a:rPr lang="en-US" dirty="0" smtClean="0"/>
              <a:t>Summarize findings</a:t>
            </a:r>
          </a:p>
          <a:p>
            <a:pPr lvl="1"/>
            <a:r>
              <a:rPr lang="en-US" dirty="0" smtClean="0"/>
              <a:t>Survey distributed via email April 2016, proceeded by letter from Dr. Noland</a:t>
            </a:r>
          </a:p>
          <a:p>
            <a:pPr lvl="1"/>
            <a:r>
              <a:rPr lang="en-US" dirty="0" smtClean="0"/>
              <a:t>As </a:t>
            </a:r>
            <a:r>
              <a:rPr lang="en-US" smtClean="0"/>
              <a:t>of mid-day May </a:t>
            </a:r>
            <a:r>
              <a:rPr lang="en-US" dirty="0" smtClean="0"/>
              <a:t>4, we have had a 50.07% response rate!!</a:t>
            </a:r>
          </a:p>
          <a:p>
            <a:pPr lvl="2"/>
            <a:endParaRPr lang="en-US" dirty="0"/>
          </a:p>
          <a:p>
            <a:r>
              <a:rPr lang="en-US" dirty="0" smtClean="0">
                <a:hlinkClick r:id="rId2"/>
              </a:rPr>
              <a:t>ASRL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8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Broad Areas of Support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Consultation</a:t>
            </a:r>
          </a:p>
          <a:p>
            <a:r>
              <a:rPr lang="en-US" sz="3200" dirty="0" smtClean="0"/>
              <a:t>Follow-up</a:t>
            </a:r>
          </a:p>
          <a:p>
            <a:r>
              <a:rPr lang="en-US" sz="3200" dirty="0" smtClean="0"/>
              <a:t>Data</a:t>
            </a:r>
          </a:p>
          <a:p>
            <a:pPr lvl="1"/>
            <a:r>
              <a:rPr lang="en-US" dirty="0" smtClean="0"/>
              <a:t>HPC</a:t>
            </a:r>
          </a:p>
          <a:p>
            <a:pPr lvl="1"/>
            <a:r>
              <a:rPr lang="en-US" dirty="0" smtClean="0"/>
              <a:t>Digital Humanities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43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45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Consultation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b="1" dirty="0" smtClean="0"/>
              <a:t>Assure </a:t>
            </a:r>
            <a:r>
              <a:rPr lang="en-US" sz="2700" b="1" dirty="0"/>
              <a:t>Workable </a:t>
            </a:r>
            <a:r>
              <a:rPr lang="en-US" sz="2700" b="1" dirty="0" smtClean="0"/>
              <a:t>Solutions, Accelerate Requisition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1561"/>
            <a:ext cx="10515600" cy="513176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lvl="1"/>
            <a:r>
              <a:rPr lang="en-US" sz="2800" dirty="0" smtClean="0"/>
              <a:t>Project Planning</a:t>
            </a:r>
          </a:p>
          <a:p>
            <a:pPr lvl="1"/>
            <a:r>
              <a:rPr lang="en-US" sz="2800" dirty="0" smtClean="0"/>
              <a:t>Grant Applications</a:t>
            </a:r>
          </a:p>
          <a:p>
            <a:pPr lvl="1"/>
            <a:r>
              <a:rPr lang="en-US" sz="2800" dirty="0" smtClean="0"/>
              <a:t>Software/Hardware Evaluation</a:t>
            </a:r>
          </a:p>
          <a:p>
            <a:pPr lvl="1"/>
            <a:r>
              <a:rPr lang="en-US" sz="2800" dirty="0" smtClean="0"/>
              <a:t>Vendor Contract/Bundled Equipment Review</a:t>
            </a:r>
          </a:p>
          <a:p>
            <a:pPr lvl="2"/>
            <a:r>
              <a:rPr lang="en-US" sz="2800" dirty="0" smtClean="0"/>
              <a:t>Bid Preparation</a:t>
            </a:r>
          </a:p>
          <a:p>
            <a:pPr lvl="1"/>
            <a:r>
              <a:rPr lang="en-US" sz="2800" dirty="0" smtClean="0"/>
              <a:t>Warranty/License Review</a:t>
            </a:r>
          </a:p>
          <a:p>
            <a:pPr lvl="1"/>
            <a:r>
              <a:rPr lang="en-US" sz="2800" dirty="0" smtClean="0"/>
              <a:t>Vet Planned Purchases</a:t>
            </a:r>
          </a:p>
          <a:p>
            <a:pPr lvl="1"/>
            <a:r>
              <a:rPr lang="en-US" sz="2800" dirty="0" smtClean="0"/>
              <a:t>Storage options</a:t>
            </a:r>
          </a:p>
          <a:p>
            <a:pPr lvl="2"/>
            <a:r>
              <a:rPr lang="en-US" sz="2800" dirty="0" smtClean="0"/>
              <a:t>HIPPA compliance</a:t>
            </a:r>
          </a:p>
          <a:p>
            <a:pPr lvl="1"/>
            <a:r>
              <a:rPr lang="en-US" sz="2800" dirty="0" smtClean="0"/>
              <a:t>Promotion</a:t>
            </a:r>
          </a:p>
        </p:txBody>
      </p:sp>
    </p:spTree>
    <p:extLst>
      <p:ext uri="{BB962C8B-B14F-4D97-AF65-F5344CB8AC3E}">
        <p14:creationId xmlns:p14="http://schemas.microsoft.com/office/powerpoint/2010/main" val="1049241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Follow-up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Orders and Installs</a:t>
            </a:r>
          </a:p>
          <a:p>
            <a:r>
              <a:rPr lang="en-US" dirty="0" smtClean="0"/>
              <a:t>Compliance reports</a:t>
            </a:r>
          </a:p>
          <a:p>
            <a:r>
              <a:rPr lang="en-US" dirty="0" smtClean="0"/>
              <a:t>Research articles</a:t>
            </a:r>
          </a:p>
          <a:p>
            <a:r>
              <a:rPr lang="en-US" dirty="0" smtClean="0"/>
              <a:t>Proprietary software</a:t>
            </a:r>
          </a:p>
          <a:p>
            <a:r>
              <a:rPr lang="en-US" dirty="0" smtClean="0"/>
              <a:t>Software Instruction</a:t>
            </a:r>
          </a:p>
          <a:p>
            <a:r>
              <a:rPr lang="en-US" dirty="0" smtClean="0"/>
              <a:t>Data Storage and Backup</a:t>
            </a:r>
          </a:p>
          <a:p>
            <a:r>
              <a:rPr lang="en-US" dirty="0" smtClean="0"/>
              <a:t>Warranty Issues</a:t>
            </a:r>
          </a:p>
          <a:p>
            <a:r>
              <a:rPr lang="en-US" dirty="0" smtClean="0"/>
              <a:t>Keep Hardware Running</a:t>
            </a:r>
          </a:p>
        </p:txBody>
      </p:sp>
    </p:spTree>
    <p:extLst>
      <p:ext uri="{BB962C8B-B14F-4D97-AF65-F5344CB8AC3E}">
        <p14:creationId xmlns:p14="http://schemas.microsoft.com/office/powerpoint/2010/main" val="526086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torage </a:t>
            </a:r>
            <a:r>
              <a:rPr lang="en-US" dirty="0"/>
              <a:t>and </a:t>
            </a:r>
            <a:r>
              <a:rPr lang="en-US" dirty="0" smtClean="0"/>
              <a:t>backup</a:t>
            </a:r>
          </a:p>
          <a:p>
            <a:r>
              <a:rPr lang="en-US" dirty="0" smtClean="0"/>
              <a:t>HIPPA compliance</a:t>
            </a:r>
          </a:p>
          <a:p>
            <a:r>
              <a:rPr lang="en-US" dirty="0"/>
              <a:t>N</a:t>
            </a:r>
            <a:r>
              <a:rPr lang="en-US" dirty="0" smtClean="0"/>
              <a:t>etwork security</a:t>
            </a:r>
          </a:p>
          <a:p>
            <a:r>
              <a:rPr lang="en-US" dirty="0" smtClean="0"/>
              <a:t>Legacy </a:t>
            </a:r>
            <a:r>
              <a:rPr lang="en-US" dirty="0"/>
              <a:t>or proprietary data </a:t>
            </a:r>
            <a:r>
              <a:rPr lang="en-US" dirty="0" smtClean="0"/>
              <a:t>conversion</a:t>
            </a:r>
          </a:p>
          <a:p>
            <a:pPr lvl="1"/>
            <a:r>
              <a:rPr lang="en-US" dirty="0" smtClean="0"/>
              <a:t>legacy </a:t>
            </a:r>
            <a:r>
              <a:rPr lang="en-US" dirty="0"/>
              <a:t>machine upgrades</a:t>
            </a:r>
          </a:p>
          <a:p>
            <a:r>
              <a:rPr lang="en-US" dirty="0" smtClean="0"/>
              <a:t>Analysis tools</a:t>
            </a:r>
            <a:endParaRPr lang="en-US" dirty="0"/>
          </a:p>
          <a:p>
            <a:r>
              <a:rPr lang="en-US" dirty="0" smtClean="0"/>
              <a:t>HPC</a:t>
            </a:r>
            <a:r>
              <a:rPr lang="en-US" dirty="0"/>
              <a:t>: </a:t>
            </a:r>
            <a:r>
              <a:rPr lang="en-US" dirty="0" err="1" smtClean="0"/>
              <a:t>KnightRider</a:t>
            </a:r>
            <a:r>
              <a:rPr lang="en-US" dirty="0" smtClean="0"/>
              <a:t> &amp; </a:t>
            </a:r>
            <a:r>
              <a:rPr lang="en-US" dirty="0" err="1" smtClean="0"/>
              <a:t>BlackPearl</a:t>
            </a:r>
            <a:r>
              <a:rPr lang="en-US" dirty="0" smtClean="0"/>
              <a:t> (Chris Wallace); Amazon; EMC </a:t>
            </a:r>
            <a:r>
              <a:rPr lang="en-US" dirty="0"/>
              <a:t>(</a:t>
            </a:r>
            <a:r>
              <a:rPr lang="en-US" dirty="0" err="1"/>
              <a:t>Mozy</a:t>
            </a:r>
            <a:r>
              <a:rPr lang="en-US" dirty="0" smtClean="0"/>
              <a:t>), BOINC</a:t>
            </a:r>
            <a:endParaRPr lang="en-US" dirty="0"/>
          </a:p>
          <a:p>
            <a:r>
              <a:rPr lang="en-US" dirty="0"/>
              <a:t>Digital Humanities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961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9076</TotalTime>
  <Words>392</Words>
  <Application>Microsoft Office PowerPoint</Application>
  <PresentationFormat>Widescreen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Research Computing Services</vt:lpstr>
      <vt:lpstr>Staff</vt:lpstr>
      <vt:lpstr>Needs Survey Development  initiated 08/15</vt:lpstr>
      <vt:lpstr>Peer Institutions</vt:lpstr>
      <vt:lpstr>Tenured (482) and Tenure Track (158) Faculty Survey, plus ~55 non-tenure track researchers</vt:lpstr>
      <vt:lpstr>Broad Areas of Support</vt:lpstr>
      <vt:lpstr>Consultation Assure Workable Solutions, Accelerate Requisition Process</vt:lpstr>
      <vt:lpstr>Follow-up</vt:lpstr>
      <vt:lpstr>Data</vt:lpstr>
      <vt:lpstr>Potential Alternatives to HPC (BOINC in development)</vt:lpstr>
      <vt:lpstr>Questions?</vt:lpstr>
    </vt:vector>
  </TitlesOfParts>
  <Company>ETSU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Computing Services</dc:title>
  <dc:creator>Currie, William David</dc:creator>
  <cp:lastModifiedBy>Keener, Janet M.</cp:lastModifiedBy>
  <cp:revision>132</cp:revision>
  <cp:lastPrinted>2016-05-04T13:12:02Z</cp:lastPrinted>
  <dcterms:created xsi:type="dcterms:W3CDTF">2016-03-22T20:22:48Z</dcterms:created>
  <dcterms:modified xsi:type="dcterms:W3CDTF">2016-06-20T14:39:52Z</dcterms:modified>
</cp:coreProperties>
</file>