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8" r:id="rId14"/>
    <p:sldId id="269" r:id="rId15"/>
    <p:sldId id="274" r:id="rId16"/>
    <p:sldId id="272" r:id="rId17"/>
    <p:sldId id="275" r:id="rId18"/>
    <p:sldId id="273" r:id="rId19"/>
    <p:sldId id="276" r:id="rId20"/>
    <p:sldId id="27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CDDE74-F125-4DA2-B82F-5001F0198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6CEB7E6-4BEE-4E22-B87B-49D153A0A1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CF9242-CAEE-4264-9D8D-6CA91AB28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A8FE0E-AEAE-41D0-A41A-CE639153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6A1A9D-114E-449B-A2E4-49C29AB4D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65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645FF6-F88B-44F1-B7A4-C5865841E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43935C6-B2D6-4869-AF08-96A616C1E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3533E71-45A4-4F95-AC29-FAD5288D1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10524B-F270-40AA-8425-3F5E6AB04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6C61E00-3889-4277-802E-405289EE9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46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294C634-7039-4B42-939E-B2094BD64E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C6E4496-6A4F-4DE8-8FAD-97D5D1373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FDF5D71-B295-47CF-ADA4-33F5C665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0C97DF-0E19-48EB-A87C-57E84B644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026B0F-1281-440B-A453-B06E0AEF8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2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2F3AEF-CB44-4C4B-9BD1-2AEF1F313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853A6F-CF50-4FB8-B061-EC4C98803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952484D-7A4A-4F9E-A547-035210F34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B3E98A-C661-45D7-B427-8474CD67A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74684A-32A5-416C-8D9A-C0CE27211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0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3A23A6-AEFF-4BC8-8EC6-08F5231D2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EF0175F-741C-4E98-BC53-5BBBFA679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84426F-F0CD-4AFF-B8EF-7965D9A6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78D6B4-2F03-4CF0-BDF3-22D638D09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0D8A61-7484-4618-AA23-6F836B1E0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6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CC4957-AD04-4F1E-8D5F-672AE38A2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FEE671-1319-43E1-8B87-5EBF01973D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FB836B5-83CD-4065-A527-C6D24BCC8B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4EC5BDF-E845-417C-8C29-34598994B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33372C4-90B4-40A4-9C6B-32C8DE01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D9CD9E6-C91D-49CC-8F01-31A6E2297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00C031-D9CC-4C34-9E8F-94735DDF7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AFFB574-98E3-4F67-810C-E6FE98B9E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3DA125-3B50-4804-9CE5-FE11A84A9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4429EE8-1E31-480B-9B09-884A921E0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EB6ADF6-C166-480C-8943-7A6F5A727B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9915066-3F1B-47B9-A480-2A569607E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F807A41-B157-4E69-976F-098C596B9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1CDFC5B-6DCE-43A2-92DF-2A0C3A092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65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3A4835-555E-4BFD-93FB-B8DC80549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DA30F89-9823-4550-BBA9-35B9A06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3D3372A-E130-488F-9641-64E4E324A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FBF5E51-42BF-460E-8442-D497B3BFB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5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8BDCC54-24B5-46F4-8FC5-E50E69E78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4C328E9-06D3-4A57-B258-88FACFAEC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75D76A3-61C2-459F-B713-9B2CF639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2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A2A760-26CB-4C92-9707-8435F6965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5CAEC6-49C2-4906-BC6A-E6EB8FB0A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0821797-7F90-4F47-844C-2099355700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13F4A6A-6604-42FD-BBD0-AF3D15188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5D22E05-F40B-40D1-BF63-F3A0B922D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8DAE56F-9E73-41B0-BA7D-2FB744A5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37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E3E30C-A7E1-4C70-8663-702BDC15F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FC39FA9-DFBF-4CC3-95E7-040199C009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97F6BCE-122F-4BAC-9B62-F35E1AA0B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E6C351A-5B5A-4D75-A330-5999AEB68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7F8633D-A1BB-4177-AC1F-F0E43B6FA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6C8911D-D23B-428D-B1B8-B6E0F4C79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9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DE3DA52-FB77-4A37-B45C-D05F3EDEF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33A4006-50A3-409C-8B49-F264E336D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804857-A108-48AB-9F12-05E59AD15D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745EE-2C58-4EAA-AF39-AEA1AA0F3BFC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712F83-5889-4533-AB73-8C7900D01F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557F20-4FF1-4C76-AF06-CA841040D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33BDC-9211-48D2-8CD9-A8D378C25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1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30B4A0-CD37-43BC-8088-882036C538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Advising Diagnostic</a:t>
            </a:r>
            <a:br>
              <a:rPr lang="en-US" dirty="0"/>
            </a:br>
            <a:r>
              <a:rPr lang="en-US" dirty="0"/>
              <a:t>Report from EAB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03BA2B7-7F6A-4C5C-9C2D-1E3F93B8DB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October 28, 2019</a:t>
            </a:r>
          </a:p>
        </p:txBody>
      </p:sp>
    </p:spTree>
    <p:extLst>
      <p:ext uri="{BB962C8B-B14F-4D97-AF65-F5344CB8AC3E}">
        <p14:creationId xmlns:p14="http://schemas.microsoft.com/office/powerpoint/2010/main" val="34083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BCBBCC-AC50-44C8-ABB7-A9D3749F4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steps…..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318C95-6E3F-47EA-BDF5-E60BAA00B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9225"/>
            <a:ext cx="10515600" cy="4757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Establish </a:t>
            </a:r>
            <a:r>
              <a:rPr lang="en-US" dirty="0"/>
              <a:t>Implementation Task Force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Visit some institutions with a decentralized but standardized advisement model, i.e., University of South Carolina, Coastal Carolina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Identify plan for move to an all professional advisor model within </a:t>
            </a:r>
            <a:r>
              <a:rPr lang="en-US" dirty="0" smtClean="0"/>
              <a:t>colleges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University </a:t>
            </a:r>
            <a:r>
              <a:rPr lang="en-US" dirty="0"/>
              <a:t>Student Advisement Office and University Advising Center will report to Student Life and Enrollment effective January 1, 2020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94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179185-F11D-46B3-AAED-83EB0D74E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nomenclature for advising offices and advisors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D2F277-F07C-477A-8438-0F496845E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roles and responsibilities for advisors and faculty mentors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Develop a career ladder and performance expectations for advisors </a:t>
            </a:r>
          </a:p>
          <a:p>
            <a:pPr lvl="1"/>
            <a:r>
              <a:rPr lang="en-US" dirty="0"/>
              <a:t>Addresses inconsistencies in levels, role and pay across the university</a:t>
            </a:r>
          </a:p>
          <a:p>
            <a:pPr lvl="1"/>
            <a:r>
              <a:rPr lang="en-US" dirty="0"/>
              <a:t>Allows for career (and salary) progression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Develop training programs for advisors and faculty mentors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63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E3B4D6-F9F9-40E9-8EA9-C7ECA9BC0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83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i="1" dirty="0"/>
              <a:t>Assumptions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8647FA-DC34-415E-8C8D-873E12930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821" y="1234911"/>
            <a:ext cx="10515600" cy="5182549"/>
          </a:xfrm>
        </p:spPr>
        <p:txBody>
          <a:bodyPr>
            <a:normAutofit/>
          </a:bodyPr>
          <a:lstStyle/>
          <a:p>
            <a:r>
              <a:rPr lang="en-US" sz="3200" dirty="0"/>
              <a:t>We have a committed group of professionals working in advising and all staff and positions are important and needed</a:t>
            </a:r>
          </a:p>
          <a:p>
            <a:r>
              <a:rPr lang="en-US" sz="3200" dirty="0"/>
              <a:t>While responsibilities may change, all our current advising leaders will continue to have key leadership roles in the future </a:t>
            </a:r>
          </a:p>
          <a:p>
            <a:r>
              <a:rPr lang="en-US" sz="3200" dirty="0"/>
              <a:t>We will pursue outcomes aggressively but will not sacrifice effectiveness</a:t>
            </a:r>
          </a:p>
          <a:p>
            <a:r>
              <a:rPr lang="en-US" sz="3200" dirty="0"/>
              <a:t>Achieving the identified outcomes is an institutional priority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69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E3B4D6-F9F9-40E9-8EA9-C7ECA9BC0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i="1" dirty="0"/>
              <a:t>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8647FA-DC34-415E-8C8D-873E12930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0326"/>
            <a:ext cx="10515600" cy="5182549"/>
          </a:xfrm>
        </p:spPr>
        <p:txBody>
          <a:bodyPr>
            <a:normAutofit/>
          </a:bodyPr>
          <a:lstStyle/>
          <a:p>
            <a:r>
              <a:rPr lang="en-US" sz="3200" dirty="0"/>
              <a:t>Professional Advising in all colleges through 120 hours</a:t>
            </a:r>
          </a:p>
          <a:p>
            <a:r>
              <a:rPr lang="en-US" sz="3200" dirty="0"/>
              <a:t>Faculty serving as mentors for students </a:t>
            </a:r>
          </a:p>
          <a:p>
            <a:r>
              <a:rPr lang="en-US" sz="3200" dirty="0"/>
              <a:t>Agreements that advisors are able to spend a significant majority of time engaging in activities that directly support student success</a:t>
            </a:r>
          </a:p>
          <a:p>
            <a:r>
              <a:rPr lang="en-US" sz="3200" dirty="0"/>
              <a:t>Professional career track for advisors with additional recognition and compensation</a:t>
            </a:r>
          </a:p>
          <a:p>
            <a:r>
              <a:rPr lang="en-US" sz="3200" dirty="0"/>
              <a:t>Enhanced training </a:t>
            </a:r>
            <a:r>
              <a:rPr lang="en-US" sz="3200" dirty="0" smtClean="0"/>
              <a:t>opportunities with a common pool to </a:t>
            </a:r>
            <a:r>
              <a:rPr lang="en-US" sz="3200" dirty="0"/>
              <a:t>provide additional support for professional development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18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E3B4D6-F9F9-40E9-8EA9-C7ECA9BC0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i="1" dirty="0"/>
              <a:t>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8647FA-DC34-415E-8C8D-873E12930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821" y="1234911"/>
            <a:ext cx="10515600" cy="5182549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One information system for outreach, tracking and sharing information related to student success</a:t>
            </a:r>
          </a:p>
          <a:p>
            <a:r>
              <a:rPr lang="en-US" sz="3200" dirty="0"/>
              <a:t>Increased consistency of roles, responsibilities, expectations and titles</a:t>
            </a:r>
          </a:p>
          <a:p>
            <a:r>
              <a:rPr lang="en-US" sz="3200" dirty="0"/>
              <a:t>Executive Director of Student Success position to provide strategic campus leadership, oversight, collaboration, and accountability</a:t>
            </a:r>
          </a:p>
          <a:p>
            <a:r>
              <a:rPr lang="en-US" sz="3200" dirty="0"/>
              <a:t>Expanded Student Help Desk in Student Center to support service, triage and referral</a:t>
            </a:r>
          </a:p>
          <a:p>
            <a:r>
              <a:rPr lang="en-US" sz="3200" dirty="0"/>
              <a:t>Shared evaluation metrics for advisors related to student success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89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E3B4D6-F9F9-40E9-8EA9-C7ECA9BC0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52487"/>
            <a:ext cx="12122870" cy="1238201"/>
          </a:xfrm>
        </p:spPr>
        <p:txBody>
          <a:bodyPr>
            <a:normAutofit/>
          </a:bodyPr>
          <a:lstStyle/>
          <a:p>
            <a:pPr algn="ctr"/>
            <a:r>
              <a:rPr lang="en-US" sz="4000" b="1" i="1" dirty="0"/>
              <a:t>Advising Model Changes and Key Questions: Undeclared Advising, Special Populations, and Help Desk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8647FA-DC34-415E-8C8D-873E12930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821" y="1395167"/>
            <a:ext cx="10515600" cy="535442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Undeclared advising moves to the colleges and allows for professional advising through graduation </a:t>
            </a:r>
          </a:p>
          <a:p>
            <a:pPr lvl="1"/>
            <a:r>
              <a:rPr lang="en-US" sz="3200" dirty="0" smtClean="0"/>
              <a:t>3 </a:t>
            </a:r>
            <a:r>
              <a:rPr lang="en-US" sz="3200" dirty="0"/>
              <a:t>positions would move to the Colleges</a:t>
            </a:r>
          </a:p>
          <a:p>
            <a:pPr lvl="1"/>
            <a:r>
              <a:rPr lang="en-US" sz="3200" dirty="0"/>
              <a:t>Other undeclared advising and support positions would provide support for special populations and centralized help desk</a:t>
            </a:r>
          </a:p>
          <a:p>
            <a:pPr lvl="2"/>
            <a:r>
              <a:rPr lang="en-US" sz="3200" dirty="0"/>
              <a:t>Learning Support</a:t>
            </a:r>
          </a:p>
          <a:p>
            <a:pPr lvl="2"/>
            <a:r>
              <a:rPr lang="en-US" sz="3200" dirty="0"/>
              <a:t>Dual Enrollment</a:t>
            </a:r>
          </a:p>
          <a:p>
            <a:pPr lvl="2"/>
            <a:r>
              <a:rPr lang="en-US" sz="3200" dirty="0"/>
              <a:t>Special Students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79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E3B4D6-F9F9-40E9-8EA9-C7ECA9BC0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3605"/>
          </a:xfrm>
        </p:spPr>
        <p:txBody>
          <a:bodyPr>
            <a:normAutofit fontScale="90000"/>
          </a:bodyPr>
          <a:lstStyle/>
          <a:p>
            <a:pPr algn="ctr"/>
            <a:endParaRPr lang="en-US" sz="4000" b="1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8647FA-DC34-415E-8C8D-873E12930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821" y="678731"/>
            <a:ext cx="10515600" cy="6070862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Key Questions</a:t>
            </a:r>
          </a:p>
          <a:p>
            <a:pPr lvl="1"/>
            <a:r>
              <a:rPr lang="en-US" sz="3200" dirty="0"/>
              <a:t>How do we ensure advising support and referral for undecided students in the college model?</a:t>
            </a:r>
          </a:p>
          <a:p>
            <a:pPr lvl="1"/>
            <a:r>
              <a:rPr lang="en-US" sz="3200" dirty="0"/>
              <a:t>How do we ensure advising support for special populations in the central advising center?</a:t>
            </a:r>
          </a:p>
          <a:p>
            <a:pPr lvl="1"/>
            <a:r>
              <a:rPr lang="en-US" sz="3200" dirty="0"/>
              <a:t>What is a sufficient staffing level in the colleges and centrally to achieve the outcome?</a:t>
            </a:r>
          </a:p>
          <a:p>
            <a:pPr lvl="1"/>
            <a:r>
              <a:rPr lang="en-US" sz="3200" dirty="0"/>
              <a:t>How will undeclared students be assigned to colleges?</a:t>
            </a:r>
          </a:p>
          <a:p>
            <a:pPr lvl="1"/>
            <a:r>
              <a:rPr lang="en-US" sz="3200" dirty="0"/>
              <a:t>How will undecided students with no identified area of focus be advised?</a:t>
            </a:r>
          </a:p>
          <a:p>
            <a:pPr lvl="1"/>
            <a:r>
              <a:rPr lang="en-US" sz="3200" dirty="0"/>
              <a:t>How will advisor positions in the colleges be selected?</a:t>
            </a:r>
          </a:p>
          <a:p>
            <a:pPr lvl="1"/>
            <a:r>
              <a:rPr lang="en-US" sz="3200" dirty="0"/>
              <a:t>What is the role of the Help Desk and how will it be staffed? </a:t>
            </a:r>
          </a:p>
        </p:txBody>
      </p:sp>
    </p:spTree>
    <p:extLst>
      <p:ext uri="{BB962C8B-B14F-4D97-AF65-F5344CB8AC3E}">
        <p14:creationId xmlns:p14="http://schemas.microsoft.com/office/powerpoint/2010/main" val="135701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E3B4D6-F9F9-40E9-8EA9-C7ECA9BC0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52487"/>
            <a:ext cx="12122870" cy="1238201"/>
          </a:xfrm>
        </p:spPr>
        <p:txBody>
          <a:bodyPr>
            <a:normAutofit/>
          </a:bodyPr>
          <a:lstStyle/>
          <a:p>
            <a:pPr algn="ctr"/>
            <a:r>
              <a:rPr lang="en-US" sz="4000" b="1" i="1" dirty="0"/>
              <a:t>Advising Model Changes and Key Questions: </a:t>
            </a:r>
            <a:br>
              <a:rPr lang="en-US" sz="4000" b="1" i="1" dirty="0"/>
            </a:br>
            <a:r>
              <a:rPr lang="en-US" sz="4000" b="1" i="1" dirty="0"/>
              <a:t>Medical Professions Advisement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8647FA-DC34-415E-8C8D-873E12930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821" y="1395167"/>
            <a:ext cx="10515600" cy="535442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Medical Professions Advisement moves out of the College of Arts and Sciences to a Centralized Advising Model </a:t>
            </a:r>
          </a:p>
          <a:p>
            <a:r>
              <a:rPr lang="en-US" dirty="0" smtClean="0"/>
              <a:t>Key </a:t>
            </a:r>
            <a:r>
              <a:rPr lang="en-US" dirty="0"/>
              <a:t>Questions</a:t>
            </a:r>
          </a:p>
          <a:p>
            <a:pPr lvl="1"/>
            <a:r>
              <a:rPr lang="en-US" dirty="0"/>
              <a:t>What is the optimal structure and reporting for Medical Professions/and or Pre-Health Advisement?</a:t>
            </a:r>
          </a:p>
          <a:p>
            <a:pPr lvl="1"/>
            <a:r>
              <a:rPr lang="en-US" dirty="0"/>
              <a:t>How do we ensure advising support for MPA/Pre Health students in the model?</a:t>
            </a:r>
          </a:p>
          <a:p>
            <a:pPr lvl="1"/>
            <a:r>
              <a:rPr lang="en-US" dirty="0"/>
              <a:t>How are 1350 and the Pre-Health LLC best supported?</a:t>
            </a:r>
          </a:p>
          <a:p>
            <a:pPr lvl="1"/>
            <a:r>
              <a:rPr lang="en-US" dirty="0"/>
              <a:t>How are student recruitment and professional development activities best supported?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21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E3B4D6-F9F9-40E9-8EA9-C7ECA9BC0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i="1" dirty="0"/>
              <a:t>Advising Structure and Key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8647FA-DC34-415E-8C8D-873E12930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821" y="1234911"/>
            <a:ext cx="10515600" cy="5182549"/>
          </a:xfrm>
        </p:spPr>
        <p:txBody>
          <a:bodyPr>
            <a:normAutofit/>
          </a:bodyPr>
          <a:lstStyle/>
          <a:p>
            <a:r>
              <a:rPr lang="en-US" dirty="0"/>
              <a:t>Integrated University Structure</a:t>
            </a:r>
          </a:p>
          <a:p>
            <a:pPr lvl="1"/>
            <a:r>
              <a:rPr lang="en-US" dirty="0"/>
              <a:t>Centralized advising functions integrated within the Division of Student Life and Enrollment</a:t>
            </a:r>
          </a:p>
          <a:p>
            <a:pPr lvl="1"/>
            <a:r>
              <a:rPr lang="en-US" dirty="0"/>
              <a:t>Central advising functions report to the Assistant Vice President through an Executive Director of Student </a:t>
            </a:r>
            <a:r>
              <a:rPr lang="en-US" dirty="0" smtClean="0"/>
              <a:t>Success</a:t>
            </a:r>
          </a:p>
          <a:p>
            <a:pPr lvl="1"/>
            <a:r>
              <a:rPr lang="en-US" dirty="0" smtClean="0"/>
              <a:t>Central advising Help Desk for student support and referral</a:t>
            </a:r>
            <a:endParaRPr lang="en-US" dirty="0"/>
          </a:p>
          <a:p>
            <a:pPr lvl="1"/>
            <a:r>
              <a:rPr lang="en-US" dirty="0"/>
              <a:t>Memorandum of Understanding with the Colleges </a:t>
            </a:r>
          </a:p>
          <a:p>
            <a:pPr lvl="2"/>
            <a:r>
              <a:rPr lang="en-US" dirty="0"/>
              <a:t>Dotted line reporting from college advisors to Executive Director</a:t>
            </a:r>
          </a:p>
          <a:p>
            <a:r>
              <a:rPr lang="en-US" dirty="0"/>
              <a:t>Centralized Structure</a:t>
            </a:r>
          </a:p>
          <a:p>
            <a:pPr lvl="1"/>
            <a:r>
              <a:rPr lang="en-US" dirty="0"/>
              <a:t>Executive Director of Student Success</a:t>
            </a:r>
          </a:p>
          <a:p>
            <a:pPr lvl="1"/>
            <a:r>
              <a:rPr lang="en-US" dirty="0" smtClean="0"/>
              <a:t>University </a:t>
            </a:r>
            <a:r>
              <a:rPr lang="en-US" dirty="0"/>
              <a:t>Advisement</a:t>
            </a:r>
          </a:p>
          <a:p>
            <a:pPr lvl="1"/>
            <a:r>
              <a:rPr lang="en-US" dirty="0" smtClean="0"/>
              <a:t>Special </a:t>
            </a:r>
            <a:r>
              <a:rPr lang="en-US" dirty="0"/>
              <a:t>Population Advising and University Student Help </a:t>
            </a:r>
            <a:r>
              <a:rPr lang="en-US" dirty="0" smtClean="0"/>
              <a:t>Desk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77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E3B4D6-F9F9-40E9-8EA9-C7ECA9BC0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3268"/>
          </a:xfrm>
        </p:spPr>
        <p:txBody>
          <a:bodyPr>
            <a:normAutofit fontScale="90000"/>
          </a:bodyPr>
          <a:lstStyle/>
          <a:p>
            <a:pPr algn="ctr"/>
            <a:endParaRPr lang="en-US" sz="4000" b="1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8647FA-DC34-415E-8C8D-873E12930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821" y="806335"/>
            <a:ext cx="10515600" cy="5611125"/>
          </a:xfrm>
        </p:spPr>
        <p:txBody>
          <a:bodyPr>
            <a:normAutofit/>
          </a:bodyPr>
          <a:lstStyle/>
          <a:p>
            <a:r>
              <a:rPr lang="en-US" dirty="0"/>
              <a:t>Key Questions</a:t>
            </a:r>
          </a:p>
          <a:p>
            <a:pPr lvl="1"/>
            <a:r>
              <a:rPr lang="en-US" dirty="0"/>
              <a:t>What is included in the MOU with the Colleges?</a:t>
            </a:r>
          </a:p>
          <a:p>
            <a:pPr lvl="1"/>
            <a:r>
              <a:rPr lang="en-US" dirty="0"/>
              <a:t>What are the unique responsibilities of the Executive Director of Student Success?</a:t>
            </a:r>
          </a:p>
          <a:p>
            <a:pPr lvl="1"/>
            <a:r>
              <a:rPr lang="en-US" dirty="0"/>
              <a:t>What are the reporting lines and responsibilities of leadership for the following areas within the new model?</a:t>
            </a:r>
          </a:p>
          <a:p>
            <a:pPr lvl="2"/>
            <a:r>
              <a:rPr lang="en-US" dirty="0"/>
              <a:t>University Advisement</a:t>
            </a:r>
          </a:p>
          <a:p>
            <a:pPr lvl="2"/>
            <a:r>
              <a:rPr lang="en-US" dirty="0"/>
              <a:t>Special Populations and Help Desk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are the resource implications of different </a:t>
            </a:r>
            <a:r>
              <a:rPr lang="en-US" dirty="0" smtClean="0"/>
              <a:t>models and timing of implementation?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76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7AC89C-62C8-49B2-B83C-BD425EAC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161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30E7DC-B3D9-4166-8580-384C848CF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295"/>
            <a:ext cx="10515600" cy="4725668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EAB Team visited ETSU on July 30</a:t>
            </a:r>
            <a:r>
              <a:rPr lang="en-US" baseline="30000" dirty="0"/>
              <a:t>th</a:t>
            </a:r>
            <a:r>
              <a:rPr lang="en-US" dirty="0"/>
              <a:t> and 31</a:t>
            </a:r>
            <a:r>
              <a:rPr lang="en-US" baseline="30000" dirty="0"/>
              <a:t>st</a:t>
            </a:r>
            <a:r>
              <a:rPr lang="en-US" dirty="0"/>
              <a:t>  </a:t>
            </a:r>
          </a:p>
          <a:p>
            <a:r>
              <a:rPr lang="en-US" dirty="0"/>
              <a:t>14 Sessions covering 50+ staff/students</a:t>
            </a:r>
          </a:p>
          <a:p>
            <a:r>
              <a:rPr lang="en-US" dirty="0"/>
              <a:t>Explored six key areas concerning advising at ETSU:</a:t>
            </a:r>
          </a:p>
          <a:p>
            <a:pPr lvl="1"/>
            <a:r>
              <a:rPr lang="en-US" dirty="0"/>
              <a:t>Mission &amp; Definitions</a:t>
            </a:r>
          </a:p>
          <a:p>
            <a:pPr lvl="1"/>
            <a:r>
              <a:rPr lang="en-US" dirty="0"/>
              <a:t>Organizational Structure</a:t>
            </a:r>
          </a:p>
          <a:p>
            <a:pPr lvl="1"/>
            <a:r>
              <a:rPr lang="en-US" dirty="0"/>
              <a:t>Advising Technology</a:t>
            </a:r>
          </a:p>
          <a:p>
            <a:pPr lvl="1"/>
            <a:r>
              <a:rPr lang="en-US" dirty="0"/>
              <a:t>Training and Development</a:t>
            </a:r>
          </a:p>
          <a:p>
            <a:pPr lvl="1"/>
            <a:r>
              <a:rPr lang="en-US" dirty="0"/>
              <a:t>Policies and Processes</a:t>
            </a:r>
          </a:p>
          <a:p>
            <a:pPr lvl="1"/>
            <a:r>
              <a:rPr lang="en-US" dirty="0"/>
              <a:t>Accountability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52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E3B4D6-F9F9-40E9-8EA9-C7ECA9BC0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923" y="37351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i="1" dirty="0"/>
              <a:t>Implementation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8647FA-DC34-415E-8C8D-873E12930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821" y="1234911"/>
            <a:ext cx="10515600" cy="5182549"/>
          </a:xfrm>
        </p:spPr>
        <p:txBody>
          <a:bodyPr>
            <a:normAutofit/>
          </a:bodyPr>
          <a:lstStyle/>
          <a:p>
            <a:r>
              <a:rPr lang="en-US" dirty="0"/>
              <a:t>November</a:t>
            </a:r>
          </a:p>
          <a:p>
            <a:pPr lvl="1"/>
            <a:r>
              <a:rPr lang="en-US" dirty="0"/>
              <a:t>Implementation Team Identified and Begins Work</a:t>
            </a:r>
          </a:p>
          <a:p>
            <a:r>
              <a:rPr lang="en-US" dirty="0"/>
              <a:t>January</a:t>
            </a:r>
          </a:p>
          <a:p>
            <a:pPr lvl="1"/>
            <a:r>
              <a:rPr lang="en-US" dirty="0"/>
              <a:t>Team Identifies Plan, Phases and Timeline for Delivering Outcomes</a:t>
            </a:r>
          </a:p>
          <a:p>
            <a:r>
              <a:rPr lang="en-US" dirty="0"/>
              <a:t>March</a:t>
            </a:r>
          </a:p>
          <a:p>
            <a:pPr lvl="1"/>
            <a:r>
              <a:rPr lang="en-US" dirty="0"/>
              <a:t>Target to begin implementation of identified phase 1 outcomes</a:t>
            </a:r>
          </a:p>
          <a:p>
            <a:r>
              <a:rPr lang="en-US" dirty="0"/>
              <a:t>May</a:t>
            </a:r>
          </a:p>
          <a:p>
            <a:pPr lvl="1"/>
            <a:r>
              <a:rPr lang="en-US" dirty="0"/>
              <a:t>Target to begin implementation of identified phase 2 outcomes</a:t>
            </a:r>
          </a:p>
          <a:p>
            <a:r>
              <a:rPr lang="en-US" dirty="0" smtClean="0"/>
              <a:t>August </a:t>
            </a:r>
            <a:endParaRPr lang="en-US" dirty="0"/>
          </a:p>
          <a:p>
            <a:pPr lvl="1"/>
            <a:r>
              <a:rPr lang="en-US" dirty="0"/>
              <a:t>Target to begin implementation of identified phase 3 outcomes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10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6C43E1-B92F-4D5B-A4A0-72A641E92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Advising and Operational Alignment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E76AFE-8EFE-4348-BAC2-266958326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29187"/>
          </a:xfrm>
        </p:spPr>
        <p:txBody>
          <a:bodyPr>
            <a:normAutofit fontScale="92500" lnSpcReduction="10000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As we strive to achieve the strategic initiatives identified in our 2016-2016 Strategic Plan, we are looking at a number of operational structures to assure that we are providing the best teaching/learning environments possible for our students and faculty.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A student-centered advising experience is one way to assure that our students are successful.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A holistic approach to student success is critical to support our student population.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73% of our students who “stop-out” are academically qualified to continue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61% of our graduating students change major at some point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54% of the major switches occur between colleges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53% occur within the first 2 calendar years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>
                <a:solidFill>
                  <a:schemeClr val="accent1">
                    <a:lumMod val="75000"/>
                  </a:schemeClr>
                </a:solidFill>
                <a:latin typeface="Calibri Light" panose="020F0302020204030204"/>
                <a:ea typeface="+mj-ea"/>
                <a:cs typeface="+mj-cs"/>
              </a:rPr>
              <a:t>Our students’ advising experience at ETSU is highly variable, yet we know it is a highly critical factor in  student success.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.</a:t>
            </a:r>
            <a:endParaRPr lang="en-US" sz="2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8761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684E4E-D5DB-461F-B411-703BA4AC1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75"/>
            <a:ext cx="10515600" cy="1585913"/>
          </a:xfrm>
        </p:spPr>
        <p:txBody>
          <a:bodyPr/>
          <a:lstStyle/>
          <a:p>
            <a:r>
              <a:rPr lang="en-US" b="1" dirty="0"/>
              <a:t>Summary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3E22E8-B8DE-4F09-BB97-8E619219F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750"/>
            <a:ext cx="10515600" cy="448351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Committed cadre of staff and faculty who enjoy being part of the students’ academic journey</a:t>
            </a:r>
          </a:p>
          <a:p>
            <a:endParaRPr lang="en-US" dirty="0"/>
          </a:p>
          <a:p>
            <a:r>
              <a:rPr lang="en-US" dirty="0"/>
              <a:t>Current structure is decentralized with wide variation in names, roles, responsibilities, professional vs faculty training, reviews, metrics, etc.</a:t>
            </a:r>
          </a:p>
          <a:p>
            <a:endParaRPr lang="en-US" dirty="0"/>
          </a:p>
          <a:p>
            <a:r>
              <a:rPr lang="en-US" dirty="0"/>
              <a:t>High degree of autonomy for the colleges</a:t>
            </a:r>
          </a:p>
          <a:p>
            <a:endParaRPr lang="en-US" dirty="0"/>
          </a:p>
          <a:p>
            <a:r>
              <a:rPr lang="en-US" dirty="0"/>
              <a:t>Creates an inconsistent student experience</a:t>
            </a:r>
          </a:p>
          <a:p>
            <a:endParaRPr lang="en-US" dirty="0"/>
          </a:p>
          <a:p>
            <a:r>
              <a:rPr lang="en-US" dirty="0"/>
              <a:t>Concern that students may “fall through the cracks” at several points along the way</a:t>
            </a:r>
          </a:p>
        </p:txBody>
      </p:sp>
    </p:spTree>
    <p:extLst>
      <p:ext uri="{BB962C8B-B14F-4D97-AF65-F5344CB8AC3E}">
        <p14:creationId xmlns:p14="http://schemas.microsoft.com/office/powerpoint/2010/main" val="302497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4788AE-787E-4186-9B57-E8965A55F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63BA74-C9E0-43E2-B572-AFB61CA31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i="1" dirty="0"/>
              <a:t>“Decentralized but Standardized” advising model that uses college based professional advisors for all credit hours supplemented by faculty mentors at 60+ credits.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endParaRPr lang="en-US" b="1" i="1" dirty="0"/>
          </a:p>
          <a:p>
            <a:pPr marL="0" indent="0" algn="ctr">
              <a:buNone/>
            </a:pPr>
            <a:r>
              <a:rPr lang="en-US" sz="2400" i="1" dirty="0">
                <a:solidFill>
                  <a:schemeClr val="accent1">
                    <a:lumMod val="75000"/>
                  </a:schemeClr>
                </a:solidFill>
              </a:rPr>
              <a:t>Balances the need for college autonomy and knowledge while allowing ETSU students to more seamlessly navigate and partner with resources on campus.</a:t>
            </a:r>
          </a:p>
          <a:p>
            <a:pPr marL="0" indent="0" algn="ctr">
              <a:buNone/>
            </a:pPr>
            <a:r>
              <a:rPr lang="en-US" sz="2400" i="1" dirty="0">
                <a:solidFill>
                  <a:schemeClr val="accent1">
                    <a:lumMod val="75000"/>
                  </a:schemeClr>
                </a:solidFill>
              </a:rPr>
              <a:t>While some things will remain the same, both college and central advising units will experience some changes</a:t>
            </a:r>
            <a:r>
              <a:rPr lang="en-US" sz="2400" i="1" dirty="0"/>
              <a:t>.</a:t>
            </a:r>
          </a:p>
        </p:txBody>
      </p:sp>
      <p:pic>
        <p:nvPicPr>
          <p:cNvPr id="5" name="Graphic 4" descr="Scales of justice">
            <a:extLst>
              <a:ext uri="{FF2B5EF4-FFF2-40B4-BE49-F238E27FC236}">
                <a16:creationId xmlns:a16="http://schemas.microsoft.com/office/drawing/2014/main" xmlns="" id="{685A91BA-905A-4C00-BD5D-37EF3554EB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541043" y="30868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83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301AB8-9963-4495-913D-93A9438FE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3600" b="1" dirty="0"/>
              <a:t>How are we using the report and recommendations?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C4616F-E21F-437A-9A95-7C4777464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i="1" dirty="0"/>
              <a:t>Report affirms ETSU’s desire to establish an organizational structure that supports “Student Success Model” for structuring the student experience.</a:t>
            </a:r>
          </a:p>
          <a:p>
            <a:r>
              <a:rPr lang="en-US" i="1" dirty="0"/>
              <a:t>Report provides a data footprint to assist with decision-making</a:t>
            </a:r>
          </a:p>
          <a:p>
            <a:r>
              <a:rPr lang="en-US" i="1" dirty="0"/>
              <a:t>Consultation with EAB provided information about how other schools with a decentralized model provide a seamless student-centered advising experience for their students.</a:t>
            </a:r>
          </a:p>
          <a:p>
            <a:r>
              <a:rPr lang="en-US" i="1" dirty="0"/>
              <a:t>The recommendations from the report will be a resource for our </a:t>
            </a:r>
            <a:r>
              <a:rPr lang="en-US" b="1" i="1" dirty="0"/>
              <a:t>Implementation Task Force </a:t>
            </a:r>
            <a:r>
              <a:rPr lang="en-US" i="1" dirty="0"/>
              <a:t>that will lead the transition to more standardization of roles, policies, and procedures.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57093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E3B4D6-F9F9-40E9-8EA9-C7ECA9BC0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/>
              <a:t>What are some of the “wins” in this new model?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8647FA-DC34-415E-8C8D-873E12930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system of professional advisors and faculty mentors assures students both academic advising as well as career mentoring.</a:t>
            </a:r>
          </a:p>
          <a:p>
            <a:r>
              <a:rPr lang="en-US" dirty="0"/>
              <a:t>Standardized training, policies, and procedures establish expectations for an advising experience that is consistent across campus.</a:t>
            </a:r>
          </a:p>
          <a:p>
            <a:r>
              <a:rPr lang="en-US" dirty="0"/>
              <a:t>Professional career track for advisors with additional recognition and </a:t>
            </a:r>
            <a:r>
              <a:rPr lang="en-US" dirty="0" smtClean="0"/>
              <a:t>compensation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67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99DDEC-308D-458D-809D-557783CCB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What’s not “standard” about our advising system 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DA5523-751C-410A-9CFF-70897436F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657480" cy="47246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have 11 units with 6 different names: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BFD9D73-6034-4CD0-8289-34318C15AB7E}"/>
              </a:ext>
            </a:extLst>
          </p:cNvPr>
          <p:cNvSpPr/>
          <p:nvPr/>
        </p:nvSpPr>
        <p:spPr>
          <a:xfrm rot="20474929">
            <a:off x="671084" y="3044279"/>
            <a:ext cx="56110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Student Success Center</a:t>
            </a:r>
            <a:endParaRPr lang="en-U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E0813D8-D430-4A88-96B7-519A61129A54}"/>
              </a:ext>
            </a:extLst>
          </p:cNvPr>
          <p:cNvSpPr/>
          <p:nvPr/>
        </p:nvSpPr>
        <p:spPr>
          <a:xfrm>
            <a:off x="6792456" y="2323572"/>
            <a:ext cx="292099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Main Office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CF3CD3B-8599-495E-B095-20060DF40CD8}"/>
              </a:ext>
            </a:extLst>
          </p:cNvPr>
          <p:cNvSpPr/>
          <p:nvPr/>
        </p:nvSpPr>
        <p:spPr>
          <a:xfrm rot="253540">
            <a:off x="5635820" y="3105149"/>
            <a:ext cx="399214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Student Services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DAD9A5F-5DBA-463E-B411-E3BCE4B81D55}"/>
              </a:ext>
            </a:extLst>
          </p:cNvPr>
          <p:cNvSpPr/>
          <p:nvPr/>
        </p:nvSpPr>
        <p:spPr>
          <a:xfrm>
            <a:off x="2507134" y="3886017"/>
            <a:ext cx="904042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Center for Advisement and Student Excellence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792E089-9A50-4A0F-B45F-4747BB603CB4}"/>
              </a:ext>
            </a:extLst>
          </p:cNvPr>
          <p:cNvSpPr/>
          <p:nvPr/>
        </p:nvSpPr>
        <p:spPr>
          <a:xfrm rot="570093">
            <a:off x="6135233" y="5359090"/>
            <a:ext cx="353898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Center for CDS</a:t>
            </a:r>
            <a:endParaRPr lang="en-US" sz="4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FD38F2C-E2F9-4A7C-9CBE-997D8D92D179}"/>
              </a:ext>
            </a:extLst>
          </p:cNvPr>
          <p:cNvSpPr/>
          <p:nvPr/>
        </p:nvSpPr>
        <p:spPr>
          <a:xfrm rot="21195971">
            <a:off x="1253613" y="4663224"/>
            <a:ext cx="71618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University Advisement Center</a:t>
            </a:r>
          </a:p>
        </p:txBody>
      </p:sp>
    </p:spTree>
    <p:extLst>
      <p:ext uri="{BB962C8B-B14F-4D97-AF65-F5344CB8AC3E}">
        <p14:creationId xmlns:p14="http://schemas.microsoft.com/office/powerpoint/2010/main" val="74386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A0D34-8D03-4F3D-A7B9-8201B02D8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use different names for “advisors” in different locations.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D05974-8D6C-401E-A6E6-804AEF53B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4000" dirty="0"/>
              <a:t>Advisor</a:t>
            </a:r>
          </a:p>
          <a:p>
            <a:pPr lvl="1"/>
            <a:r>
              <a:rPr lang="en-US" sz="4000" dirty="0"/>
              <a:t>Undeclared Advisor</a:t>
            </a:r>
          </a:p>
          <a:p>
            <a:pPr lvl="1"/>
            <a:r>
              <a:rPr lang="en-US" sz="4000" dirty="0"/>
              <a:t>Faculty Advisor</a:t>
            </a:r>
          </a:p>
          <a:p>
            <a:pPr lvl="1"/>
            <a:r>
              <a:rPr lang="en-US" sz="4000" dirty="0" smtClean="0"/>
              <a:t>Counselor</a:t>
            </a:r>
            <a:endParaRPr lang="en-US" sz="4000" dirty="0"/>
          </a:p>
          <a:p>
            <a:pPr lvl="1"/>
            <a:r>
              <a:rPr lang="en-US" sz="4000" dirty="0" smtClean="0"/>
              <a:t>Mentor</a:t>
            </a:r>
          </a:p>
          <a:p>
            <a:pPr lvl="1"/>
            <a:r>
              <a:rPr lang="en-US" sz="4000" dirty="0"/>
              <a:t>Student success specialist</a:t>
            </a:r>
          </a:p>
          <a:p>
            <a:pPr lvl="1"/>
            <a:endParaRPr lang="en-US" sz="4000" dirty="0"/>
          </a:p>
          <a:p>
            <a:pPr marL="457200" lvl="1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0386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1255</Words>
  <Application>Microsoft Office PowerPoint</Application>
  <PresentationFormat>Widescreen</PresentationFormat>
  <Paragraphs>160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Advising Diagnostic Report from EAB</vt:lpstr>
      <vt:lpstr>Overview</vt:lpstr>
      <vt:lpstr>Advising and Operational Alignment</vt:lpstr>
      <vt:lpstr>Summary Observations</vt:lpstr>
      <vt:lpstr>Recommendation</vt:lpstr>
      <vt:lpstr> How are we using the report and recommendations?</vt:lpstr>
      <vt:lpstr>What are some of the “wins” in this new model?</vt:lpstr>
      <vt:lpstr>What’s not “standard” about our advising system now?</vt:lpstr>
      <vt:lpstr>We use different names for “advisors” in different locations.</vt:lpstr>
      <vt:lpstr>First steps…..</vt:lpstr>
      <vt:lpstr>Common nomenclature for advising offices and advisors </vt:lpstr>
      <vt:lpstr>Assumptions</vt:lpstr>
      <vt:lpstr>Outcomes</vt:lpstr>
      <vt:lpstr>Outcomes</vt:lpstr>
      <vt:lpstr>Advising Model Changes and Key Questions: Undeclared Advising, Special Populations, and Help Desk</vt:lpstr>
      <vt:lpstr>PowerPoint Presentation</vt:lpstr>
      <vt:lpstr>Advising Model Changes and Key Questions:  Medical Professions Advisement</vt:lpstr>
      <vt:lpstr>Advising Structure and Key Questions</vt:lpstr>
      <vt:lpstr>PowerPoint Presentation</vt:lpstr>
      <vt:lpstr>Implementation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Advising Diagnostic Report from EAB</dc:title>
  <dc:creator>Wilsie Bishop</dc:creator>
  <cp:lastModifiedBy>Bishop, Wilsie Sue</cp:lastModifiedBy>
  <cp:revision>46</cp:revision>
  <dcterms:created xsi:type="dcterms:W3CDTF">2019-10-26T14:21:50Z</dcterms:created>
  <dcterms:modified xsi:type="dcterms:W3CDTF">2019-10-28T16:41:55Z</dcterms:modified>
</cp:coreProperties>
</file>