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7" r:id="rId11"/>
    <p:sldId id="269" r:id="rId12"/>
    <p:sldId id="264" r:id="rId13"/>
    <p:sldId id="265" r:id="rId14"/>
    <p:sldId id="266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59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38575-C697-464F-B706-69C9B0DB1984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3C069-4CF5-480F-B311-4BB547466E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0C6F7-0CFC-4FDD-BB0E-E56159E0EDC2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E2D41-E7B2-480E-A5D6-E8B44ADD4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(1) ETSU Counseling Center,</a:t>
            </a:r>
            <a:r>
              <a:rPr lang="en-US" baseline="0" dirty="0" smtClean="0"/>
              <a:t> “Alcohol,” found at http://www.etsu.edu/students/counseling/aod/SafeDrinking.aspx</a:t>
            </a:r>
            <a:endParaRPr lang="en-US" dirty="0" smtClean="0"/>
          </a:p>
          <a:p>
            <a:r>
              <a:rPr lang="en-US" dirty="0" smtClean="0"/>
              <a:t>(2) Centers for Disease Control and Prevention,</a:t>
            </a:r>
            <a:r>
              <a:rPr lang="en-US" baseline="0" dirty="0" smtClean="0"/>
              <a:t> “Facts Sheet- Binge Drinking,” found at </a:t>
            </a:r>
            <a:r>
              <a:rPr lang="en-US" dirty="0" smtClean="0"/>
              <a:t>http://www.cdc.gov/alcohol/fact-sheets/binge-drinking.htm. </a:t>
            </a:r>
          </a:p>
          <a:p>
            <a:r>
              <a:rPr lang="en-US" dirty="0" smtClean="0"/>
              <a:t>(3) MADD, “Tennessee 2012 Drunk Driving Stats,” found at http://www.madd.org/drunk-driving/state-stats/Tennessee.html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E2D41-E7B2-480E-A5D6-E8B44ADD4A2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E2D41-E7B2-480E-A5D6-E8B44ADD4A2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2F01-C8C6-4025-BE90-D56E278D010F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3637-5DD9-4BB9-8759-09F25D740F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2F01-C8C6-4025-BE90-D56E278D010F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3637-5DD9-4BB9-8759-09F25D740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2F01-C8C6-4025-BE90-D56E278D010F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3637-5DD9-4BB9-8759-09F25D740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2F01-C8C6-4025-BE90-D56E278D010F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3637-5DD9-4BB9-8759-09F25D740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2F01-C8C6-4025-BE90-D56E278D010F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0283637-5DD9-4BB9-8759-09F25D740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2F01-C8C6-4025-BE90-D56E278D010F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3637-5DD9-4BB9-8759-09F25D740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2F01-C8C6-4025-BE90-D56E278D010F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3637-5DD9-4BB9-8759-09F25D740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2F01-C8C6-4025-BE90-D56E278D010F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3637-5DD9-4BB9-8759-09F25D740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2F01-C8C6-4025-BE90-D56E278D010F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3637-5DD9-4BB9-8759-09F25D740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2F01-C8C6-4025-BE90-D56E278D010F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3637-5DD9-4BB9-8759-09F25D740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2F01-C8C6-4025-BE90-D56E278D010F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3637-5DD9-4BB9-8759-09F25D740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5DE2F01-C8C6-4025-BE90-D56E278D010F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0283637-5DD9-4BB9-8759-09F25D740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9.wav"/><Relationship Id="rId1" Type="http://schemas.openxmlformats.org/officeDocument/2006/relationships/tags" Target="../tags/tag8.x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0.wav"/><Relationship Id="rId1" Type="http://schemas.openxmlformats.org/officeDocument/2006/relationships/tags" Target="../tags/tag9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1.wav"/><Relationship Id="rId1" Type="http://schemas.openxmlformats.org/officeDocument/2006/relationships/tags" Target="../tags/tag10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2.wav"/><Relationship Id="rId1" Type="http://schemas.openxmlformats.org/officeDocument/2006/relationships/tags" Target="../tags/tag1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3.wav"/><Relationship Id="rId1" Type="http://schemas.openxmlformats.org/officeDocument/2006/relationships/tags" Target="../tags/tag1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6" Type="http://schemas.openxmlformats.org/officeDocument/2006/relationships/image" Target="../media/image17.jpeg"/><Relationship Id="rId5" Type="http://schemas.openxmlformats.org/officeDocument/2006/relationships/hyperlink" Target="http://www.etsu.edu/sorc" TargetMode="External"/><Relationship Id="rId4" Type="http://schemas.openxmlformats.org/officeDocument/2006/relationships/hyperlink" Target="mailto:sorc@etsu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3.wav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hyperlink" Target="http://www.etsu.edu/sor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Leah\Desktop\Risk%20Management%20Video%20Items\Risk%20Management%20Assurance%20Form%20Overview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.wav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.wav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7.wav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8.wav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Guide to Managing Risks at Events Involving Alcohol</a:t>
            </a:r>
            <a:endParaRPr lang="en-US" dirty="0"/>
          </a:p>
        </p:txBody>
      </p:sp>
      <p:pic>
        <p:nvPicPr>
          <p:cNvPr id="4" name="Picture 3" descr="SORC_v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4999" y="3352799"/>
            <a:ext cx="5548077" cy="3124201"/>
          </a:xfrm>
          <a:prstGeom prst="rect">
            <a:avLst/>
          </a:prstGeom>
        </p:spPr>
      </p:pic>
      <p:pic>
        <p:nvPicPr>
          <p:cNvPr id="6" name="~PP2693.WAV">
            <a:hlinkClick r:id="" action="ppaction://media"/>
          </p:cNvPr>
          <p:cNvPicPr>
            <a:picLocks noRot="1" noChangeAspect="1"/>
          </p:cNvPicPr>
          <p:nvPr>
            <a:wavAudioFile r:embed="rId1" name="~PP2693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5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 estimated 75% of all sexual assaults involve alcohol or other drugs. </a:t>
            </a:r>
            <a:r>
              <a:rPr lang="en-US" baseline="30000" dirty="0" smtClean="0"/>
              <a:t>(1)</a:t>
            </a:r>
          </a:p>
          <a:p>
            <a:r>
              <a:rPr lang="en-US" dirty="0" smtClean="0"/>
              <a:t>Binge drinking (5+ standard drinks for men or 4+ drinks for women in ~ 2 hours) is associated with:</a:t>
            </a:r>
            <a:br>
              <a:rPr lang="en-US" dirty="0" smtClean="0"/>
            </a:br>
            <a:r>
              <a:rPr lang="en-US" dirty="0" smtClean="0"/>
              <a:t>	-</a:t>
            </a:r>
            <a:r>
              <a:rPr lang="en-US" sz="2000" dirty="0" smtClean="0"/>
              <a:t>unintentional and intentional injuries</a:t>
            </a:r>
            <a:br>
              <a:rPr lang="en-US" sz="2000" dirty="0" smtClean="0"/>
            </a:br>
            <a:r>
              <a:rPr lang="en-US" sz="2000" dirty="0" smtClean="0"/>
              <a:t>	-unintended pregnancy and sexual dysfunction</a:t>
            </a:r>
            <a:br>
              <a:rPr lang="en-US" sz="2000" dirty="0" smtClean="0"/>
            </a:br>
            <a:r>
              <a:rPr lang="en-US" sz="2000" dirty="0" smtClean="0"/>
              <a:t>	-sexually transmitted diseases</a:t>
            </a:r>
            <a:br>
              <a:rPr lang="en-US" sz="2000" dirty="0" smtClean="0"/>
            </a:br>
            <a:r>
              <a:rPr lang="en-US" sz="2000" dirty="0" smtClean="0"/>
              <a:t>	-neurological damage</a:t>
            </a:r>
            <a:br>
              <a:rPr lang="en-US" sz="2000" dirty="0" smtClean="0"/>
            </a:br>
            <a:r>
              <a:rPr lang="en-US" sz="2000" dirty="0" smtClean="0"/>
              <a:t>	-alcohol poisoning</a:t>
            </a:r>
            <a:br>
              <a:rPr lang="en-US" sz="2000" dirty="0" smtClean="0"/>
            </a:br>
            <a:r>
              <a:rPr lang="en-US" sz="2000" dirty="0" smtClean="0"/>
              <a:t>	-liver disease and cardiovascular emergencies </a:t>
            </a:r>
            <a:r>
              <a:rPr lang="en-US" sz="2000" baseline="30000" dirty="0" smtClean="0"/>
              <a:t>(2)</a:t>
            </a:r>
            <a:r>
              <a:rPr lang="en-US" sz="2000" dirty="0" smtClean="0"/>
              <a:t> </a:t>
            </a:r>
          </a:p>
          <a:p>
            <a:r>
              <a:rPr lang="en-US" dirty="0" smtClean="0"/>
              <a:t>Nearly 1/3 of all traffic fatalities in Tennessee involve alcohol </a:t>
            </a:r>
            <a:r>
              <a:rPr lang="en-US" baseline="30000" dirty="0" smtClean="0"/>
              <a:t>(3)</a:t>
            </a:r>
            <a:r>
              <a:rPr lang="en-US" dirty="0" smtClean="0"/>
              <a:t> </a:t>
            </a:r>
          </a:p>
          <a:p>
            <a:endParaRPr lang="en-US" sz="2000" baseline="30000" dirty="0" smtClean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5638800"/>
            <a:ext cx="8610600" cy="990600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(1) ETSU Counseling Center, “Alcohol,” found at http://www.etsu.edu/students/counseling/aod/SafeDrinking.aspx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(2) Centers for Disease Control and Prevention, “Facts Sheet- Binge Drinking,” found at http://www.cdc.gov/alcohol/fact-sheets/binge-drinking.htm.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(3) MADD, “Tennessee 2012 Drunk Driving Stats,” found at http://www.madd.org/drunk-driving/state-stats/Tennessee.html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~PP1612.WAV">
            <a:hlinkClick r:id="" action="ppaction://media"/>
          </p:cNvPr>
          <p:cNvPicPr>
            <a:picLocks noRot="1" noChangeAspect="1"/>
          </p:cNvPicPr>
          <p:nvPr>
            <a:wavAudioFile r:embed="rId2" name="~PP1612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09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676400"/>
            <a:ext cx="8458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By hosting an event, </a:t>
            </a:r>
          </a:p>
          <a:p>
            <a:pPr algn="ctr"/>
            <a:r>
              <a:rPr lang="en-US" sz="3600" dirty="0" smtClean="0"/>
              <a:t>your organization takes responsibility </a:t>
            </a:r>
          </a:p>
          <a:p>
            <a:pPr algn="ctr"/>
            <a:r>
              <a:rPr lang="en-US" sz="3600" dirty="0" smtClean="0"/>
              <a:t>for the safety of all participants.  </a:t>
            </a:r>
          </a:p>
          <a:p>
            <a:pPr algn="ctr"/>
            <a:r>
              <a:rPr lang="en-US" sz="3600" b="1" u="sng" dirty="0" smtClean="0"/>
              <a:t>Responsible hosts intervene </a:t>
            </a:r>
          </a:p>
          <a:p>
            <a:pPr algn="ctr"/>
            <a:r>
              <a:rPr lang="en-US" sz="3600" dirty="0" smtClean="0"/>
              <a:t>to prevent dangerous situations.  </a:t>
            </a:r>
          </a:p>
          <a:p>
            <a:pPr algn="ctr"/>
            <a:r>
              <a:rPr lang="en-US" sz="3600" dirty="0" smtClean="0"/>
              <a:t>Do not stand by and let your members or guests get hurt . . . or worse. </a:t>
            </a:r>
            <a:endParaRPr lang="en-US" sz="3600" dirty="0"/>
          </a:p>
        </p:txBody>
      </p:sp>
      <p:pic>
        <p:nvPicPr>
          <p:cNvPr id="6" name="~PP2508.WAV">
            <a:hlinkClick r:id="" action="ppaction://media"/>
          </p:cNvPr>
          <p:cNvPicPr>
            <a:picLocks noRot="1" noChangeAspect="1"/>
          </p:cNvPicPr>
          <p:nvPr>
            <a:wavAudioFile r:embed="rId2" name="~PP2508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22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 tmFilter="0, 0; .2, .5; .8, .5; 1, 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0" tmFilter="0, 0; .2, .5; .8, .5; 1, 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0" tmFilter="0, 0; .2, .5; .8, .5; 1, 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0" autoRev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0" tmFilter="0, 0; .2, .5; .8, .5; 1, 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0" autoRev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0" tmFilter="0, 0; .2, .5; .8, .5; 1, 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0" autoRev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Sober Monitors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sober monitor for every 25 event participants. </a:t>
            </a:r>
          </a:p>
          <a:p>
            <a:r>
              <a:rPr lang="en-US" dirty="0" smtClean="0"/>
              <a:t>May not consume alcohol before or during the event.</a:t>
            </a:r>
          </a:p>
          <a:p>
            <a:r>
              <a:rPr lang="en-US" dirty="0" smtClean="0"/>
              <a:t>Must wear a shirt or nametag indicating that they are serving as a “Sober Monitor.”</a:t>
            </a:r>
          </a:p>
          <a:p>
            <a:r>
              <a:rPr lang="en-US" dirty="0" smtClean="0"/>
              <a:t>Must be posted at each entrance/exit, including the main entrance. </a:t>
            </a:r>
          </a:p>
          <a:p>
            <a:r>
              <a:rPr lang="en-US" dirty="0" smtClean="0"/>
              <a:t>Manage alcohol consumption of guests at BYOB events. </a:t>
            </a:r>
            <a:endParaRPr lang="en-US" dirty="0"/>
          </a:p>
        </p:txBody>
      </p:sp>
      <p:pic>
        <p:nvPicPr>
          <p:cNvPr id="4" name="~PP1391.WAV">
            <a:hlinkClick r:id="" action="ppaction://media"/>
          </p:cNvPr>
          <p:cNvPicPr>
            <a:picLocks noRot="1" noChangeAspect="1"/>
          </p:cNvPicPr>
          <p:nvPr>
            <a:wavAudioFile r:embed="rId2" name="~PP1391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87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Alcohol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At BYOB events, there must be a designated area where all drinks are checked-in and </a:t>
            </a:r>
            <a:r>
              <a:rPr lang="en-US" u="sng" dirty="0" smtClean="0"/>
              <a:t>labeled with the owners name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Participants are limited to bringing </a:t>
            </a:r>
            <a:r>
              <a:rPr lang="en-US" u="sng" dirty="0" smtClean="0"/>
              <a:t>one</a:t>
            </a:r>
            <a:r>
              <a:rPr lang="en-US" dirty="0" smtClean="0"/>
              <a:t> six-pack of 12 oz beer or equivalent single-serving standard drinks. </a:t>
            </a:r>
          </a:p>
          <a:p>
            <a:r>
              <a:rPr lang="en-US" dirty="0" smtClean="0"/>
              <a:t>Glass containers are prohibited. </a:t>
            </a:r>
          </a:p>
          <a:p>
            <a:r>
              <a:rPr lang="en-US" dirty="0" smtClean="0"/>
              <a:t>Common sources (kegs, punch bowls, etc.) are prohibited. </a:t>
            </a:r>
          </a:p>
          <a:p>
            <a:r>
              <a:rPr lang="en-US" dirty="0" smtClean="0"/>
              <a:t>A detailed inventory of all beverages checked-in and then distributed back to the owners must be kept at all times.  </a:t>
            </a:r>
          </a:p>
          <a:p>
            <a:r>
              <a:rPr lang="en-US" dirty="0" smtClean="0"/>
              <a:t>Beverages may be checked out one-at-a-time and only to those guests who checked that specific beverage in.  </a:t>
            </a:r>
          </a:p>
          <a:p>
            <a:r>
              <a:rPr lang="en-US" dirty="0" smtClean="0"/>
              <a:t>When the event ends, unopened beverages may be returned to each owner.  </a:t>
            </a:r>
          </a:p>
          <a:p>
            <a:r>
              <a:rPr lang="en-US" dirty="0" smtClean="0"/>
              <a:t>Guests will not be permitted to leave the event with open containers. </a:t>
            </a:r>
            <a:endParaRPr lang="en-US" dirty="0"/>
          </a:p>
        </p:txBody>
      </p:sp>
      <p:pic>
        <p:nvPicPr>
          <p:cNvPr id="6" name="~PP2581.WAV">
            <a:hlinkClick r:id="" action="ppaction://media"/>
          </p:cNvPr>
          <p:cNvPicPr>
            <a:picLocks noRot="1" noChangeAspect="1"/>
          </p:cNvPicPr>
          <p:nvPr>
            <a:wavAudioFile r:embed="rId2" name="~PP2581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43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6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Officers in 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At least two officers in charge; official representatives of the host organization </a:t>
            </a:r>
          </a:p>
          <a:p>
            <a:r>
              <a:rPr lang="en-US" dirty="0" smtClean="0"/>
              <a:t>May not consume alcohol before or during the event.</a:t>
            </a:r>
          </a:p>
          <a:p>
            <a:r>
              <a:rPr lang="en-US" dirty="0" smtClean="0"/>
              <a:t>Serve as designated drivers (one officer must be present at the event at all times.) </a:t>
            </a:r>
          </a:p>
          <a:p>
            <a:r>
              <a:rPr lang="en-US" dirty="0" smtClean="0"/>
              <a:t>Responsible for making sure the sober monitors, the vendor and security agents know their responsibilities:</a:t>
            </a:r>
          </a:p>
          <a:p>
            <a:pPr lvl="1"/>
            <a:r>
              <a:rPr lang="en-US" dirty="0" smtClean="0"/>
              <a:t>Check in/out procedures for guests</a:t>
            </a:r>
          </a:p>
          <a:p>
            <a:pPr lvl="1"/>
            <a:r>
              <a:rPr lang="en-US" dirty="0" smtClean="0"/>
              <a:t>Alcohol labeling, inventory, distribution</a:t>
            </a:r>
          </a:p>
          <a:p>
            <a:pPr lvl="1"/>
            <a:r>
              <a:rPr lang="en-US" dirty="0" smtClean="0"/>
              <a:t>Checking IDs and preventing underage drinking</a:t>
            </a:r>
          </a:p>
          <a:p>
            <a:pPr lvl="1"/>
            <a:r>
              <a:rPr lang="en-US" dirty="0" smtClean="0"/>
              <a:t>Other precautions for guest safety</a:t>
            </a:r>
          </a:p>
          <a:p>
            <a:pPr lvl="1"/>
            <a:endParaRPr lang="en-US" dirty="0"/>
          </a:p>
        </p:txBody>
      </p:sp>
      <p:pic>
        <p:nvPicPr>
          <p:cNvPr id="10" name="~PP1782.WAV">
            <a:hlinkClick r:id="" action="ppaction://media"/>
          </p:cNvPr>
          <p:cNvPicPr>
            <a:picLocks noRot="1" noChangeAspect="1"/>
          </p:cNvPicPr>
          <p:nvPr>
            <a:wavAudioFile r:embed="rId2" name="~PP1782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15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Assistance is available in the SORC!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33600"/>
          </a:xfrm>
        </p:spPr>
        <p:txBody>
          <a:bodyPr/>
          <a:lstStyle/>
          <a:p>
            <a:r>
              <a:rPr lang="en-US" dirty="0" smtClean="0"/>
              <a:t>(423) 439-6633</a:t>
            </a:r>
          </a:p>
          <a:p>
            <a:r>
              <a:rPr lang="en-US" dirty="0" smtClean="0">
                <a:hlinkClick r:id="rId4"/>
              </a:rPr>
              <a:t>sorc@etsu.edu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www.etsu.edu/sorc</a:t>
            </a:r>
            <a:endParaRPr lang="en-US" dirty="0" smtClean="0"/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Floor (Room 118), D.P. Culp University Center</a:t>
            </a:r>
          </a:p>
          <a:p>
            <a:endParaRPr lang="en-US" dirty="0"/>
          </a:p>
        </p:txBody>
      </p:sp>
      <p:pic>
        <p:nvPicPr>
          <p:cNvPr id="5" name="Picture 4" descr="SORC_h_Colo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059" y="4038600"/>
            <a:ext cx="9096941" cy="2667000"/>
          </a:xfrm>
          <a:prstGeom prst="rect">
            <a:avLst/>
          </a:prstGeom>
        </p:spPr>
      </p:pic>
      <p:pic>
        <p:nvPicPr>
          <p:cNvPr id="7" name="~PP4007.WAV">
            <a:hlinkClick r:id="" action="ppaction://media"/>
          </p:cNvPr>
          <p:cNvPicPr>
            <a:picLocks noRot="1" noChangeAspect="1"/>
          </p:cNvPicPr>
          <p:nvPr>
            <a:wavAudioFile r:embed="rId1" name="~PP4007.WAV"/>
          </p:nvPr>
        </p:nvPicPr>
        <p:blipFill>
          <a:blip r:embed="rId7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2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contained in this video: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133600"/>
            <a:ext cx="6172200" cy="3657600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 smtClean="0"/>
              <a:t>Required policies and procedures</a:t>
            </a:r>
            <a:br>
              <a:rPr lang="en-US" sz="4000" dirty="0" smtClean="0"/>
            </a:br>
            <a:endParaRPr lang="en-US" sz="4000" dirty="0" smtClean="0"/>
          </a:p>
          <a:p>
            <a:r>
              <a:rPr lang="en-US" sz="4000" dirty="0" smtClean="0"/>
              <a:t>Suggestions for keeping you and your guests safe</a:t>
            </a:r>
            <a:br>
              <a:rPr lang="en-US" sz="4000" dirty="0" smtClean="0"/>
            </a:br>
            <a:endParaRPr lang="en-US" sz="4000" dirty="0" smtClean="0"/>
          </a:p>
          <a:p>
            <a:r>
              <a:rPr lang="en-US" sz="4000" dirty="0" smtClean="0"/>
              <a:t>Avoiding negative media and/or legal action</a:t>
            </a:r>
            <a:endParaRPr lang="en-US" sz="4000" dirty="0"/>
          </a:p>
        </p:txBody>
      </p:sp>
      <p:pic>
        <p:nvPicPr>
          <p:cNvPr id="8" name="~PP3333.WAV">
            <a:hlinkClick r:id="" action="ppaction://media"/>
          </p:cNvPr>
          <p:cNvPicPr>
            <a:picLocks noRot="1" noChangeAspect="1"/>
          </p:cNvPicPr>
          <p:nvPr>
            <a:wavAudioFile r:embed="rId2" name="~PP3333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4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Eligibility &amp;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Student organizations must be registered and in good standing with the Student Organization Resource Center (SORC).  </a:t>
            </a:r>
          </a:p>
          <a:p>
            <a:pPr>
              <a:buNone/>
            </a:pPr>
            <a:r>
              <a:rPr lang="en-US" dirty="0" smtClean="0"/>
              <a:t>At least two (2) current officers must attend a Risk Management Training provided by the SORC.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10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To register an event, groups will submit the “Risk Management Assurance for Events with Alcohol” form.</a:t>
            </a:r>
          </a:p>
          <a:p>
            <a:pPr>
              <a:buNone/>
            </a:pPr>
            <a:r>
              <a:rPr lang="en-US" dirty="0" smtClean="0"/>
              <a:t>Events must be registered seven (7) business days in advance of the event.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0200" y="5493603"/>
            <a:ext cx="624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800" b="1" dirty="0" smtClean="0">
                <a:solidFill>
                  <a:srgbClr val="0070C0"/>
                </a:solidFill>
                <a:hlinkClick r:id="rId4"/>
              </a:rPr>
              <a:t>www.etsu.edu/sorc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smtClean="0"/>
              <a:t>  </a:t>
            </a:r>
            <a:endParaRPr lang="en-US" sz="4800" b="1" dirty="0"/>
          </a:p>
        </p:txBody>
      </p:sp>
      <p:pic>
        <p:nvPicPr>
          <p:cNvPr id="9" name="~PP1360.WAV">
            <a:hlinkClick r:id="" action="ppaction://media"/>
          </p:cNvPr>
          <p:cNvPicPr>
            <a:picLocks noRot="1" noChangeAspect="1"/>
          </p:cNvPicPr>
          <p:nvPr>
            <a:wavAudioFile r:embed="rId2" name="~PP1360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34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isk Management Assurance Form Overview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2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events must be registered?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638800"/>
          </a:xfrm>
        </p:spPr>
        <p:txBody>
          <a:bodyPr>
            <a:normAutofit fontScale="85000" lnSpcReduction="20000"/>
          </a:bodyPr>
          <a:lstStyle/>
          <a:p>
            <a:pPr marL="547688" indent="-411163">
              <a:buNone/>
            </a:pPr>
            <a:r>
              <a:rPr lang="en-US" sz="3200" u="sng" dirty="0" smtClean="0"/>
              <a:t>Any event </a:t>
            </a:r>
            <a:r>
              <a:rPr lang="en-US" sz="3200" dirty="0" smtClean="0"/>
              <a:t>sponsored by the organization </a:t>
            </a:r>
            <a:r>
              <a:rPr lang="en-US" sz="3200" u="sng" dirty="0" smtClean="0"/>
              <a:t>where alcohol will be present</a:t>
            </a:r>
            <a:r>
              <a:rPr lang="en-US" sz="3200" dirty="0" smtClean="0"/>
              <a:t>—meetings, fundraisers, social events, etc. must be registered in advance.</a:t>
            </a:r>
          </a:p>
          <a:p>
            <a:pPr marL="568325" lvl="1" indent="-222250"/>
            <a:r>
              <a:rPr lang="en-US" sz="2600" dirty="0" smtClean="0"/>
              <a:t>Was the event discussed during a meeting? </a:t>
            </a:r>
          </a:p>
          <a:p>
            <a:pPr marL="568325" lvl="1" indent="-222250"/>
            <a:r>
              <a:rPr lang="en-US" sz="2600" dirty="0" smtClean="0"/>
              <a:t>Does the event have a theme?</a:t>
            </a:r>
          </a:p>
          <a:p>
            <a:pPr marL="568325" lvl="1" indent="-222250"/>
            <a:r>
              <a:rPr lang="en-US" sz="2600" dirty="0" smtClean="0"/>
              <a:t>Are there invitations for the event?</a:t>
            </a:r>
          </a:p>
          <a:p>
            <a:pPr marL="568325" lvl="1" indent="-222250"/>
            <a:r>
              <a:rPr lang="en-US" sz="2600" dirty="0" smtClean="0"/>
              <a:t>Are organization funds being used?</a:t>
            </a:r>
          </a:p>
          <a:p>
            <a:pPr marL="568325" lvl="1" indent="-222250"/>
            <a:r>
              <a:rPr lang="en-US" sz="2600" dirty="0" smtClean="0"/>
              <a:t>Are the people attending mostly members of your organization and your members’ invited guests?</a:t>
            </a:r>
          </a:p>
          <a:p>
            <a:pPr marL="568325" lvl="1" indent="-222250"/>
            <a:r>
              <a:rPr lang="en-US" sz="2600" dirty="0" smtClean="0"/>
              <a:t>Has the event been publicized on your website or social media pages?</a:t>
            </a:r>
          </a:p>
          <a:p>
            <a:pPr marL="568325" lvl="1" indent="-222250"/>
            <a:r>
              <a:rPr lang="en-US" sz="2600" dirty="0" smtClean="0"/>
              <a:t>Are your members promoting the event through social media?</a:t>
            </a:r>
          </a:p>
          <a:p>
            <a:pPr marL="396875" lvl="1">
              <a:buNone/>
            </a:pPr>
            <a:r>
              <a:rPr lang="en-US" sz="3200" dirty="0" smtClean="0"/>
              <a:t>If the answer to any of these questions is “</a:t>
            </a:r>
            <a:r>
              <a:rPr lang="en-US" sz="3200" b="1" dirty="0" smtClean="0"/>
              <a:t>yes</a:t>
            </a:r>
            <a:r>
              <a:rPr lang="en-US" sz="3200" dirty="0" smtClean="0"/>
              <a:t>,” your organization can be held accountable for hosting the event.  </a:t>
            </a:r>
          </a:p>
          <a:p>
            <a:pPr marL="396875" lvl="1">
              <a:buNone/>
            </a:pPr>
            <a:r>
              <a:rPr lang="en-US" sz="3200" dirty="0" smtClean="0"/>
              <a:t>All groups involved in hosting the event (answering “yes” to any of the questions above) must be listed on the event registration form. </a:t>
            </a:r>
            <a:endParaRPr lang="en-US" sz="3200" dirty="0"/>
          </a:p>
        </p:txBody>
      </p:sp>
      <p:pic>
        <p:nvPicPr>
          <p:cNvPr id="7" name="~PP1525.WAV">
            <a:hlinkClick r:id="" action="ppaction://media"/>
          </p:cNvPr>
          <p:cNvPicPr>
            <a:picLocks noRot="1" noChangeAspect="1"/>
          </p:cNvPicPr>
          <p:nvPr>
            <a:wavAudioFile r:embed="rId2" name="~PP1525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25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and when can events be held?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Seven (7) business days after registering the event.</a:t>
            </a:r>
          </a:p>
          <a:p>
            <a:r>
              <a:rPr lang="en-US" dirty="0" smtClean="0"/>
              <a:t>No longer than 4 hours in duration. </a:t>
            </a:r>
          </a:p>
          <a:p>
            <a:r>
              <a:rPr lang="en-US" dirty="0" smtClean="0"/>
              <a:t>Must end by midnight on weeknights (Sun.-Thurs.)</a:t>
            </a:r>
          </a:p>
          <a:p>
            <a:r>
              <a:rPr lang="en-US" dirty="0" smtClean="0"/>
              <a:t>Must end by 2 a.m. on weekend nights (Fri.-Sat.) </a:t>
            </a:r>
          </a:p>
          <a:p>
            <a:r>
              <a:rPr lang="en-US" dirty="0" smtClean="0"/>
              <a:t>Houses owned by social fraternities and recognized by ETSU.</a:t>
            </a:r>
          </a:p>
          <a:p>
            <a:r>
              <a:rPr lang="en-US" dirty="0" smtClean="0"/>
              <a:t>Commercial establishments owned by licensed and insured third-party vendors. </a:t>
            </a:r>
            <a:endParaRPr lang="en-US" dirty="0"/>
          </a:p>
        </p:txBody>
      </p:sp>
      <p:pic>
        <p:nvPicPr>
          <p:cNvPr id="7" name="~PP2158.WAV">
            <a:hlinkClick r:id="" action="ppaction://media"/>
          </p:cNvPr>
          <p:cNvPicPr>
            <a:picLocks noRot="1" noChangeAspect="1"/>
          </p:cNvPicPr>
          <p:nvPr>
            <a:wavAudioFile r:embed="rId2" name="~PP2158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02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377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Open parties where alcohol is present are strictly prohibited. </a:t>
            </a:r>
          </a:p>
          <a:p>
            <a:r>
              <a:rPr lang="en-US" dirty="0" smtClean="0"/>
              <a:t>Guests must be listed on the guest list submitted along with the event registration. </a:t>
            </a:r>
          </a:p>
          <a:p>
            <a:r>
              <a:rPr lang="en-US" dirty="0" smtClean="0"/>
              <a:t>Capacity limits for the facility (as determined by the Fire Marshall) must be observed.</a:t>
            </a:r>
          </a:p>
          <a:p>
            <a:r>
              <a:rPr lang="en-US" dirty="0" smtClean="0"/>
              <a:t>Guest list may not exceed two invited guests for each active organization member, regardless of facility capacity. </a:t>
            </a:r>
          </a:p>
          <a:p>
            <a:r>
              <a:rPr lang="en-US" dirty="0" smtClean="0"/>
              <a:t>Special or unexpected guests (such as alumni visiting) may enter with permission from SORC staff, but the number of special guests may not exceed eight (8). </a:t>
            </a:r>
            <a:endParaRPr lang="en-US" dirty="0"/>
          </a:p>
        </p:txBody>
      </p:sp>
      <p:pic>
        <p:nvPicPr>
          <p:cNvPr id="6" name="~PP861.WAV">
            <a:hlinkClick r:id="" action="ppaction://media"/>
          </p:cNvPr>
          <p:cNvPicPr>
            <a:picLocks noRot="1" noChangeAspect="1"/>
          </p:cNvPicPr>
          <p:nvPr>
            <a:wavAudioFile r:embed="rId2" name="~PP861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34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In/Out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Guests must sign in before entering and sign out before leaving.  </a:t>
            </a:r>
          </a:p>
          <a:p>
            <a:r>
              <a:rPr lang="en-US" dirty="0" smtClean="0"/>
              <a:t>When required, hired security agents will check identification of guests as they enter. </a:t>
            </a:r>
          </a:p>
          <a:p>
            <a:r>
              <a:rPr lang="en-US" dirty="0" smtClean="0"/>
              <a:t>Guests over 21 will be given a wristband.  </a:t>
            </a:r>
          </a:p>
          <a:p>
            <a:r>
              <a:rPr lang="en-US" dirty="0" smtClean="0"/>
              <a:t>Guests under 21 will be marked with an “X” on both hands. </a:t>
            </a:r>
          </a:p>
          <a:p>
            <a:r>
              <a:rPr lang="en-US" dirty="0" smtClean="0"/>
              <a:t>Events with more than 25 participants will require at least one security agent.  SORC staff should be consulted to determine the number needed.</a:t>
            </a:r>
          </a:p>
          <a:p>
            <a:r>
              <a:rPr lang="en-US" dirty="0" smtClean="0"/>
              <a:t>Under no circumstance may an event begin before the listed start time or prior to the arrival of the security agent(s) and designated sober monitors.   </a:t>
            </a:r>
            <a:endParaRPr lang="en-US" dirty="0"/>
          </a:p>
        </p:txBody>
      </p:sp>
      <p:pic>
        <p:nvPicPr>
          <p:cNvPr id="6" name="~PP2752.WAV">
            <a:hlinkClick r:id="" action="ppaction://media"/>
          </p:cNvPr>
          <p:cNvPicPr>
            <a:picLocks noRot="1" noChangeAspect="1"/>
          </p:cNvPicPr>
          <p:nvPr>
            <a:wavAudioFile r:embed="rId2" name="~PP2752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67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Create a plan for ensuring that participants have safe transport from the event back to campus or their homes. </a:t>
            </a:r>
          </a:p>
          <a:p>
            <a:r>
              <a:rPr lang="en-US" dirty="0" smtClean="0"/>
              <a:t>Remind security agents to circulate and intercede if they see unsafe situations or underage drinking. </a:t>
            </a:r>
          </a:p>
          <a:p>
            <a:r>
              <a:rPr lang="en-US" dirty="0" smtClean="0"/>
              <a:t>Adequate food and non-alcoholic beverages should be provided in a prominent location. </a:t>
            </a:r>
          </a:p>
          <a:p>
            <a:r>
              <a:rPr lang="en-US" dirty="0" smtClean="0"/>
              <a:t>Only one door should be used for entrance to/exit from the event. All other exits should remain clear of debris, and guarded by sober monitors. </a:t>
            </a:r>
          </a:p>
          <a:p>
            <a:r>
              <a:rPr lang="en-US" dirty="0" smtClean="0"/>
              <a:t>Officers &amp; Sober Monitors should meet prior to the event to review all safety precautions taken.</a:t>
            </a:r>
          </a:p>
          <a:p>
            <a:endParaRPr lang="en-US" dirty="0"/>
          </a:p>
        </p:txBody>
      </p:sp>
      <p:pic>
        <p:nvPicPr>
          <p:cNvPr id="8" name="~PP1225.WAV">
            <a:hlinkClick r:id="" action="ppaction://media"/>
          </p:cNvPr>
          <p:cNvPicPr>
            <a:picLocks noRot="1" noChangeAspect="1"/>
          </p:cNvPicPr>
          <p:nvPr>
            <a:wavAudioFile r:embed="rId2" name="~PP1225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62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4.6|3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5.3|6.6|7|8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7.7|7.3|2.6|4.3|12.4|6.9|5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2.6|10.3|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7.7|11.1|1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8.5|3.9|6.2|3.1|8.1|9.3|4.6|7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5.4|3.8|4.8|3.2|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9.3|6.4|5.4|7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0.2|6.6|4.3|9.9|16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6.7|11.6|10|1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5.4|1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415</TotalTime>
  <Words>1093</Words>
  <Application>Microsoft Office PowerPoint</Application>
  <PresentationFormat>On-screen Show (4:3)</PresentationFormat>
  <Paragraphs>96</Paragraphs>
  <Slides>15</Slides>
  <Notes>2</Notes>
  <HiddenSlides>0</HiddenSlides>
  <MMClips>15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Guide to Managing Risks at Events Involving Alcohol</vt:lpstr>
      <vt:lpstr>Information contained in this video:</vt:lpstr>
      <vt:lpstr>Eligibility &amp; Registration</vt:lpstr>
      <vt:lpstr>Slide 4</vt:lpstr>
      <vt:lpstr>What events must be registered?</vt:lpstr>
      <vt:lpstr>Where and when can events be held?</vt:lpstr>
      <vt:lpstr>Guests</vt:lpstr>
      <vt:lpstr>Check In/Out</vt:lpstr>
      <vt:lpstr>Safety</vt:lpstr>
      <vt:lpstr>Safety</vt:lpstr>
      <vt:lpstr>Safety</vt:lpstr>
      <vt:lpstr>Sober Monitors</vt:lpstr>
      <vt:lpstr>Alcohol</vt:lpstr>
      <vt:lpstr>Officers in Charge</vt:lpstr>
      <vt:lpstr>Assistance is available in the SORC!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 to Managing Risks at Events Involving Alcohol</dc:title>
  <dc:creator>Leah Adinolfi</dc:creator>
  <cp:lastModifiedBy>Leah Adinolfi</cp:lastModifiedBy>
  <cp:revision>41</cp:revision>
  <dcterms:created xsi:type="dcterms:W3CDTF">2014-12-17T15:31:57Z</dcterms:created>
  <dcterms:modified xsi:type="dcterms:W3CDTF">2014-12-19T00:41:05Z</dcterms:modified>
</cp:coreProperties>
</file>