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2" r:id="rId3"/>
    <p:sldId id="261" r:id="rId4"/>
    <p:sldId id="276" r:id="rId5"/>
    <p:sldId id="277" r:id="rId6"/>
    <p:sldId id="278" r:id="rId7"/>
    <p:sldId id="279" r:id="rId8"/>
    <p:sldId id="280" r:id="rId9"/>
    <p:sldId id="281"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6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9141"/>
            <a:ext cx="7772400" cy="1470025"/>
          </a:xfrm>
        </p:spPr>
        <p:txBody>
          <a:bodyPr/>
          <a:lstStyle>
            <a:lvl1pPr>
              <a:defRPr>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314916"/>
            <a:ext cx="6400800" cy="1752600"/>
          </a:xfrm>
        </p:spPr>
        <p:txBody>
          <a:bodyPr/>
          <a:lstStyle>
            <a:lvl1pPr marL="0" indent="0" algn="ctr">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CF7E4C-8237-E74A-A7DE-3F2F006848AD}" type="datetimeFigureOut">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F4988C-F017-DC44-ABED-48F62B39040D}" type="slidenum">
              <a:rPr lang="en-US" smtClean="0"/>
              <a:t>‹#›</a:t>
            </a:fld>
            <a:endParaRPr lang="en-US" dirty="0"/>
          </a:p>
        </p:txBody>
      </p:sp>
      <p:pic>
        <p:nvPicPr>
          <p:cNvPr id="7" name="Picture 6" descr="ETSU stacked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3200" y="4357116"/>
            <a:ext cx="3074865" cy="1268755"/>
          </a:xfrm>
          <a:prstGeom prst="rect">
            <a:avLst/>
          </a:prstGeom>
        </p:spPr>
      </p:pic>
    </p:spTree>
    <p:extLst>
      <p:ext uri="{BB962C8B-B14F-4D97-AF65-F5344CB8AC3E}">
        <p14:creationId xmlns:p14="http://schemas.microsoft.com/office/powerpoint/2010/main" val="60840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148081"/>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F7E4C-8237-E74A-A7DE-3F2F006848AD}" type="datetimeFigureOut">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F4988C-F017-DC44-ABED-48F62B39040D}" type="slidenum">
              <a:rPr lang="en-US" smtClean="0"/>
              <a:t>‹#›</a:t>
            </a:fld>
            <a:endParaRPr lang="en-US" dirty="0"/>
          </a:p>
        </p:txBody>
      </p:sp>
      <p:pic>
        <p:nvPicPr>
          <p:cNvPr id="7" name="Picture 6"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19121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043328"/>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043328"/>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CF7E4C-8237-E74A-A7DE-3F2F006848AD}" type="datetimeFigureOut">
              <a:rPr lang="en-US" smtClean="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F4988C-F017-DC44-ABED-48F62B39040D}" type="slidenum">
              <a:rPr lang="en-US" smtClean="0"/>
              <a:t>‹#›</a:t>
            </a:fld>
            <a:endParaRPr lang="en-US" dirty="0"/>
          </a:p>
        </p:txBody>
      </p:sp>
      <p:pic>
        <p:nvPicPr>
          <p:cNvPr id="8" name="Picture 7"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313647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94841"/>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94841"/>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CF7E4C-8237-E74A-A7DE-3F2F006848AD}" type="datetimeFigureOut">
              <a:rPr lang="en-US" smtClean="0"/>
              <a:t>6/4/2020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F4988C-F017-DC44-ABED-48F62B39040D}" type="slidenum">
              <a:rPr lang="en-US" smtClean="0"/>
              <a:t>‹#›</a:t>
            </a:fld>
            <a:endParaRPr lang="en-US" dirty="0"/>
          </a:p>
        </p:txBody>
      </p:sp>
      <p:pic>
        <p:nvPicPr>
          <p:cNvPr id="10" name="Picture 9"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24138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CF7E4C-8237-E74A-A7DE-3F2F006848AD}" type="datetimeFigureOut">
              <a:rPr lang="en-US" smtClean="0"/>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F4988C-F017-DC44-ABED-48F62B39040D}" type="slidenum">
              <a:rPr lang="en-US" smtClean="0"/>
              <a:t>‹#›</a:t>
            </a:fld>
            <a:endParaRPr lang="en-US" dirty="0"/>
          </a:p>
        </p:txBody>
      </p:sp>
      <p:pic>
        <p:nvPicPr>
          <p:cNvPr id="6" name="Picture 5"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21441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F7E4C-8237-E74A-A7DE-3F2F006848AD}" type="datetimeFigureOut">
              <a:rPr lang="en-US" smtClean="0"/>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F4988C-F017-DC44-ABED-48F62B39040D}" type="slidenum">
              <a:rPr lang="en-US" smtClean="0"/>
              <a:t>‹#›</a:t>
            </a:fld>
            <a:endParaRPr lang="en-US" dirty="0"/>
          </a:p>
        </p:txBody>
      </p:sp>
      <p:pic>
        <p:nvPicPr>
          <p:cNvPr id="5" name="Picture 4"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728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a:cs typeface="Arial"/>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381624"/>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19575"/>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F7E4C-8237-E74A-A7DE-3F2F006848AD}" type="datetimeFigureOut">
              <a:rPr lang="en-US" smtClean="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F4988C-F017-DC44-ABED-48F62B39040D}" type="slidenum">
              <a:rPr lang="en-US" smtClean="0"/>
              <a:t>‹#›</a:t>
            </a:fld>
            <a:endParaRPr lang="en-US" dirty="0"/>
          </a:p>
        </p:txBody>
      </p:sp>
      <p:pic>
        <p:nvPicPr>
          <p:cNvPr id="8" name="Picture 7"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34173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398169"/>
            <a:ext cx="5486400" cy="566738"/>
          </a:xfrm>
        </p:spPr>
        <p:txBody>
          <a:bodyPr anchor="b"/>
          <a:lstStyle>
            <a:lvl1pPr algn="l">
              <a:defRPr sz="2000" b="1">
                <a:latin typeface="Arial"/>
                <a:cs typeface="Aria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210344"/>
            <a:ext cx="5486400"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964907"/>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F7E4C-8237-E74A-A7DE-3F2F006848AD}" type="datetimeFigureOut">
              <a:rPr lang="en-US" smtClean="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F4988C-F017-DC44-ABED-48F62B39040D}" type="slidenum">
              <a:rPr lang="en-US" smtClean="0"/>
              <a:t>‹#›</a:t>
            </a:fld>
            <a:endParaRPr lang="en-US" dirty="0"/>
          </a:p>
        </p:txBody>
      </p:sp>
      <p:pic>
        <p:nvPicPr>
          <p:cNvPr id="8" name="Picture 7" descr="ETSU long gol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Tree>
    <p:extLst>
      <p:ext uri="{BB962C8B-B14F-4D97-AF65-F5344CB8AC3E}">
        <p14:creationId xmlns:p14="http://schemas.microsoft.com/office/powerpoint/2010/main" val="409137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F7E4C-8237-E74A-A7DE-3F2F006848AD}" type="datetimeFigureOut">
              <a:rPr lang="en-US" smtClean="0"/>
              <a:t>6/4/2020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4988C-F017-DC44-ABED-48F62B39040D}" type="slidenum">
              <a:rPr lang="en-US" smtClean="0"/>
              <a:t>‹#›</a:t>
            </a:fld>
            <a:endParaRPr lang="en-US" dirty="0"/>
          </a:p>
        </p:txBody>
      </p:sp>
    </p:spTree>
    <p:extLst>
      <p:ext uri="{BB962C8B-B14F-4D97-AF65-F5344CB8AC3E}">
        <p14:creationId xmlns:p14="http://schemas.microsoft.com/office/powerpoint/2010/main" val="1034979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tsu.zoom.us/meeting/register/tJEqcuigrDgsH9eNgvLIPF6udSJ80M6zfxBn" TargetMode="External"/><Relationship Id="rId2" Type="http://schemas.openxmlformats.org/officeDocument/2006/relationships/hyperlink" Target="https://etsu.zoom.us/j/95436219629" TargetMode="External"/><Relationship Id="rId1" Type="http://schemas.openxmlformats.org/officeDocument/2006/relationships/slideLayout" Target="../slideLayouts/slideLayout5.xml"/><Relationship Id="rId4" Type="http://schemas.openxmlformats.org/officeDocument/2006/relationships/hyperlink" Target="http://www.etsu.edu/mc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tsu.edu/students/counsel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lose up of a sign&#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632" y="320040"/>
            <a:ext cx="5925248" cy="592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06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6"/>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199" y="274638"/>
            <a:ext cx="8373649" cy="1143000"/>
          </a:xfrm>
        </p:spPr>
        <p:txBody>
          <a:bodyPr>
            <a:normAutofit/>
          </a:bodyPr>
          <a:lstStyle/>
          <a:p>
            <a:pPr algn="l"/>
            <a:r>
              <a:rPr lang="en-US" dirty="0" smtClean="0">
                <a:solidFill>
                  <a:schemeClr val="bg1"/>
                </a:solidFill>
              </a:rPr>
              <a:t>Opportunities Next Week</a:t>
            </a:r>
            <a:endParaRPr lang="en-US" dirty="0">
              <a:solidFill>
                <a:schemeClr val="bg1"/>
              </a:solidFill>
            </a:endParaRPr>
          </a:p>
        </p:txBody>
      </p:sp>
      <p:sp>
        <p:nvSpPr>
          <p:cNvPr id="2" name="TextBox 1"/>
          <p:cNvSpPr txBox="1"/>
          <p:nvPr/>
        </p:nvSpPr>
        <p:spPr>
          <a:xfrm>
            <a:off x="153383" y="1934988"/>
            <a:ext cx="8860831"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C000"/>
                </a:solidFill>
              </a:rPr>
              <a:t>Tuesday, June 9</a:t>
            </a:r>
            <a:r>
              <a:rPr lang="en-US" baseline="30000" dirty="0" smtClean="0">
                <a:solidFill>
                  <a:srgbClr val="FFC000"/>
                </a:solidFill>
              </a:rPr>
              <a:t>th</a:t>
            </a:r>
            <a:r>
              <a:rPr lang="en-US" dirty="0" smtClean="0">
                <a:solidFill>
                  <a:srgbClr val="FFC000"/>
                </a:solidFill>
              </a:rPr>
              <a:t> 12pm to 1m </a:t>
            </a:r>
          </a:p>
          <a:p>
            <a:pPr indent="282575"/>
            <a:r>
              <a:rPr lang="en-US" dirty="0" smtClean="0">
                <a:solidFill>
                  <a:srgbClr val="FFC000"/>
                </a:solidFill>
              </a:rPr>
              <a:t>Lunch and Learn “ The Culturally Responsive Classroom</a:t>
            </a:r>
          </a:p>
          <a:p>
            <a:pPr indent="282575"/>
            <a:r>
              <a:rPr lang="en-US" dirty="0" smtClean="0">
                <a:solidFill>
                  <a:srgbClr val="FFC000"/>
                </a:solidFill>
              </a:rPr>
              <a:t>Join </a:t>
            </a:r>
            <a:r>
              <a:rPr lang="en-US" dirty="0">
                <a:solidFill>
                  <a:srgbClr val="FFC000"/>
                </a:solidFill>
              </a:rPr>
              <a:t>Zoom Meeting </a:t>
            </a:r>
            <a:r>
              <a:rPr lang="en-US" dirty="0">
                <a:solidFill>
                  <a:srgbClr val="FFC000"/>
                </a:solidFill>
                <a:hlinkClick r:id="rId2"/>
              </a:rPr>
              <a:t>https://</a:t>
            </a:r>
            <a:r>
              <a:rPr lang="en-US" dirty="0" smtClean="0">
                <a:solidFill>
                  <a:srgbClr val="FFC000"/>
                </a:solidFill>
                <a:hlinkClick r:id="rId2"/>
              </a:rPr>
              <a:t>etsu.zoom.us/j/95436219629</a:t>
            </a:r>
            <a:r>
              <a:rPr lang="en-US" dirty="0" smtClean="0">
                <a:solidFill>
                  <a:srgbClr val="FFC000"/>
                </a:solidFill>
              </a:rPr>
              <a:t>  </a:t>
            </a:r>
            <a:endParaRPr lang="en-US" dirty="0">
              <a:solidFill>
                <a:srgbClr val="FFC000"/>
              </a:solidFill>
            </a:endParaRPr>
          </a:p>
          <a:p>
            <a:pPr indent="282575"/>
            <a:r>
              <a:rPr lang="en-US" dirty="0">
                <a:solidFill>
                  <a:srgbClr val="FFC000"/>
                </a:solidFill>
              </a:rPr>
              <a:t>Meeting ID: 954 3621 </a:t>
            </a:r>
            <a:r>
              <a:rPr lang="en-US" dirty="0" smtClean="0">
                <a:solidFill>
                  <a:srgbClr val="FFC000"/>
                </a:solidFill>
              </a:rPr>
              <a:t>9629</a:t>
            </a:r>
          </a:p>
          <a:p>
            <a:pPr indent="282575"/>
            <a:endParaRPr lang="en-US" dirty="0" smtClean="0">
              <a:solidFill>
                <a:srgbClr val="FFC000"/>
              </a:solidFill>
            </a:endParaRPr>
          </a:p>
          <a:p>
            <a:pPr marL="285750" indent="-285750">
              <a:buFont typeface="Arial" panose="020B0604020202020204" pitchFamily="34" charset="0"/>
              <a:buChar char="•"/>
            </a:pPr>
            <a:r>
              <a:rPr lang="en-US" dirty="0" smtClean="0">
                <a:solidFill>
                  <a:srgbClr val="FFC000"/>
                </a:solidFill>
              </a:rPr>
              <a:t>Thursday, June 11</a:t>
            </a:r>
            <a:r>
              <a:rPr lang="en-US" baseline="30000" dirty="0" smtClean="0">
                <a:solidFill>
                  <a:srgbClr val="FFC000"/>
                </a:solidFill>
              </a:rPr>
              <a:t>th</a:t>
            </a:r>
            <a:r>
              <a:rPr lang="en-US" dirty="0" smtClean="0">
                <a:solidFill>
                  <a:srgbClr val="FFC000"/>
                </a:solidFill>
              </a:rPr>
              <a:t> 3pm to 4:30pm </a:t>
            </a:r>
            <a:endParaRPr lang="en-US" dirty="0">
              <a:solidFill>
                <a:srgbClr val="FFC000"/>
              </a:solidFill>
            </a:endParaRPr>
          </a:p>
          <a:p>
            <a:pPr indent="282575"/>
            <a:r>
              <a:rPr lang="en-US" dirty="0">
                <a:solidFill>
                  <a:srgbClr val="FFC000"/>
                </a:solidFill>
              </a:rPr>
              <a:t>Register in advance for this meeting:</a:t>
            </a:r>
          </a:p>
          <a:p>
            <a:pPr indent="282575"/>
            <a:r>
              <a:rPr lang="en-US" dirty="0">
                <a:solidFill>
                  <a:srgbClr val="FFC000"/>
                </a:solidFill>
                <a:hlinkClick r:id="rId3"/>
              </a:rPr>
              <a:t>https://</a:t>
            </a:r>
            <a:r>
              <a:rPr lang="en-US" dirty="0" smtClean="0">
                <a:solidFill>
                  <a:srgbClr val="FFC000"/>
                </a:solidFill>
                <a:hlinkClick r:id="rId3"/>
              </a:rPr>
              <a:t>etsu.zoom.us/meeting/register/tJEqcuigrDgsH9eNgvLIPF6udSJ80M6zfxBn</a:t>
            </a:r>
            <a:r>
              <a:rPr lang="en-US" dirty="0" smtClean="0">
                <a:solidFill>
                  <a:srgbClr val="FFC000"/>
                </a:solidFill>
              </a:rPr>
              <a:t>  </a:t>
            </a:r>
            <a:endParaRPr lang="en-US" dirty="0">
              <a:solidFill>
                <a:srgbClr val="FFC000"/>
              </a:solidFill>
            </a:endParaRPr>
          </a:p>
          <a:p>
            <a:pPr indent="282575"/>
            <a:endParaRPr lang="en-US" dirty="0"/>
          </a:p>
        </p:txBody>
      </p:sp>
      <p:sp>
        <p:nvSpPr>
          <p:cNvPr id="3" name="TextBox 2"/>
          <p:cNvSpPr txBox="1"/>
          <p:nvPr/>
        </p:nvSpPr>
        <p:spPr>
          <a:xfrm>
            <a:off x="1" y="4902363"/>
            <a:ext cx="9144000" cy="400110"/>
          </a:xfrm>
          <a:prstGeom prst="rect">
            <a:avLst/>
          </a:prstGeom>
          <a:noFill/>
        </p:spPr>
        <p:txBody>
          <a:bodyPr wrap="square" rtlCol="0">
            <a:spAutoFit/>
          </a:bodyPr>
          <a:lstStyle/>
          <a:p>
            <a:pPr algn="ctr"/>
            <a:r>
              <a:rPr lang="en-US" sz="2000" dirty="0" smtClean="0">
                <a:solidFill>
                  <a:schemeClr val="bg1"/>
                </a:solidFill>
              </a:rPr>
              <a:t>For Future Opportunities, please visit </a:t>
            </a:r>
            <a:r>
              <a:rPr lang="en-US" sz="2000" dirty="0" smtClean="0">
                <a:hlinkClick r:id="rId4"/>
              </a:rPr>
              <a:t>www.etsu.edu/mcc</a:t>
            </a:r>
            <a:r>
              <a:rPr lang="en-US" sz="2000" dirty="0" smtClean="0"/>
              <a:t> </a:t>
            </a:r>
            <a:endParaRPr lang="en-US" sz="2000" dirty="0"/>
          </a:p>
        </p:txBody>
      </p:sp>
    </p:spTree>
    <p:extLst>
      <p:ext uri="{BB962C8B-B14F-4D97-AF65-F5344CB8AC3E}">
        <p14:creationId xmlns:p14="http://schemas.microsoft.com/office/powerpoint/2010/main" val="3770607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6"/>
        </a:solidFill>
        <a:effectLst/>
      </p:bgPr>
    </p:bg>
    <p:spTree>
      <p:nvGrpSpPr>
        <p:cNvPr id="1" name=""/>
        <p:cNvGrpSpPr/>
        <p:nvPr/>
      </p:nvGrpSpPr>
      <p:grpSpPr>
        <a:xfrm>
          <a:off x="0" y="0"/>
          <a:ext cx="0" cy="0"/>
          <a:chOff x="0" y="0"/>
          <a:chExt cx="0" cy="0"/>
        </a:xfrm>
      </p:grpSpPr>
      <p:sp>
        <p:nvSpPr>
          <p:cNvPr id="2" name="AutoShape 10" descr="Image result for image of screaming fight"/>
          <p:cNvSpPr>
            <a:spLocks noChangeAspect="1" noChangeArrowheads="1"/>
          </p:cNvSpPr>
          <p:nvPr/>
        </p:nvSpPr>
        <p:spPr bwMode="auto">
          <a:xfrm>
            <a:off x="155575" y="-144463"/>
            <a:ext cx="2124162" cy="21241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p:cNvSpPr>
            <a:spLocks noGrp="1"/>
          </p:cNvSpPr>
          <p:nvPr>
            <p:ph type="title"/>
          </p:nvPr>
        </p:nvSpPr>
        <p:spPr/>
        <p:txBody>
          <a:bodyPr/>
          <a:lstStyle/>
          <a:p>
            <a:r>
              <a:rPr lang="en-US" dirty="0" smtClean="0">
                <a:solidFill>
                  <a:schemeClr val="bg1"/>
                </a:solidFill>
              </a:rPr>
              <a:t>Purpose of the Conversation:</a:t>
            </a:r>
            <a:endParaRPr lang="en-US" dirty="0">
              <a:solidFill>
                <a:schemeClr val="bg1"/>
              </a:solidFill>
            </a:endParaRPr>
          </a:p>
        </p:txBody>
      </p:sp>
      <p:sp>
        <p:nvSpPr>
          <p:cNvPr id="6" name="TextBox 5"/>
          <p:cNvSpPr txBox="1"/>
          <p:nvPr/>
        </p:nvSpPr>
        <p:spPr>
          <a:xfrm>
            <a:off x="813816" y="1261872"/>
            <a:ext cx="7443216" cy="4524315"/>
          </a:xfrm>
          <a:prstGeom prst="rect">
            <a:avLst/>
          </a:prstGeom>
          <a:noFill/>
        </p:spPr>
        <p:txBody>
          <a:bodyPr wrap="square" rtlCol="0">
            <a:spAutoFit/>
          </a:bodyPr>
          <a:lstStyle/>
          <a:p>
            <a:r>
              <a:rPr lang="en-US" sz="2400" dirty="0" smtClean="0">
                <a:solidFill>
                  <a:schemeClr val="bg1"/>
                </a:solidFill>
              </a:rPr>
              <a:t>Students will have a chance to:</a:t>
            </a:r>
          </a:p>
          <a:p>
            <a:endParaRPr lang="en-US" sz="24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Share </a:t>
            </a:r>
            <a:r>
              <a:rPr lang="en-US" sz="2400" dirty="0">
                <a:solidFill>
                  <a:schemeClr val="bg1"/>
                </a:solidFill>
              </a:rPr>
              <a:t>their stories and emotions following the hateful and violent acts that have occurred in our country. </a:t>
            </a:r>
            <a:endParaRPr lang="en-US" sz="2400" dirty="0" smtClean="0">
              <a:solidFill>
                <a:schemeClr val="bg1"/>
              </a:solidFill>
            </a:endParaRPr>
          </a:p>
          <a:p>
            <a:endParaRPr lang="en-US" sz="24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Seek understanding </a:t>
            </a:r>
            <a:r>
              <a:rPr lang="en-US" sz="2400" dirty="0">
                <a:solidFill>
                  <a:schemeClr val="bg1"/>
                </a:solidFill>
              </a:rPr>
              <a:t>of the various perspectives and ways of responding to these current </a:t>
            </a:r>
            <a:r>
              <a:rPr lang="en-US" sz="2400" dirty="0" smtClean="0">
                <a:solidFill>
                  <a:schemeClr val="bg1"/>
                </a:solidFill>
              </a:rPr>
              <a:t>events</a:t>
            </a:r>
          </a:p>
          <a:p>
            <a:endParaRPr lang="en-US" sz="24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Gain </a:t>
            </a:r>
            <a:r>
              <a:rPr lang="en-US" sz="2400" dirty="0">
                <a:solidFill>
                  <a:schemeClr val="bg1"/>
                </a:solidFill>
              </a:rPr>
              <a:t>information on resources </a:t>
            </a:r>
            <a:r>
              <a:rPr lang="en-US" sz="2400" dirty="0" smtClean="0">
                <a:solidFill>
                  <a:schemeClr val="bg1"/>
                </a:solidFill>
              </a:rPr>
              <a:t>and support available </a:t>
            </a:r>
          </a:p>
          <a:p>
            <a:pPr marL="285750" indent="-285750">
              <a:buFont typeface="Arial" panose="020B0604020202020204" pitchFamily="34" charset="0"/>
              <a:buChar char="•"/>
            </a:pPr>
            <a:endParaRPr lang="en-US" sz="2400"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Brainstorm ways </a:t>
            </a:r>
            <a:r>
              <a:rPr lang="en-US" sz="2400" dirty="0">
                <a:solidFill>
                  <a:schemeClr val="bg1"/>
                </a:solidFill>
              </a:rPr>
              <a:t>we as a University can lead and promote change to create a more inclusive society. </a:t>
            </a:r>
          </a:p>
        </p:txBody>
      </p:sp>
    </p:spTree>
    <p:extLst>
      <p:ext uri="{BB962C8B-B14F-4D97-AF65-F5344CB8AC3E}">
        <p14:creationId xmlns:p14="http://schemas.microsoft.com/office/powerpoint/2010/main" val="354185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6"/>
        </a:solidFill>
        <a:effectLst/>
      </p:bgPr>
    </p:bg>
    <p:spTree>
      <p:nvGrpSpPr>
        <p:cNvPr id="1" name=""/>
        <p:cNvGrpSpPr/>
        <p:nvPr/>
      </p:nvGrpSpPr>
      <p:grpSpPr>
        <a:xfrm>
          <a:off x="0" y="0"/>
          <a:ext cx="0" cy="0"/>
          <a:chOff x="0" y="0"/>
          <a:chExt cx="0" cy="0"/>
        </a:xfrm>
      </p:grpSpPr>
      <p:pic>
        <p:nvPicPr>
          <p:cNvPr id="4" name="Picture 3" descr="ETSU long gol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681" y="6042488"/>
            <a:ext cx="2700673" cy="587771"/>
          </a:xfrm>
          <a:prstGeom prst="rect">
            <a:avLst/>
          </a:prstGeom>
        </p:spPr>
      </p:pic>
      <p:sp>
        <p:nvSpPr>
          <p:cNvPr id="6" name="TextBox 6"/>
          <p:cNvSpPr txBox="1">
            <a:spLocks noChangeArrowheads="1"/>
          </p:cNvSpPr>
          <p:nvPr/>
        </p:nvSpPr>
        <p:spPr bwMode="auto">
          <a:xfrm>
            <a:off x="457200" y="4593418"/>
            <a:ext cx="822959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a:r>
              <a:rPr lang="en-US" altLang="en-US" sz="1400" i="1" dirty="0" smtClean="0">
                <a:solidFill>
                  <a:schemeClr val="bg1"/>
                </a:solidFill>
              </a:rPr>
              <a:t>ETSU Honor </a:t>
            </a:r>
            <a:r>
              <a:rPr lang="en-US" altLang="en-US" sz="1400" i="1" dirty="0">
                <a:solidFill>
                  <a:schemeClr val="bg1"/>
                </a:solidFill>
              </a:rPr>
              <a:t>Pledge</a:t>
            </a:r>
          </a:p>
          <a:p>
            <a:pPr algn="ctr"/>
            <a:r>
              <a:rPr lang="en-US" altLang="en-US" sz="1400" i="1" dirty="0">
                <a:solidFill>
                  <a:schemeClr val="bg1"/>
                </a:solidFill>
              </a:rPr>
              <a:t>By becoming a member of the campus community, students agree to live by the standards of the honor code and thereby pledge the following: “I pledge to act with honesty, integrity, and civility in all matters.”</a:t>
            </a:r>
            <a:endParaRPr lang="en-US" altLang="en-US" sz="1400" i="1" dirty="0" smtClean="0">
              <a:solidFill>
                <a:schemeClr val="bg1"/>
              </a:solidFill>
            </a:endParaRPr>
          </a:p>
          <a:p>
            <a:pPr algn="ctr"/>
            <a:endParaRPr lang="en-US" altLang="en-US" sz="1400" i="1" dirty="0">
              <a:solidFill>
                <a:schemeClr val="bg1"/>
              </a:solidFill>
            </a:endParaRPr>
          </a:p>
          <a:p>
            <a:pPr algn="ctr"/>
            <a:r>
              <a:rPr lang="en-US" altLang="en-US" sz="1400" i="1" dirty="0" smtClean="0">
                <a:solidFill>
                  <a:schemeClr val="bg1"/>
                </a:solidFill>
              </a:rPr>
              <a:t>PEOPLE </a:t>
            </a:r>
            <a:r>
              <a:rPr lang="en-US" altLang="en-US" sz="1400" i="1" dirty="0">
                <a:solidFill>
                  <a:schemeClr val="bg1"/>
                </a:solidFill>
              </a:rPr>
              <a:t>come first, are treated with dignity and respect, and are encouraged to achieve their full potential; RELATIONSHIPS are built on honesty, integrity, and trust; DIVERSITY of people and thought is respected</a:t>
            </a:r>
          </a:p>
        </p:txBody>
      </p:sp>
      <p:sp>
        <p:nvSpPr>
          <p:cNvPr id="5" name="Title 4"/>
          <p:cNvSpPr>
            <a:spLocks noGrp="1"/>
          </p:cNvSpPr>
          <p:nvPr>
            <p:ph type="title"/>
          </p:nvPr>
        </p:nvSpPr>
        <p:spPr>
          <a:xfrm>
            <a:off x="457199" y="27750"/>
            <a:ext cx="8229600" cy="1143000"/>
          </a:xfrm>
        </p:spPr>
        <p:txBody>
          <a:bodyPr/>
          <a:lstStyle/>
          <a:p>
            <a:r>
              <a:rPr lang="en-US" dirty="0" smtClean="0">
                <a:solidFill>
                  <a:schemeClr val="bg1"/>
                </a:solidFill>
              </a:rPr>
              <a:t>Code of Conduct</a:t>
            </a:r>
            <a:endParaRPr lang="en-US" dirty="0">
              <a:solidFill>
                <a:schemeClr val="bg1"/>
              </a:solidFill>
            </a:endParaRPr>
          </a:p>
        </p:txBody>
      </p:sp>
      <p:sp>
        <p:nvSpPr>
          <p:cNvPr id="7" name="Content Placeholder 6"/>
          <p:cNvSpPr>
            <a:spLocks noGrp="1"/>
          </p:cNvSpPr>
          <p:nvPr>
            <p:ph sz="half" idx="1"/>
          </p:nvPr>
        </p:nvSpPr>
        <p:spPr>
          <a:xfrm>
            <a:off x="457200" y="1088137"/>
            <a:ext cx="8229600" cy="3639312"/>
          </a:xfrm>
        </p:spPr>
        <p:txBody>
          <a:bodyPr>
            <a:normAutofit fontScale="85000" lnSpcReduction="20000"/>
          </a:bodyPr>
          <a:lstStyle/>
          <a:p>
            <a:r>
              <a:rPr lang="en-US" dirty="0" smtClean="0">
                <a:solidFill>
                  <a:schemeClr val="bg1"/>
                </a:solidFill>
              </a:rPr>
              <a:t>Student conduct and rights outlined in the ETSU Student Code of Conduct apply. </a:t>
            </a:r>
            <a:r>
              <a:rPr lang="en-US" sz="2200" u="sng" dirty="0" smtClean="0">
                <a:solidFill>
                  <a:schemeClr val="bg1"/>
                </a:solidFill>
              </a:rPr>
              <a:t>https</a:t>
            </a:r>
            <a:r>
              <a:rPr lang="en-US" sz="2200" u="sng" dirty="0">
                <a:solidFill>
                  <a:schemeClr val="bg1"/>
                </a:solidFill>
              </a:rPr>
              <a:t>://</a:t>
            </a:r>
            <a:r>
              <a:rPr lang="en-US" sz="2200" u="sng" dirty="0" smtClean="0">
                <a:solidFill>
                  <a:schemeClr val="bg1"/>
                </a:solidFill>
              </a:rPr>
              <a:t>catalog.etsu.edu/content.php?catoid=36&amp;navoid=1567 </a:t>
            </a:r>
          </a:p>
          <a:p>
            <a:pPr marL="0" indent="0">
              <a:buNone/>
            </a:pPr>
            <a:endParaRPr lang="en-US" sz="2200" u="sng" dirty="0" smtClean="0">
              <a:solidFill>
                <a:schemeClr val="bg1"/>
              </a:solidFill>
            </a:endParaRPr>
          </a:p>
          <a:p>
            <a:r>
              <a:rPr lang="en-US" dirty="0">
                <a:solidFill>
                  <a:schemeClr val="bg1"/>
                </a:solidFill>
              </a:rPr>
              <a:t>All voices/perspectives are welcome and </a:t>
            </a:r>
            <a:r>
              <a:rPr lang="en-US" dirty="0" smtClean="0">
                <a:solidFill>
                  <a:schemeClr val="bg1"/>
                </a:solidFill>
              </a:rPr>
              <a:t>encouraged</a:t>
            </a:r>
          </a:p>
          <a:p>
            <a:pPr marL="0" indent="0">
              <a:buNone/>
            </a:pPr>
            <a:endParaRPr lang="en-US" dirty="0" smtClean="0">
              <a:solidFill>
                <a:schemeClr val="bg1"/>
              </a:solidFill>
            </a:endParaRPr>
          </a:p>
          <a:p>
            <a:r>
              <a:rPr lang="en-US" dirty="0" smtClean="0">
                <a:solidFill>
                  <a:schemeClr val="bg1"/>
                </a:solidFill>
              </a:rPr>
              <a:t>The University has a duty to guard individual rights of free speech/expression</a:t>
            </a:r>
          </a:p>
          <a:p>
            <a:pPr marL="0" indent="0">
              <a:buNone/>
            </a:pPr>
            <a:endParaRPr lang="en-US" dirty="0" smtClean="0">
              <a:solidFill>
                <a:schemeClr val="bg1"/>
              </a:solidFill>
            </a:endParaRPr>
          </a:p>
          <a:p>
            <a:r>
              <a:rPr lang="en-US" dirty="0" smtClean="0">
                <a:solidFill>
                  <a:schemeClr val="bg1"/>
                </a:solidFill>
              </a:rPr>
              <a:t>Obscenity, discrimination or abuse will not be permitted in this forum.    </a:t>
            </a:r>
            <a:endParaRPr lang="en-US" dirty="0">
              <a:solidFill>
                <a:schemeClr val="bg1"/>
              </a:solidFill>
            </a:endParaRPr>
          </a:p>
        </p:txBody>
      </p:sp>
    </p:spTree>
    <p:extLst>
      <p:ext uri="{BB962C8B-B14F-4D97-AF65-F5344CB8AC3E}">
        <p14:creationId xmlns:p14="http://schemas.microsoft.com/office/powerpoint/2010/main" val="88234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 Center Services</a:t>
            </a:r>
            <a:endParaRPr lang="en-US" dirty="0"/>
          </a:p>
        </p:txBody>
      </p:sp>
      <p:sp>
        <p:nvSpPr>
          <p:cNvPr id="3" name="Content Placeholder 2"/>
          <p:cNvSpPr>
            <a:spLocks noGrp="1"/>
          </p:cNvSpPr>
          <p:nvPr>
            <p:ph idx="1"/>
          </p:nvPr>
        </p:nvSpPr>
        <p:spPr>
          <a:xfrm>
            <a:off x="457200" y="1289304"/>
            <a:ext cx="8229600" cy="4458977"/>
          </a:xfrm>
        </p:spPr>
        <p:txBody>
          <a:bodyPr>
            <a:noAutofit/>
          </a:bodyPr>
          <a:lstStyle/>
          <a:p>
            <a:r>
              <a:rPr lang="en-US" sz="2400" dirty="0" smtClean="0"/>
              <a:t>Talking about racism is necessary, but can be painful, and may bring up strong emotions or reactions which you might like to talk through with someone one-on-one.</a:t>
            </a:r>
          </a:p>
          <a:p>
            <a:pPr marL="0" indent="0">
              <a:buNone/>
            </a:pPr>
            <a:r>
              <a:rPr lang="en-US" sz="2400" dirty="0" smtClean="0"/>
              <a:t> </a:t>
            </a:r>
          </a:p>
          <a:p>
            <a:r>
              <a:rPr lang="en-US" sz="2400" dirty="0" smtClean="0"/>
              <a:t>If you wish to speak with a Counselor during this event, we have several members of the counseling center staff standing by.</a:t>
            </a:r>
          </a:p>
          <a:p>
            <a:pPr marL="0" indent="0">
              <a:buNone/>
            </a:pPr>
            <a:endParaRPr lang="en-US" sz="2400" dirty="0" smtClean="0"/>
          </a:p>
          <a:p>
            <a:r>
              <a:rPr lang="en-US" sz="2400" dirty="0" smtClean="0"/>
              <a:t>You can call </a:t>
            </a:r>
            <a:r>
              <a:rPr lang="en-US" sz="2400" dirty="0"/>
              <a:t>the Counseling Center (423)-</a:t>
            </a:r>
            <a:r>
              <a:rPr lang="en-US" sz="2400" dirty="0" smtClean="0"/>
              <a:t>439-3333. Our front desk staff will connect you with an available counselor.</a:t>
            </a:r>
            <a:endParaRPr lang="en-US" sz="2400" dirty="0"/>
          </a:p>
        </p:txBody>
      </p:sp>
    </p:spTree>
    <p:extLst>
      <p:ext uri="{BB962C8B-B14F-4D97-AF65-F5344CB8AC3E}">
        <p14:creationId xmlns:p14="http://schemas.microsoft.com/office/powerpoint/2010/main" val="364346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Common Group Norms for Having a Racial Dialogue</a:t>
            </a:r>
            <a:endParaRPr lang="en-US" sz="3600" dirty="0"/>
          </a:p>
        </p:txBody>
      </p:sp>
      <p:sp>
        <p:nvSpPr>
          <p:cNvPr id="3" name="Content Placeholder 2"/>
          <p:cNvSpPr>
            <a:spLocks noGrp="1"/>
          </p:cNvSpPr>
          <p:nvPr>
            <p:ph idx="1"/>
          </p:nvPr>
        </p:nvSpPr>
        <p:spPr>
          <a:xfrm>
            <a:off x="457200" y="1417638"/>
            <a:ext cx="8321040" cy="4330643"/>
          </a:xfrm>
        </p:spPr>
        <p:txBody>
          <a:bodyPr>
            <a:normAutofit fontScale="70000" lnSpcReduction="20000"/>
          </a:bodyPr>
          <a:lstStyle/>
          <a:p>
            <a:r>
              <a:rPr lang="en-US" dirty="0" smtClean="0"/>
              <a:t>Maintaining confidentiality</a:t>
            </a:r>
          </a:p>
          <a:p>
            <a:pPr marL="0" indent="0">
              <a:buNone/>
            </a:pPr>
            <a:endParaRPr lang="en-US" dirty="0" smtClean="0"/>
          </a:p>
          <a:p>
            <a:r>
              <a:rPr lang="en-US" dirty="0" smtClean="0"/>
              <a:t>Sharing time and not taking up too much air space</a:t>
            </a:r>
          </a:p>
          <a:p>
            <a:pPr marL="0" indent="0">
              <a:buNone/>
            </a:pPr>
            <a:endParaRPr lang="en-US" dirty="0" smtClean="0"/>
          </a:p>
          <a:p>
            <a:r>
              <a:rPr lang="en-US" dirty="0" smtClean="0"/>
              <a:t>Speaking for oneself and not representing one’s group</a:t>
            </a:r>
          </a:p>
          <a:p>
            <a:pPr marL="0" indent="0">
              <a:buNone/>
            </a:pPr>
            <a:endParaRPr lang="en-US" dirty="0" smtClean="0"/>
          </a:p>
          <a:p>
            <a:r>
              <a:rPr lang="en-US" dirty="0" smtClean="0"/>
              <a:t>Listening carefully to others</a:t>
            </a:r>
          </a:p>
          <a:p>
            <a:pPr marL="0" indent="0">
              <a:buNone/>
            </a:pPr>
            <a:endParaRPr lang="en-US" dirty="0" smtClean="0"/>
          </a:p>
          <a:p>
            <a:r>
              <a:rPr lang="en-US" dirty="0" smtClean="0"/>
              <a:t>Striving for open-mindedness</a:t>
            </a:r>
          </a:p>
          <a:p>
            <a:pPr marL="0" indent="0">
              <a:buNone/>
            </a:pPr>
            <a:endParaRPr lang="en-US" dirty="0" smtClean="0"/>
          </a:p>
          <a:p>
            <a:r>
              <a:rPr lang="en-US" dirty="0" smtClean="0"/>
              <a:t>Challenging behavior and ideas without attacking people</a:t>
            </a:r>
          </a:p>
          <a:p>
            <a:pPr marL="0" indent="0">
              <a:buNone/>
            </a:pPr>
            <a:endParaRPr lang="en-US" dirty="0" smtClean="0"/>
          </a:p>
          <a:p>
            <a:pPr marL="0" indent="0">
              <a:buNone/>
            </a:pPr>
            <a:r>
              <a:rPr lang="en-US" sz="1400" dirty="0"/>
              <a:t>From “Racism in the United States: Implications for the Helping Professions”  (Miller and Garran, 2008)</a:t>
            </a:r>
          </a:p>
        </p:txBody>
      </p:sp>
    </p:spTree>
    <p:extLst>
      <p:ext uri="{BB962C8B-B14F-4D97-AF65-F5344CB8AC3E}">
        <p14:creationId xmlns:p14="http://schemas.microsoft.com/office/powerpoint/2010/main" val="25821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36576"/>
            <a:ext cx="8229600" cy="1143000"/>
          </a:xfrm>
        </p:spPr>
        <p:txBody>
          <a:bodyPr/>
          <a:lstStyle/>
          <a:p>
            <a:r>
              <a:rPr lang="en-US" dirty="0" smtClean="0"/>
              <a:t>Other Considerations</a:t>
            </a:r>
            <a:endParaRPr lang="en-US" dirty="0"/>
          </a:p>
        </p:txBody>
      </p:sp>
      <p:sp>
        <p:nvSpPr>
          <p:cNvPr id="3" name="Content Placeholder 2"/>
          <p:cNvSpPr>
            <a:spLocks noGrp="1"/>
          </p:cNvSpPr>
          <p:nvPr>
            <p:ph idx="1"/>
          </p:nvPr>
        </p:nvSpPr>
        <p:spPr>
          <a:xfrm>
            <a:off x="457200" y="1106424"/>
            <a:ext cx="8229600" cy="4641857"/>
          </a:xfrm>
        </p:spPr>
        <p:txBody>
          <a:bodyPr>
            <a:normAutofit fontScale="55000" lnSpcReduction="20000"/>
          </a:bodyPr>
          <a:lstStyle/>
          <a:p>
            <a:r>
              <a:rPr lang="en-US" dirty="0" smtClean="0"/>
              <a:t>Try </a:t>
            </a:r>
            <a:r>
              <a:rPr lang="en-US" dirty="0"/>
              <a:t>to be fully </a:t>
            </a:r>
            <a:r>
              <a:rPr lang="en-US" dirty="0" smtClean="0"/>
              <a:t>present</a:t>
            </a:r>
          </a:p>
          <a:p>
            <a:pPr marL="0" indent="0">
              <a:buNone/>
            </a:pPr>
            <a:endParaRPr lang="en-US" dirty="0" smtClean="0"/>
          </a:p>
          <a:p>
            <a:r>
              <a:rPr lang="en-US" dirty="0" smtClean="0"/>
              <a:t>Taking </a:t>
            </a:r>
            <a:r>
              <a:rPr lang="en-US" dirty="0"/>
              <a:t>responsibility for oneself (including challenging </a:t>
            </a:r>
            <a:r>
              <a:rPr lang="en-US" dirty="0" smtClean="0"/>
              <a:t>oneself)</a:t>
            </a:r>
          </a:p>
          <a:p>
            <a:pPr marL="0" indent="0">
              <a:buNone/>
            </a:pPr>
            <a:endParaRPr lang="en-US" dirty="0" smtClean="0"/>
          </a:p>
          <a:p>
            <a:r>
              <a:rPr lang="en-US" dirty="0" smtClean="0"/>
              <a:t>Accepting </a:t>
            </a:r>
            <a:r>
              <a:rPr lang="en-US" dirty="0"/>
              <a:t>that another person’s frame of reference has meaning for them </a:t>
            </a:r>
            <a:endParaRPr lang="en-US" dirty="0" smtClean="0"/>
          </a:p>
          <a:p>
            <a:pPr marL="0" indent="0">
              <a:buNone/>
            </a:pPr>
            <a:endParaRPr lang="en-US" dirty="0"/>
          </a:p>
          <a:p>
            <a:r>
              <a:rPr lang="en-US" dirty="0" smtClean="0"/>
              <a:t>The </a:t>
            </a:r>
            <a:r>
              <a:rPr lang="en-US" dirty="0"/>
              <a:t>importance of working through conflict and ‘leaning into discomfort’ (Wasserman &amp; Doran, </a:t>
            </a:r>
            <a:r>
              <a:rPr lang="en-US" dirty="0" smtClean="0"/>
              <a:t>1999)</a:t>
            </a:r>
          </a:p>
          <a:p>
            <a:pPr marL="0" indent="0">
              <a:buNone/>
            </a:pPr>
            <a:endParaRPr lang="en-US" dirty="0" smtClean="0"/>
          </a:p>
          <a:p>
            <a:r>
              <a:rPr lang="en-US" dirty="0" smtClean="0"/>
              <a:t>Remember </a:t>
            </a:r>
            <a:r>
              <a:rPr lang="en-US" dirty="0"/>
              <a:t>that what you are about to say will have a potential impact on other people. Sometimes it is better to note an idea, thought, or feeling, but to work on it in a different </a:t>
            </a:r>
            <a:r>
              <a:rPr lang="en-US" dirty="0" smtClean="0"/>
              <a:t>environment. (Call the Counseling Center at 423-439-3333)</a:t>
            </a:r>
          </a:p>
          <a:p>
            <a:pPr marL="0" indent="0">
              <a:buNone/>
            </a:pPr>
            <a:endParaRPr lang="en-US" dirty="0" smtClean="0"/>
          </a:p>
          <a:p>
            <a:r>
              <a:rPr lang="en-US" dirty="0" smtClean="0"/>
              <a:t>Look </a:t>
            </a:r>
            <a:r>
              <a:rPr lang="en-US" dirty="0"/>
              <a:t>at the intention, which is often well-meaning, and also the impact of well-meaning but painful interactions, which is critical to learning about racism. </a:t>
            </a:r>
          </a:p>
        </p:txBody>
      </p:sp>
    </p:spTree>
    <p:extLst>
      <p:ext uri="{BB962C8B-B14F-4D97-AF65-F5344CB8AC3E}">
        <p14:creationId xmlns:p14="http://schemas.microsoft.com/office/powerpoint/2010/main" val="201377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Safety</a:t>
            </a:r>
            <a:endParaRPr lang="en-US" dirty="0"/>
          </a:p>
        </p:txBody>
      </p:sp>
      <p:sp>
        <p:nvSpPr>
          <p:cNvPr id="3" name="Content Placeholder 2"/>
          <p:cNvSpPr>
            <a:spLocks noGrp="1"/>
          </p:cNvSpPr>
          <p:nvPr>
            <p:ph idx="1"/>
          </p:nvPr>
        </p:nvSpPr>
        <p:spPr>
          <a:xfrm>
            <a:off x="457200" y="1417638"/>
            <a:ext cx="8229600" cy="4513841"/>
          </a:xfrm>
        </p:spPr>
        <p:txBody>
          <a:bodyPr>
            <a:normAutofit fontScale="55000" lnSpcReduction="20000"/>
          </a:bodyPr>
          <a:lstStyle/>
          <a:p>
            <a:r>
              <a:rPr lang="en-US" dirty="0" smtClean="0"/>
              <a:t>Safety </a:t>
            </a:r>
            <a:r>
              <a:rPr lang="en-US" dirty="0"/>
              <a:t>does not always mean the same thing. </a:t>
            </a:r>
            <a:endParaRPr lang="en-US" dirty="0" smtClean="0"/>
          </a:p>
          <a:p>
            <a:pPr lvl="1"/>
            <a:r>
              <a:rPr lang="en-US" dirty="0" smtClean="0"/>
              <a:t>For </a:t>
            </a:r>
            <a:r>
              <a:rPr lang="en-US" dirty="0"/>
              <a:t>students of color, racism itself compromises safety and can include discrimination, prejudice, biases, </a:t>
            </a:r>
            <a:r>
              <a:rPr lang="en-US" dirty="0" err="1"/>
              <a:t>microaggressions</a:t>
            </a:r>
            <a:r>
              <a:rPr lang="en-US" dirty="0"/>
              <a:t>, aversive racism, being asked to rep their group, social exclusion, or outright hostility. </a:t>
            </a:r>
            <a:endParaRPr lang="en-US" dirty="0" smtClean="0"/>
          </a:p>
          <a:p>
            <a:pPr marL="457200" lvl="1" indent="0">
              <a:buNone/>
            </a:pPr>
            <a:endParaRPr lang="en-US" dirty="0" smtClean="0"/>
          </a:p>
          <a:p>
            <a:pPr lvl="1"/>
            <a:r>
              <a:rPr lang="en-US" dirty="0" smtClean="0"/>
              <a:t>For </a:t>
            </a:r>
            <a:r>
              <a:rPr lang="en-US" dirty="0"/>
              <a:t>white students, safety often means they will not be called a racist or if they “make a mistake,” they will </a:t>
            </a:r>
            <a:r>
              <a:rPr lang="en-US" dirty="0" smtClean="0"/>
              <a:t>encounter </a:t>
            </a:r>
            <a:r>
              <a:rPr lang="en-US" dirty="0"/>
              <a:t>severe criticism or hostility. They may be concerned about unresolved stereotypes or that if they say the “wrong” thing, they will offend or hurt </a:t>
            </a:r>
            <a:r>
              <a:rPr lang="en-US" dirty="0" smtClean="0"/>
              <a:t>someone, or that they will be misunderstood or  misjudged. </a:t>
            </a:r>
          </a:p>
          <a:p>
            <a:pPr marL="457200" lvl="1" indent="0">
              <a:buNone/>
            </a:pPr>
            <a:endParaRPr lang="en-US" dirty="0" smtClean="0"/>
          </a:p>
          <a:p>
            <a:pPr lvl="1"/>
            <a:r>
              <a:rPr lang="en-US" dirty="0" smtClean="0"/>
              <a:t>All </a:t>
            </a:r>
            <a:r>
              <a:rPr lang="en-US" dirty="0"/>
              <a:t>students, regardless of their race, are wary of others’ labeling or misinterpreting them. Fears for their safety undermine trust. These concerns work against establishing a learning environment that embraces difficult questions, deep listening, complexity, paradox, and subtlety. People who are feeling vulnerable, wary, or unsafe tend to cling to the familiar or they shut down, closing themselves off to new ideas and material</a:t>
            </a:r>
            <a:r>
              <a:rPr lang="en-US" dirty="0" smtClean="0"/>
              <a:t>.</a:t>
            </a:r>
          </a:p>
          <a:p>
            <a:pPr lvl="1"/>
            <a:endParaRPr lang="en-US" dirty="0" smtClean="0"/>
          </a:p>
          <a:p>
            <a:r>
              <a:rPr lang="en-US" dirty="0" smtClean="0"/>
              <a:t>Explore in your small group what </a:t>
            </a:r>
            <a:r>
              <a:rPr lang="en-US" dirty="0"/>
              <a:t>might help </a:t>
            </a:r>
            <a:r>
              <a:rPr lang="en-US" dirty="0" smtClean="0"/>
              <a:t>you </a:t>
            </a:r>
            <a:r>
              <a:rPr lang="en-US" dirty="0"/>
              <a:t>feel less </a:t>
            </a:r>
            <a:r>
              <a:rPr lang="en-US" dirty="0" smtClean="0"/>
              <a:t>fearful, and more open to listening and learning</a:t>
            </a:r>
            <a:endParaRPr lang="en-US" dirty="0"/>
          </a:p>
        </p:txBody>
      </p:sp>
    </p:spTree>
    <p:extLst>
      <p:ext uri="{BB962C8B-B14F-4D97-AF65-F5344CB8AC3E}">
        <p14:creationId xmlns:p14="http://schemas.microsoft.com/office/powerpoint/2010/main" val="184490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Participants</a:t>
            </a:r>
            <a:endParaRPr lang="en-US" dirty="0"/>
          </a:p>
        </p:txBody>
      </p:sp>
      <p:sp>
        <p:nvSpPr>
          <p:cNvPr id="3" name="Content Placeholder 2"/>
          <p:cNvSpPr>
            <a:spLocks noGrp="1"/>
          </p:cNvSpPr>
          <p:nvPr>
            <p:ph idx="1"/>
          </p:nvPr>
        </p:nvSpPr>
        <p:spPr>
          <a:xfrm>
            <a:off x="457200" y="1271016"/>
            <a:ext cx="8229600" cy="4477265"/>
          </a:xfrm>
        </p:spPr>
        <p:txBody>
          <a:bodyPr>
            <a:normAutofit fontScale="62500" lnSpcReduction="20000"/>
          </a:bodyPr>
          <a:lstStyle/>
          <a:p>
            <a:pPr lvl="0"/>
            <a:r>
              <a:rPr lang="en-US" dirty="0"/>
              <a:t>Deep Breathing: 5-10 deep breaths, tracking the breath from the nose to the </a:t>
            </a:r>
            <a:r>
              <a:rPr lang="en-US" dirty="0" smtClean="0"/>
              <a:t>abdomen</a:t>
            </a:r>
          </a:p>
          <a:p>
            <a:pPr marL="0" lvl="0" indent="0">
              <a:buNone/>
            </a:pPr>
            <a:endParaRPr lang="en-US" dirty="0"/>
          </a:p>
          <a:p>
            <a:pPr lvl="0"/>
            <a:r>
              <a:rPr lang="en-US" dirty="0"/>
              <a:t>Body Awareness: Recognizing your physical symptoms of stress (tightness in the shoulders, clenched fists, increasing heart rate), and </a:t>
            </a:r>
            <a:r>
              <a:rPr lang="en-US" dirty="0" smtClean="0"/>
              <a:t>focus on ways </a:t>
            </a:r>
            <a:r>
              <a:rPr lang="en-US" dirty="0"/>
              <a:t>to relax </a:t>
            </a:r>
            <a:r>
              <a:rPr lang="en-US" dirty="0" smtClean="0"/>
              <a:t>so you can mindfully re-engage in the conversation </a:t>
            </a:r>
            <a:r>
              <a:rPr lang="en-US" dirty="0"/>
              <a:t>(through tensing, then releasing your muscles, or decreasing your heart rate with calming breaths</a:t>
            </a:r>
            <a:r>
              <a:rPr lang="en-US" dirty="0" smtClean="0"/>
              <a:t>)</a:t>
            </a:r>
          </a:p>
          <a:p>
            <a:pPr marL="0" lvl="0" indent="0">
              <a:buNone/>
            </a:pPr>
            <a:endParaRPr lang="en-US" dirty="0"/>
          </a:p>
          <a:p>
            <a:pPr lvl="0"/>
            <a:r>
              <a:rPr lang="en-US" dirty="0"/>
              <a:t>Grounding/Mindfulness: Find your breath and then (internally) </a:t>
            </a:r>
            <a:r>
              <a:rPr lang="en-US" dirty="0" smtClean="0"/>
              <a:t>acknowledge: </a:t>
            </a:r>
          </a:p>
          <a:p>
            <a:pPr lvl="1"/>
            <a:r>
              <a:rPr lang="en-US" dirty="0" smtClean="0"/>
              <a:t>5 </a:t>
            </a:r>
            <a:r>
              <a:rPr lang="en-US" dirty="0"/>
              <a:t>things you can </a:t>
            </a:r>
            <a:r>
              <a:rPr lang="en-US" dirty="0" smtClean="0"/>
              <a:t>see</a:t>
            </a:r>
          </a:p>
          <a:p>
            <a:pPr lvl="1"/>
            <a:r>
              <a:rPr lang="en-US" dirty="0" smtClean="0"/>
              <a:t>4 </a:t>
            </a:r>
            <a:r>
              <a:rPr lang="en-US" dirty="0"/>
              <a:t>things you can </a:t>
            </a:r>
            <a:r>
              <a:rPr lang="en-US" dirty="0" smtClean="0"/>
              <a:t>touch</a:t>
            </a:r>
          </a:p>
          <a:p>
            <a:pPr lvl="1"/>
            <a:r>
              <a:rPr lang="en-US" dirty="0" smtClean="0"/>
              <a:t>3 </a:t>
            </a:r>
            <a:r>
              <a:rPr lang="en-US" dirty="0"/>
              <a:t>things you can </a:t>
            </a:r>
            <a:r>
              <a:rPr lang="en-US" dirty="0" smtClean="0"/>
              <a:t>hear</a:t>
            </a:r>
          </a:p>
          <a:p>
            <a:pPr lvl="1"/>
            <a:r>
              <a:rPr lang="en-US" dirty="0" smtClean="0"/>
              <a:t>2 </a:t>
            </a:r>
            <a:r>
              <a:rPr lang="en-US" dirty="0"/>
              <a:t>things you can </a:t>
            </a:r>
            <a:r>
              <a:rPr lang="en-US" dirty="0" smtClean="0"/>
              <a:t>hear</a:t>
            </a:r>
          </a:p>
          <a:p>
            <a:pPr lvl="1"/>
            <a:r>
              <a:rPr lang="en-US" dirty="0" smtClean="0"/>
              <a:t>1 </a:t>
            </a:r>
            <a:r>
              <a:rPr lang="en-US" dirty="0"/>
              <a:t>thing you can </a:t>
            </a:r>
            <a:r>
              <a:rPr lang="en-US" dirty="0" smtClean="0"/>
              <a:t>taste</a:t>
            </a:r>
            <a:endParaRPr lang="en-US" dirty="0"/>
          </a:p>
        </p:txBody>
      </p:sp>
    </p:spTree>
    <p:extLst>
      <p:ext uri="{BB962C8B-B14F-4D97-AF65-F5344CB8AC3E}">
        <p14:creationId xmlns:p14="http://schemas.microsoft.com/office/powerpoint/2010/main" val="133985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Care</a:t>
            </a:r>
            <a:endParaRPr lang="en-US" dirty="0"/>
          </a:p>
        </p:txBody>
      </p:sp>
      <p:sp>
        <p:nvSpPr>
          <p:cNvPr id="3" name="Content Placeholder 2"/>
          <p:cNvSpPr>
            <a:spLocks noGrp="1"/>
          </p:cNvSpPr>
          <p:nvPr>
            <p:ph idx="1"/>
          </p:nvPr>
        </p:nvSpPr>
        <p:spPr>
          <a:xfrm>
            <a:off x="457200" y="1417638"/>
            <a:ext cx="8357616" cy="4553711"/>
          </a:xfrm>
        </p:spPr>
        <p:txBody>
          <a:bodyPr>
            <a:normAutofit fontScale="55000" lnSpcReduction="20000"/>
          </a:bodyPr>
          <a:lstStyle/>
          <a:p>
            <a:r>
              <a:rPr lang="en-US" dirty="0" smtClean="0"/>
              <a:t>BucsPress2: 24/7 Mental Health Helpline for students</a:t>
            </a:r>
          </a:p>
          <a:p>
            <a:pPr lvl="1"/>
            <a:r>
              <a:rPr lang="en-US" dirty="0" smtClean="0"/>
              <a:t>423-439-4841, then press 2</a:t>
            </a:r>
          </a:p>
          <a:p>
            <a:pPr marL="457200" lvl="1" indent="0">
              <a:buNone/>
            </a:pPr>
            <a:endParaRPr lang="en-US" dirty="0" smtClean="0"/>
          </a:p>
          <a:p>
            <a:r>
              <a:rPr lang="en-US" dirty="0" smtClean="0"/>
              <a:t>Single Session or Ongoing Therapy (by Zoom or Telephone)</a:t>
            </a:r>
          </a:p>
          <a:p>
            <a:pPr lvl="1"/>
            <a:r>
              <a:rPr lang="en-US" dirty="0" smtClean="0"/>
              <a:t>Same-day service Monday-Thursday</a:t>
            </a:r>
          </a:p>
          <a:p>
            <a:pPr lvl="2"/>
            <a:r>
              <a:rPr lang="en-US" dirty="0" smtClean="0"/>
              <a:t> 10 AM-Noon and</a:t>
            </a:r>
          </a:p>
          <a:p>
            <a:pPr lvl="2"/>
            <a:r>
              <a:rPr lang="en-US" dirty="0" smtClean="0"/>
              <a:t>2:00-4:00 PM</a:t>
            </a:r>
          </a:p>
          <a:p>
            <a:pPr marL="914400" lvl="2" indent="0">
              <a:buNone/>
            </a:pPr>
            <a:endParaRPr lang="en-US" dirty="0" smtClean="0"/>
          </a:p>
          <a:p>
            <a:r>
              <a:rPr lang="en-US" dirty="0" smtClean="0"/>
              <a:t>Group and Peer Support </a:t>
            </a:r>
          </a:p>
          <a:p>
            <a:pPr lvl="1"/>
            <a:r>
              <a:rPr lang="en-US" dirty="0" smtClean="0"/>
              <a:t>Coffee &amp; Connection via Zoom, Thursdays from 11 AM-12:30 PM</a:t>
            </a:r>
          </a:p>
          <a:p>
            <a:pPr lvl="1"/>
            <a:r>
              <a:rPr lang="en-US" dirty="0" smtClean="0"/>
              <a:t>Open to out-of-state students</a:t>
            </a:r>
          </a:p>
          <a:p>
            <a:pPr marL="457200" lvl="1" indent="0">
              <a:buNone/>
            </a:pPr>
            <a:endParaRPr lang="en-US" dirty="0" smtClean="0"/>
          </a:p>
          <a:p>
            <a:r>
              <a:rPr lang="en-US" dirty="0" smtClean="0"/>
              <a:t>Consultations for out-of-state students for referrals to local free or affordable care</a:t>
            </a:r>
          </a:p>
          <a:p>
            <a:pPr marL="0" indent="0">
              <a:buNone/>
            </a:pPr>
            <a:endParaRPr lang="en-US" dirty="0" smtClean="0"/>
          </a:p>
          <a:p>
            <a:r>
              <a:rPr lang="en-US" dirty="0" smtClean="0"/>
              <a:t>Visit our website for more information: </a:t>
            </a:r>
            <a:r>
              <a:rPr lang="en-US" dirty="0">
                <a:hlinkClick r:id="rId2"/>
              </a:rPr>
              <a:t>https://www.etsu.edu/students/counseling/</a:t>
            </a:r>
            <a:endParaRPr lang="en-US" dirty="0"/>
          </a:p>
        </p:txBody>
      </p:sp>
    </p:spTree>
    <p:extLst>
      <p:ext uri="{BB962C8B-B14F-4D97-AF65-F5344CB8AC3E}">
        <p14:creationId xmlns:p14="http://schemas.microsoft.com/office/powerpoint/2010/main" val="269415097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9802</TotalTime>
  <Words>923</Words>
  <Application>Microsoft Office PowerPoint</Application>
  <PresentationFormat>On-screen Show (4:3)</PresentationFormat>
  <Paragraphs>100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 Cen MT</vt:lpstr>
      <vt:lpstr>1_Custom Design</vt:lpstr>
      <vt:lpstr>PowerPoint Presentation</vt:lpstr>
      <vt:lpstr>Purpose of the Conversation:</vt:lpstr>
      <vt:lpstr>Code of Conduct</vt:lpstr>
      <vt:lpstr>Counseling Center Services</vt:lpstr>
      <vt:lpstr>Common Group Norms for Having a Racial Dialogue</vt:lpstr>
      <vt:lpstr>Other Considerations</vt:lpstr>
      <vt:lpstr>A Note On Safety</vt:lpstr>
      <vt:lpstr>Tools for Participants</vt:lpstr>
      <vt:lpstr>Follow-Up Care</vt:lpstr>
      <vt:lpstr>Opportunities 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Westbrooks</dc:creator>
  <cp:lastModifiedBy>Martin, Carshonda Harris</cp:lastModifiedBy>
  <cp:revision>52</cp:revision>
  <dcterms:created xsi:type="dcterms:W3CDTF">2013-01-22T14:08:15Z</dcterms:created>
  <dcterms:modified xsi:type="dcterms:W3CDTF">2020-06-04T15:40:14Z</dcterms:modified>
</cp:coreProperties>
</file>