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727" r:id="rId2"/>
  </p:sldMasterIdLst>
  <p:notesMasterIdLst>
    <p:notesMasterId r:id="rId15"/>
  </p:notesMasterIdLst>
  <p:handoutMasterIdLst>
    <p:handoutMasterId r:id="rId16"/>
  </p:handoutMasterIdLst>
  <p:sldIdLst>
    <p:sldId id="2884" r:id="rId3"/>
    <p:sldId id="2899" r:id="rId4"/>
    <p:sldId id="2896" r:id="rId5"/>
    <p:sldId id="2901" r:id="rId6"/>
    <p:sldId id="2902" r:id="rId7"/>
    <p:sldId id="2903" r:id="rId8"/>
    <p:sldId id="2904" r:id="rId9"/>
    <p:sldId id="2905" r:id="rId10"/>
    <p:sldId id="2906" r:id="rId11"/>
    <p:sldId id="2908" r:id="rId12"/>
    <p:sldId id="2909" r:id="rId13"/>
    <p:sldId id="2910" r:id="rId14"/>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land, Brian" initials="NB" lastIdx="1" clrIdx="0">
    <p:extLst>
      <p:ext uri="{19B8F6BF-5375-455C-9EA6-DF929625EA0E}">
        <p15:presenceInfo xmlns:p15="http://schemas.microsoft.com/office/powerpoint/2012/main" userId="S-1-5-21-606747145-1409082233-725345543-145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EBE22D"/>
    <a:srgbClr val="F8F8F8"/>
    <a:srgbClr val="E97C2B"/>
    <a:srgbClr val="0066FF"/>
    <a:srgbClr val="0066CC"/>
    <a:srgbClr val="3399FF"/>
    <a:srgbClr val="99CCFF"/>
    <a:srgbClr val="00CC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005" autoAdjust="0"/>
  </p:normalViewPr>
  <p:slideViewPr>
    <p:cSldViewPr>
      <p:cViewPr varScale="1">
        <p:scale>
          <a:sx n="122" d="100"/>
          <a:sy n="122" d="100"/>
        </p:scale>
        <p:origin x="1206" y="90"/>
      </p:cViewPr>
      <p:guideLst>
        <p:guide orient="horz" pos="2160"/>
        <p:guide pos="2880"/>
      </p:guideLst>
    </p:cSldViewPr>
  </p:slideViewPr>
  <p:notesTextViewPr>
    <p:cViewPr>
      <p:scale>
        <a:sx n="3" d="2"/>
        <a:sy n="3" d="2"/>
      </p:scale>
      <p:origin x="0" y="0"/>
    </p:cViewPr>
  </p:notesTextViewPr>
  <p:sorterViewPr>
    <p:cViewPr>
      <p:scale>
        <a:sx n="66" d="100"/>
        <a:sy n="66" d="100"/>
      </p:scale>
      <p:origin x="0" y="8916"/>
    </p:cViewPr>
  </p:sorterViewPr>
  <p:notesViewPr>
    <p:cSldViewPr>
      <p:cViewPr varScale="1">
        <p:scale>
          <a:sx n="86" d="100"/>
          <a:sy n="86" d="100"/>
        </p:scale>
        <p:origin x="-1902" y="-84"/>
      </p:cViewPr>
      <p:guideLst>
        <p:guide orient="horz" pos="2934"/>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t" anchorCtr="0" compatLnSpc="1">
            <a:prstTxWarp prst="textNoShape">
              <a:avLst/>
            </a:prstTxWarp>
          </a:bodyPr>
          <a:lstStyle>
            <a:lvl1pPr defTabSz="921118" eaLnBrk="1" hangingPunct="1">
              <a:defRPr sz="1200" smtClean="0">
                <a:latin typeface="Arial" panose="020B0604020202020204" pitchFamily="34" charset="0"/>
              </a:defRPr>
            </a:lvl1pPr>
          </a:lstStyle>
          <a:p>
            <a:pPr>
              <a:defRPr/>
            </a:pPr>
            <a:endParaRPr lang="en-US" altLang="en-US" dirty="0"/>
          </a:p>
        </p:txBody>
      </p:sp>
      <p:sp>
        <p:nvSpPr>
          <p:cNvPr id="21507" name="Rectangle 3"/>
          <p:cNvSpPr>
            <a:spLocks noGrp="1" noChangeArrowheads="1"/>
          </p:cNvSpPr>
          <p:nvPr>
            <p:ph type="dt" sz="quarter" idx="1"/>
          </p:nvPr>
        </p:nvSpPr>
        <p:spPr bwMode="auto">
          <a:xfrm>
            <a:off x="3885903" y="0"/>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t" anchorCtr="0" compatLnSpc="1">
            <a:prstTxWarp prst="textNoShape">
              <a:avLst/>
            </a:prstTxWarp>
          </a:bodyPr>
          <a:lstStyle>
            <a:lvl1pPr algn="r" defTabSz="921118" eaLnBrk="1" hangingPunct="1">
              <a:defRPr sz="1200" smtClean="0">
                <a:latin typeface="Arial" panose="020B0604020202020204" pitchFamily="34" charset="0"/>
              </a:defRPr>
            </a:lvl1pPr>
          </a:lstStyle>
          <a:p>
            <a:pPr>
              <a:defRPr/>
            </a:pPr>
            <a:endParaRPr lang="en-US" altLang="en-US" dirty="0"/>
          </a:p>
        </p:txBody>
      </p:sp>
      <p:sp>
        <p:nvSpPr>
          <p:cNvPr id="21508" name="Rectangle 4"/>
          <p:cNvSpPr>
            <a:spLocks noGrp="1" noChangeArrowheads="1"/>
          </p:cNvSpPr>
          <p:nvPr>
            <p:ph type="ftr" sz="quarter" idx="2"/>
          </p:nvPr>
        </p:nvSpPr>
        <p:spPr bwMode="auto">
          <a:xfrm>
            <a:off x="0" y="8845706"/>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b" anchorCtr="0" compatLnSpc="1">
            <a:prstTxWarp prst="textNoShape">
              <a:avLst/>
            </a:prstTxWarp>
          </a:bodyPr>
          <a:lstStyle>
            <a:lvl1pPr defTabSz="921118" eaLnBrk="1" hangingPunct="1">
              <a:defRPr sz="1200" smtClean="0">
                <a:latin typeface="Arial" panose="020B0604020202020204" pitchFamily="34" charset="0"/>
              </a:defRPr>
            </a:lvl1pPr>
          </a:lstStyle>
          <a:p>
            <a:pPr>
              <a:defRPr/>
            </a:pPr>
            <a:endParaRPr lang="en-US" altLang="en-US" dirty="0"/>
          </a:p>
        </p:txBody>
      </p:sp>
      <p:sp>
        <p:nvSpPr>
          <p:cNvPr id="21509" name="Rectangle 5"/>
          <p:cNvSpPr>
            <a:spLocks noGrp="1" noChangeArrowheads="1"/>
          </p:cNvSpPr>
          <p:nvPr>
            <p:ph type="sldNum" sz="quarter" idx="3"/>
          </p:nvPr>
        </p:nvSpPr>
        <p:spPr bwMode="auto">
          <a:xfrm>
            <a:off x="3885903" y="8845706"/>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b" anchorCtr="0" compatLnSpc="1">
            <a:prstTxWarp prst="textNoShape">
              <a:avLst/>
            </a:prstTxWarp>
          </a:bodyPr>
          <a:lstStyle>
            <a:lvl1pPr algn="r" defTabSz="919600" eaLnBrk="1" hangingPunct="1">
              <a:defRPr sz="1200" smtClean="0">
                <a:latin typeface="Arial" panose="020B0604020202020204" pitchFamily="34" charset="0"/>
              </a:defRPr>
            </a:lvl1pPr>
          </a:lstStyle>
          <a:p>
            <a:pPr>
              <a:defRPr/>
            </a:pPr>
            <a:fld id="{41F54CA5-9B8D-DD4E-977D-B36C7D9F8789}" type="slidenum">
              <a:rPr lang="en-US" altLang="en-US"/>
              <a:pPr>
                <a:defRPr/>
              </a:pPr>
              <a:t>‹#›</a:t>
            </a:fld>
            <a:endParaRPr lang="en-US" altLang="en-US" dirty="0"/>
          </a:p>
        </p:txBody>
      </p:sp>
    </p:spTree>
    <p:extLst>
      <p:ext uri="{BB962C8B-B14F-4D97-AF65-F5344CB8AC3E}">
        <p14:creationId xmlns:p14="http://schemas.microsoft.com/office/powerpoint/2010/main" val="171526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t" anchorCtr="0" compatLnSpc="1">
            <a:prstTxWarp prst="textNoShape">
              <a:avLst/>
            </a:prstTxWarp>
          </a:bodyPr>
          <a:lstStyle>
            <a:lvl1pPr defTabSz="921118" eaLnBrk="1" hangingPunct="1">
              <a:defRPr sz="1200" smtClean="0">
                <a:latin typeface="Arial" panose="020B0604020202020204" pitchFamily="34" charset="0"/>
              </a:defRPr>
            </a:lvl1pPr>
          </a:lstStyle>
          <a:p>
            <a:pPr>
              <a:defRPr/>
            </a:pPr>
            <a:endParaRPr lang="en-US" altLang="en-US" dirty="0"/>
          </a:p>
        </p:txBody>
      </p:sp>
      <p:sp>
        <p:nvSpPr>
          <p:cNvPr id="36867" name="Rectangle 3"/>
          <p:cNvSpPr>
            <a:spLocks noGrp="1" noChangeArrowheads="1"/>
          </p:cNvSpPr>
          <p:nvPr>
            <p:ph type="dt" idx="1"/>
          </p:nvPr>
        </p:nvSpPr>
        <p:spPr bwMode="auto">
          <a:xfrm>
            <a:off x="3885903" y="0"/>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t" anchorCtr="0" compatLnSpc="1">
            <a:prstTxWarp prst="textNoShape">
              <a:avLst/>
            </a:prstTxWarp>
          </a:bodyPr>
          <a:lstStyle>
            <a:lvl1pPr algn="r" defTabSz="921118" eaLnBrk="1" hangingPunct="1">
              <a:defRPr sz="1200" smtClean="0">
                <a:latin typeface="Arial" panose="020B0604020202020204" pitchFamily="34" charset="0"/>
              </a:defRPr>
            </a:lvl1pPr>
          </a:lstStyle>
          <a:p>
            <a:pPr>
              <a:defRPr/>
            </a:pPr>
            <a:endParaRPr lang="en-US" altLang="en-US" dirty="0"/>
          </a:p>
        </p:txBody>
      </p:sp>
      <p:sp>
        <p:nvSpPr>
          <p:cNvPr id="5124" name="Rectangle 4"/>
          <p:cNvSpPr>
            <a:spLocks noGrp="1" noRot="1" noChangeAspect="1" noChangeArrowheads="1" noTextEdit="1"/>
          </p:cNvSpPr>
          <p:nvPr>
            <p:ph type="sldImg" idx="2"/>
          </p:nvPr>
        </p:nvSpPr>
        <p:spPr bwMode="auto">
          <a:xfrm>
            <a:off x="1103313"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36869" name="Rectangle 5"/>
          <p:cNvSpPr>
            <a:spLocks noGrp="1" noChangeArrowheads="1"/>
          </p:cNvSpPr>
          <p:nvPr>
            <p:ph type="body" sz="quarter" idx="3"/>
          </p:nvPr>
        </p:nvSpPr>
        <p:spPr bwMode="auto">
          <a:xfrm>
            <a:off x="684610" y="4422854"/>
            <a:ext cx="5488781" cy="419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845706"/>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b" anchorCtr="0" compatLnSpc="1">
            <a:prstTxWarp prst="textNoShape">
              <a:avLst/>
            </a:prstTxWarp>
          </a:bodyPr>
          <a:lstStyle>
            <a:lvl1pPr defTabSz="921118" eaLnBrk="1" hangingPunct="1">
              <a:defRPr sz="1200" smtClean="0">
                <a:latin typeface="Arial" panose="020B0604020202020204" pitchFamily="34" charset="0"/>
              </a:defRPr>
            </a:lvl1pPr>
          </a:lstStyle>
          <a:p>
            <a:pPr>
              <a:defRPr/>
            </a:pPr>
            <a:endParaRPr lang="en-US" altLang="en-US" dirty="0"/>
          </a:p>
        </p:txBody>
      </p:sp>
      <p:sp>
        <p:nvSpPr>
          <p:cNvPr id="36871" name="Rectangle 7"/>
          <p:cNvSpPr>
            <a:spLocks noGrp="1" noChangeArrowheads="1"/>
          </p:cNvSpPr>
          <p:nvPr>
            <p:ph type="sldNum" sz="quarter" idx="5"/>
          </p:nvPr>
        </p:nvSpPr>
        <p:spPr bwMode="auto">
          <a:xfrm>
            <a:off x="3885903" y="8845706"/>
            <a:ext cx="2970609" cy="46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3" tIns="46021" rIns="92043" bIns="46021" numCol="1" anchor="b" anchorCtr="0" compatLnSpc="1">
            <a:prstTxWarp prst="textNoShape">
              <a:avLst/>
            </a:prstTxWarp>
          </a:bodyPr>
          <a:lstStyle>
            <a:lvl1pPr algn="r" defTabSz="919600" eaLnBrk="1" hangingPunct="1">
              <a:defRPr sz="1200" smtClean="0">
                <a:latin typeface="Arial" panose="020B0604020202020204" pitchFamily="34" charset="0"/>
              </a:defRPr>
            </a:lvl1pPr>
          </a:lstStyle>
          <a:p>
            <a:pPr>
              <a:defRPr/>
            </a:pPr>
            <a:fld id="{AF8FE8C3-ACBC-CD48-A3AC-BEDA1F505F6A}" type="slidenum">
              <a:rPr lang="en-US" altLang="en-US"/>
              <a:pPr>
                <a:defRPr/>
              </a:pPr>
              <a:t>‹#›</a:t>
            </a:fld>
            <a:endParaRPr lang="en-US" altLang="en-US" dirty="0"/>
          </a:p>
        </p:txBody>
      </p:sp>
    </p:spTree>
    <p:extLst>
      <p:ext uri="{BB962C8B-B14F-4D97-AF65-F5344CB8AC3E}">
        <p14:creationId xmlns:p14="http://schemas.microsoft.com/office/powerpoint/2010/main" val="708987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2985">
              <a:spcBef>
                <a:spcPct val="30000"/>
              </a:spcBef>
              <a:defRPr sz="1100">
                <a:solidFill>
                  <a:schemeClr val="tx1"/>
                </a:solidFill>
                <a:latin typeface="Arial" charset="0"/>
              </a:defRPr>
            </a:lvl1pPr>
            <a:lvl2pPr marL="735984" indent="-282253" defTabSz="952985">
              <a:spcBef>
                <a:spcPct val="30000"/>
              </a:spcBef>
              <a:defRPr sz="1100">
                <a:solidFill>
                  <a:schemeClr val="tx1"/>
                </a:solidFill>
                <a:latin typeface="Arial" charset="0"/>
              </a:defRPr>
            </a:lvl2pPr>
            <a:lvl3pPr marL="1132048" indent="-226107" defTabSz="952985">
              <a:spcBef>
                <a:spcPct val="30000"/>
              </a:spcBef>
              <a:defRPr sz="1100">
                <a:solidFill>
                  <a:schemeClr val="tx1"/>
                </a:solidFill>
                <a:latin typeface="Arial" charset="0"/>
              </a:defRPr>
            </a:lvl3pPr>
            <a:lvl4pPr marL="1585779" indent="-226107" defTabSz="952985">
              <a:spcBef>
                <a:spcPct val="30000"/>
              </a:spcBef>
              <a:defRPr sz="1100">
                <a:solidFill>
                  <a:schemeClr val="tx1"/>
                </a:solidFill>
                <a:latin typeface="Arial" charset="0"/>
              </a:defRPr>
            </a:lvl4pPr>
            <a:lvl5pPr marL="2039508" indent="-226107" defTabSz="952985">
              <a:spcBef>
                <a:spcPct val="30000"/>
              </a:spcBef>
              <a:defRPr sz="1100">
                <a:solidFill>
                  <a:schemeClr val="tx1"/>
                </a:solidFill>
                <a:latin typeface="Arial" charset="0"/>
              </a:defRPr>
            </a:lvl5pPr>
            <a:lvl6pPr marL="2476546" indent="-226107" defTabSz="952985" eaLnBrk="0" fontAlgn="base" hangingPunct="0">
              <a:spcBef>
                <a:spcPct val="30000"/>
              </a:spcBef>
              <a:spcAft>
                <a:spcPct val="0"/>
              </a:spcAft>
              <a:defRPr sz="1100">
                <a:solidFill>
                  <a:schemeClr val="tx1"/>
                </a:solidFill>
                <a:latin typeface="Arial" charset="0"/>
              </a:defRPr>
            </a:lvl6pPr>
            <a:lvl7pPr marL="2913583" indent="-226107" defTabSz="952985" eaLnBrk="0" fontAlgn="base" hangingPunct="0">
              <a:spcBef>
                <a:spcPct val="30000"/>
              </a:spcBef>
              <a:spcAft>
                <a:spcPct val="0"/>
              </a:spcAft>
              <a:defRPr sz="1100">
                <a:solidFill>
                  <a:schemeClr val="tx1"/>
                </a:solidFill>
                <a:latin typeface="Arial" charset="0"/>
              </a:defRPr>
            </a:lvl7pPr>
            <a:lvl8pPr marL="3350621" indent="-226107" defTabSz="952985" eaLnBrk="0" fontAlgn="base" hangingPunct="0">
              <a:spcBef>
                <a:spcPct val="30000"/>
              </a:spcBef>
              <a:spcAft>
                <a:spcPct val="0"/>
              </a:spcAft>
              <a:defRPr sz="1100">
                <a:solidFill>
                  <a:schemeClr val="tx1"/>
                </a:solidFill>
                <a:latin typeface="Arial" charset="0"/>
              </a:defRPr>
            </a:lvl8pPr>
            <a:lvl9pPr marL="3787658" indent="-226107" defTabSz="952985" eaLnBrk="0" fontAlgn="base" hangingPunct="0">
              <a:spcBef>
                <a:spcPct val="30000"/>
              </a:spcBef>
              <a:spcAft>
                <a:spcPct val="0"/>
              </a:spcAft>
              <a:defRPr sz="1100">
                <a:solidFill>
                  <a:schemeClr val="tx1"/>
                </a:solidFill>
                <a:latin typeface="Arial" charset="0"/>
              </a:defRPr>
            </a:lvl9pPr>
          </a:lstStyle>
          <a:p>
            <a:pPr>
              <a:spcBef>
                <a:spcPct val="0"/>
              </a:spcBef>
            </a:pPr>
            <a:fld id="{7A7D1AE1-3D3C-ED40-AC39-AF615B76EEF8}" type="slidenum">
              <a:rPr lang="en-US" altLang="en-US" sz="1200"/>
              <a:pPr>
                <a:spcBef>
                  <a:spcPct val="0"/>
                </a:spcBef>
              </a:pPr>
              <a:t>1</a:t>
            </a:fld>
            <a:endParaRPr lang="en-US" altLang="en-US" sz="1200" dirty="0"/>
          </a:p>
        </p:txBody>
      </p:sp>
      <p:sp>
        <p:nvSpPr>
          <p:cNvPr id="10243" name="Rectangle 2"/>
          <p:cNvSpPr>
            <a:spLocks noGrp="1" noRot="1" noChangeAspect="1" noChangeArrowheads="1" noTextEdit="1"/>
          </p:cNvSpPr>
          <p:nvPr>
            <p:ph type="sldImg"/>
          </p:nvPr>
        </p:nvSpPr>
        <p:spPr>
          <a:xfrm>
            <a:off x="1177925" y="722313"/>
            <a:ext cx="4805363" cy="3605212"/>
          </a:xfrm>
          <a:ln/>
        </p:spPr>
      </p:sp>
      <p:sp>
        <p:nvSpPr>
          <p:cNvPr id="102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5454" tIns="47725" rIns="95454" bIns="47725"/>
          <a:lstStyle/>
          <a:p>
            <a:pPr eaLnBrk="1" hangingPunct="1"/>
            <a:endParaRPr lang="en-US" altLang="en-US" dirty="0"/>
          </a:p>
        </p:txBody>
      </p:sp>
    </p:spTree>
    <p:extLst>
      <p:ext uri="{BB962C8B-B14F-4D97-AF65-F5344CB8AC3E}">
        <p14:creationId xmlns:p14="http://schemas.microsoft.com/office/powerpoint/2010/main" val="290026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18083">
              <a:spcBef>
                <a:spcPct val="30000"/>
              </a:spcBef>
              <a:defRPr sz="1100">
                <a:solidFill>
                  <a:schemeClr val="tx1"/>
                </a:solidFill>
                <a:latin typeface="Arial" panose="020B0604020202020204" pitchFamily="34" charset="0"/>
              </a:defRPr>
            </a:lvl1pPr>
            <a:lvl2pPr marL="708669" indent="-271631" defTabSz="918083">
              <a:spcBef>
                <a:spcPct val="30000"/>
              </a:spcBef>
              <a:defRPr sz="1100">
                <a:solidFill>
                  <a:schemeClr val="tx1"/>
                </a:solidFill>
                <a:latin typeface="Arial" panose="020B0604020202020204" pitchFamily="34" charset="0"/>
              </a:defRPr>
            </a:lvl2pPr>
            <a:lvl3pPr marL="1091077" indent="-217002" defTabSz="918083">
              <a:spcBef>
                <a:spcPct val="30000"/>
              </a:spcBef>
              <a:defRPr sz="1100">
                <a:solidFill>
                  <a:schemeClr val="tx1"/>
                </a:solidFill>
                <a:latin typeface="Arial" panose="020B0604020202020204" pitchFamily="34" charset="0"/>
              </a:defRPr>
            </a:lvl3pPr>
            <a:lvl4pPr marL="1528114" indent="-217002" defTabSz="918083">
              <a:spcBef>
                <a:spcPct val="30000"/>
              </a:spcBef>
              <a:defRPr sz="1100">
                <a:solidFill>
                  <a:schemeClr val="tx1"/>
                </a:solidFill>
                <a:latin typeface="Arial" panose="020B0604020202020204" pitchFamily="34" charset="0"/>
              </a:defRPr>
            </a:lvl4pPr>
            <a:lvl5pPr marL="1965152" indent="-217002" defTabSz="918083">
              <a:spcBef>
                <a:spcPct val="30000"/>
              </a:spcBef>
              <a:defRPr sz="1100">
                <a:solidFill>
                  <a:schemeClr val="tx1"/>
                </a:solidFill>
                <a:latin typeface="Arial" panose="020B0604020202020204" pitchFamily="34" charset="0"/>
              </a:defRPr>
            </a:lvl5pPr>
            <a:lvl6pPr marL="2402189" indent="-217002" defTabSz="918083" eaLnBrk="0" fontAlgn="base" hangingPunct="0">
              <a:spcBef>
                <a:spcPct val="30000"/>
              </a:spcBef>
              <a:spcAft>
                <a:spcPct val="0"/>
              </a:spcAft>
              <a:defRPr sz="1100">
                <a:solidFill>
                  <a:schemeClr val="tx1"/>
                </a:solidFill>
                <a:latin typeface="Arial" panose="020B0604020202020204" pitchFamily="34" charset="0"/>
              </a:defRPr>
            </a:lvl6pPr>
            <a:lvl7pPr marL="2839227" indent="-217002" defTabSz="918083" eaLnBrk="0" fontAlgn="base" hangingPunct="0">
              <a:spcBef>
                <a:spcPct val="30000"/>
              </a:spcBef>
              <a:spcAft>
                <a:spcPct val="0"/>
              </a:spcAft>
              <a:defRPr sz="1100">
                <a:solidFill>
                  <a:schemeClr val="tx1"/>
                </a:solidFill>
                <a:latin typeface="Arial" panose="020B0604020202020204" pitchFamily="34" charset="0"/>
              </a:defRPr>
            </a:lvl7pPr>
            <a:lvl8pPr marL="3276264" indent="-217002" defTabSz="918083" eaLnBrk="0" fontAlgn="base" hangingPunct="0">
              <a:spcBef>
                <a:spcPct val="30000"/>
              </a:spcBef>
              <a:spcAft>
                <a:spcPct val="0"/>
              </a:spcAft>
              <a:defRPr sz="1100">
                <a:solidFill>
                  <a:schemeClr val="tx1"/>
                </a:solidFill>
                <a:latin typeface="Arial" panose="020B0604020202020204" pitchFamily="34" charset="0"/>
              </a:defRPr>
            </a:lvl8pPr>
            <a:lvl9pPr marL="3713302" indent="-217002" defTabSz="918083"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885B83A5-0310-463E-A9E0-EEBAD58A40BD}" type="slidenum">
              <a:rPr lang="en-US" altLang="en-US" sz="1200"/>
              <a:pPr>
                <a:spcBef>
                  <a:spcPct val="0"/>
                </a:spcBef>
              </a:pPr>
              <a:t>12</a:t>
            </a:fld>
            <a:endParaRPr lang="en-US" altLang="en-US" sz="1200" dirty="0"/>
          </a:p>
        </p:txBody>
      </p:sp>
      <p:sp>
        <p:nvSpPr>
          <p:cNvPr id="17411" name="Rectangle 2"/>
          <p:cNvSpPr>
            <a:spLocks noGrp="1" noRot="1" noChangeAspect="1" noChangeArrowheads="1" noTextEdit="1"/>
          </p:cNvSpPr>
          <p:nvPr>
            <p:ph type="sldImg"/>
          </p:nvPr>
        </p:nvSpPr>
        <p:spPr>
          <a:xfrm>
            <a:off x="1103313" y="698500"/>
            <a:ext cx="4656137" cy="3492500"/>
          </a:xfrm>
          <a:ln/>
        </p:spPr>
      </p:sp>
      <p:sp>
        <p:nvSpPr>
          <p:cNvPr id="17412" name="Rectangle 3"/>
          <p:cNvSpPr>
            <a:spLocks noGrp="1" noChangeArrowheads="1"/>
          </p:cNvSpPr>
          <p:nvPr>
            <p:ph type="body" idx="1"/>
          </p:nvPr>
        </p:nvSpPr>
        <p:spPr>
          <a:noFill/>
        </p:spPr>
        <p:txBody>
          <a:bodyPr lIns="92008" tIns="46003" rIns="92008" bIns="46003"/>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09398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257800" y="5334000"/>
            <a:ext cx="38862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900" dirty="0"/>
              <a:t>304.558.0699 (Phone) </a:t>
            </a:r>
            <a:r>
              <a:rPr lang="en-US" altLang="en-US" sz="900" dirty="0">
                <a:cs typeface="Arial" charset="0"/>
              </a:rPr>
              <a:t>•</a:t>
            </a:r>
            <a:r>
              <a:rPr lang="en-US" altLang="en-US" sz="900" dirty="0"/>
              <a:t> 304.558.1011 (Fax) </a:t>
            </a:r>
            <a:r>
              <a:rPr lang="en-US" altLang="en-US" sz="900" dirty="0">
                <a:cs typeface="Arial" charset="0"/>
              </a:rPr>
              <a:t>•</a:t>
            </a:r>
            <a:r>
              <a:rPr lang="en-US" altLang="en-US" sz="900" dirty="0"/>
              <a:t> www.hepc.wvnet.edu</a:t>
            </a:r>
          </a:p>
        </p:txBody>
      </p:sp>
      <p:sp>
        <p:nvSpPr>
          <p:cNvPr id="500738" name="Rectangle 2"/>
          <p:cNvSpPr>
            <a:spLocks noGrp="1" noChangeArrowheads="1"/>
          </p:cNvSpPr>
          <p:nvPr>
            <p:ph type="ctrTitle"/>
          </p:nvPr>
        </p:nvSpPr>
        <p:spPr>
          <a:xfrm>
            <a:off x="685800" y="990600"/>
            <a:ext cx="7772400" cy="2209800"/>
          </a:xfrm>
        </p:spPr>
        <p:txBody>
          <a:bodyPr/>
          <a:lstStyle>
            <a:lvl1pPr algn="ctr">
              <a:defRPr sz="6000">
                <a:solidFill>
                  <a:schemeClr val="tx1"/>
                </a:solidFill>
              </a:defRPr>
            </a:lvl1pPr>
          </a:lstStyle>
          <a:p>
            <a:pPr lvl="0"/>
            <a:r>
              <a:rPr lang="en-US" noProof="0"/>
              <a:t>Click to edit Master title style</a:t>
            </a:r>
          </a:p>
        </p:txBody>
      </p:sp>
      <p:sp>
        <p:nvSpPr>
          <p:cNvPr id="500739" name="Rectangle 3"/>
          <p:cNvSpPr>
            <a:spLocks noGrp="1" noChangeArrowheads="1"/>
          </p:cNvSpPr>
          <p:nvPr>
            <p:ph type="subTitle" idx="1"/>
          </p:nvPr>
        </p:nvSpPr>
        <p:spPr>
          <a:xfrm>
            <a:off x="1371600" y="3276600"/>
            <a:ext cx="6400800" cy="1828800"/>
          </a:xfrm>
        </p:spPr>
        <p:txBody>
          <a:bodyPr/>
          <a:lstStyle>
            <a:lvl1pPr marL="0" indent="0" algn="ctr">
              <a:buFontTx/>
              <a:buNone/>
              <a:defRPr sz="3600"/>
            </a:lvl1pPr>
          </a:lstStyle>
          <a:p>
            <a:pPr lvl="0"/>
            <a:r>
              <a:rPr lang="en-US" noProof="0"/>
              <a:t>Click to edit Master subtitle style</a:t>
            </a:r>
          </a:p>
        </p:txBody>
      </p:sp>
      <p:sp>
        <p:nvSpPr>
          <p:cNvPr id="5" name="Rectangle 4"/>
          <p:cNvSpPr>
            <a:spLocks noGrp="1" noChangeArrowheads="1"/>
          </p:cNvSpPr>
          <p:nvPr>
            <p:ph type="ftr" sz="quarter" idx="10"/>
          </p:nvPr>
        </p:nvSpPr>
        <p:spPr>
          <a:xfrm>
            <a:off x="0" y="5334000"/>
            <a:ext cx="3886200" cy="171450"/>
          </a:xfrm>
        </p:spPr>
        <p:txBody>
          <a:bodyPr/>
          <a:lstStyle>
            <a:lvl1pPr algn="ctr">
              <a:defRPr sz="900" b="0">
                <a:solidFill>
                  <a:schemeClr val="tx1"/>
                </a:solidFill>
              </a:defRPr>
            </a:lvl1pPr>
          </a:lstStyle>
          <a:p>
            <a:pPr>
              <a:defRPr/>
            </a:pPr>
            <a:r>
              <a:rPr lang="en-US" dirty="0"/>
              <a:t>19</a:t>
            </a:r>
          </a:p>
        </p:txBody>
      </p:sp>
    </p:spTree>
    <p:extLst>
      <p:ext uri="{BB962C8B-B14F-4D97-AF65-F5344CB8AC3E}">
        <p14:creationId xmlns:p14="http://schemas.microsoft.com/office/powerpoint/2010/main" val="56000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144426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79197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dirty="0"/>
              <a:t>19</a:t>
            </a:r>
          </a:p>
        </p:txBody>
      </p:sp>
      <p:sp>
        <p:nvSpPr>
          <p:cNvPr id="6" name="Slide Number Placeholder 5"/>
          <p:cNvSpPr>
            <a:spLocks noGrp="1"/>
          </p:cNvSpPr>
          <p:nvPr>
            <p:ph type="sldNum" sz="quarter" idx="12"/>
          </p:nvPr>
        </p:nvSpPr>
        <p:spPr/>
        <p:txBody>
          <a:bodyPr/>
          <a:lstStyle/>
          <a:p>
            <a:pPr>
              <a:defRPr/>
            </a:pPr>
            <a:fld id="{0345DD37-7D83-B14C-88C6-BFDF75207DEF}" type="slidenum">
              <a:rPr lang="en-US" altLang="en-US" smtClean="0"/>
              <a:pPr>
                <a:defRPr/>
              </a:pPr>
              <a:t>‹#›</a:t>
            </a:fld>
            <a:endParaRPr lang="en-US" altLang="en-US" dirty="0"/>
          </a:p>
        </p:txBody>
      </p:sp>
    </p:spTree>
    <p:extLst>
      <p:ext uri="{BB962C8B-B14F-4D97-AF65-F5344CB8AC3E}">
        <p14:creationId xmlns:p14="http://schemas.microsoft.com/office/powerpoint/2010/main" val="24094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dirty="0"/>
              <a:t>19</a:t>
            </a:r>
          </a:p>
        </p:txBody>
      </p:sp>
      <p:sp>
        <p:nvSpPr>
          <p:cNvPr id="6" name="Slide Number Placeholder 5"/>
          <p:cNvSpPr>
            <a:spLocks noGrp="1"/>
          </p:cNvSpPr>
          <p:nvPr>
            <p:ph type="sldNum" sz="quarter" idx="12"/>
          </p:nvPr>
        </p:nvSpPr>
        <p:spPr/>
        <p:txBody>
          <a:bodyPr/>
          <a:lstStyle/>
          <a:p>
            <a:pPr>
              <a:defRPr/>
            </a:pPr>
            <a:fld id="{229F3D40-AF95-254C-8D84-32BB0E182501}" type="slidenum">
              <a:rPr lang="en-US" altLang="en-US" smtClean="0"/>
              <a:pPr>
                <a:defRPr/>
              </a:pPr>
              <a:t>‹#›</a:t>
            </a:fld>
            <a:endParaRPr lang="en-US" altLang="en-US" dirty="0"/>
          </a:p>
        </p:txBody>
      </p:sp>
    </p:spTree>
    <p:extLst>
      <p:ext uri="{BB962C8B-B14F-4D97-AF65-F5344CB8AC3E}">
        <p14:creationId xmlns:p14="http://schemas.microsoft.com/office/powerpoint/2010/main" val="156703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dirty="0"/>
              <a:t>19</a:t>
            </a:r>
          </a:p>
        </p:txBody>
      </p:sp>
      <p:sp>
        <p:nvSpPr>
          <p:cNvPr id="6" name="Slide Number Placeholder 5"/>
          <p:cNvSpPr>
            <a:spLocks noGrp="1"/>
          </p:cNvSpPr>
          <p:nvPr>
            <p:ph type="sldNum" sz="quarter" idx="12"/>
          </p:nvPr>
        </p:nvSpPr>
        <p:spPr/>
        <p:txBody>
          <a:bodyPr/>
          <a:lstStyle/>
          <a:p>
            <a:pPr>
              <a:defRPr/>
            </a:pPr>
            <a:fld id="{BE6E88E8-CDDA-0C48-97FC-24D5A8374DAF}" type="slidenum">
              <a:rPr lang="en-US" altLang="en-US" smtClean="0"/>
              <a:pPr>
                <a:defRPr/>
              </a:pPr>
              <a:t>‹#›</a:t>
            </a:fld>
            <a:endParaRPr lang="en-US" altLang="en-US" dirty="0"/>
          </a:p>
        </p:txBody>
      </p:sp>
    </p:spTree>
    <p:extLst>
      <p:ext uri="{BB962C8B-B14F-4D97-AF65-F5344CB8AC3E}">
        <p14:creationId xmlns:p14="http://schemas.microsoft.com/office/powerpoint/2010/main" val="38460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dirty="0"/>
              <a:t>19</a:t>
            </a:r>
          </a:p>
        </p:txBody>
      </p:sp>
      <p:sp>
        <p:nvSpPr>
          <p:cNvPr id="7" name="Slide Number Placeholder 6"/>
          <p:cNvSpPr>
            <a:spLocks noGrp="1"/>
          </p:cNvSpPr>
          <p:nvPr>
            <p:ph type="sldNum" sz="quarter" idx="12"/>
          </p:nvPr>
        </p:nvSpPr>
        <p:spPr/>
        <p:txBody>
          <a:bodyPr/>
          <a:lstStyle/>
          <a:p>
            <a:pPr>
              <a:defRPr/>
            </a:pPr>
            <a:fld id="{6B27BD57-3AE9-B14A-AA46-D14A473B2A1C}" type="slidenum">
              <a:rPr lang="en-US" altLang="en-US" smtClean="0"/>
              <a:pPr>
                <a:defRPr/>
              </a:pPr>
              <a:t>‹#›</a:t>
            </a:fld>
            <a:endParaRPr lang="en-US" altLang="en-US" dirty="0"/>
          </a:p>
        </p:txBody>
      </p:sp>
    </p:spTree>
    <p:extLst>
      <p:ext uri="{BB962C8B-B14F-4D97-AF65-F5344CB8AC3E}">
        <p14:creationId xmlns:p14="http://schemas.microsoft.com/office/powerpoint/2010/main" val="11981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dirty="0"/>
              <a:t>19</a:t>
            </a:r>
          </a:p>
        </p:txBody>
      </p:sp>
      <p:sp>
        <p:nvSpPr>
          <p:cNvPr id="9" name="Slide Number Placeholder 8"/>
          <p:cNvSpPr>
            <a:spLocks noGrp="1"/>
          </p:cNvSpPr>
          <p:nvPr>
            <p:ph type="sldNum" sz="quarter" idx="12"/>
          </p:nvPr>
        </p:nvSpPr>
        <p:spPr/>
        <p:txBody>
          <a:bodyPr/>
          <a:lstStyle/>
          <a:p>
            <a:pPr>
              <a:defRPr/>
            </a:pPr>
            <a:fld id="{3BC5A817-992C-D64C-B97A-37526C494F96}" type="slidenum">
              <a:rPr lang="en-US" altLang="en-US" smtClean="0"/>
              <a:pPr>
                <a:defRPr/>
              </a:pPr>
              <a:t>‹#›</a:t>
            </a:fld>
            <a:endParaRPr lang="en-US" altLang="en-US" dirty="0"/>
          </a:p>
        </p:txBody>
      </p:sp>
    </p:spTree>
    <p:extLst>
      <p:ext uri="{BB962C8B-B14F-4D97-AF65-F5344CB8AC3E}">
        <p14:creationId xmlns:p14="http://schemas.microsoft.com/office/powerpoint/2010/main" val="160069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dirty="0"/>
              <a:t>19</a:t>
            </a:r>
          </a:p>
        </p:txBody>
      </p:sp>
      <p:sp>
        <p:nvSpPr>
          <p:cNvPr id="5" name="Slide Number Placeholder 4"/>
          <p:cNvSpPr>
            <a:spLocks noGrp="1"/>
          </p:cNvSpPr>
          <p:nvPr>
            <p:ph type="sldNum" sz="quarter" idx="12"/>
          </p:nvPr>
        </p:nvSpPr>
        <p:spPr/>
        <p:txBody>
          <a:bodyPr/>
          <a:lstStyle/>
          <a:p>
            <a:pPr>
              <a:defRPr/>
            </a:pPr>
            <a:fld id="{91F295EF-9D0F-974A-9575-3D9E5CBA33FF}" type="slidenum">
              <a:rPr lang="en-US" altLang="en-US" smtClean="0"/>
              <a:pPr>
                <a:defRPr/>
              </a:pPr>
              <a:t>‹#›</a:t>
            </a:fld>
            <a:endParaRPr lang="en-US" altLang="en-US" dirty="0"/>
          </a:p>
        </p:txBody>
      </p:sp>
    </p:spTree>
    <p:extLst>
      <p:ext uri="{BB962C8B-B14F-4D97-AF65-F5344CB8AC3E}">
        <p14:creationId xmlns:p14="http://schemas.microsoft.com/office/powerpoint/2010/main" val="1384379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dirty="0"/>
              <a:t>19</a:t>
            </a:r>
          </a:p>
        </p:txBody>
      </p:sp>
      <p:sp>
        <p:nvSpPr>
          <p:cNvPr id="4" name="Slide Number Placeholder 3"/>
          <p:cNvSpPr>
            <a:spLocks noGrp="1"/>
          </p:cNvSpPr>
          <p:nvPr>
            <p:ph type="sldNum" sz="quarter" idx="12"/>
          </p:nvPr>
        </p:nvSpPr>
        <p:spPr/>
        <p:txBody>
          <a:bodyPr/>
          <a:lstStyle/>
          <a:p>
            <a:pPr>
              <a:defRPr/>
            </a:pPr>
            <a:fld id="{B2B0D1E3-F829-284D-BC36-71FEB4676871}" type="slidenum">
              <a:rPr lang="en-US" altLang="en-US" smtClean="0"/>
              <a:pPr>
                <a:defRPr/>
              </a:pPr>
              <a:t>‹#›</a:t>
            </a:fld>
            <a:endParaRPr lang="en-US" altLang="en-US" dirty="0"/>
          </a:p>
        </p:txBody>
      </p:sp>
    </p:spTree>
    <p:extLst>
      <p:ext uri="{BB962C8B-B14F-4D97-AF65-F5344CB8AC3E}">
        <p14:creationId xmlns:p14="http://schemas.microsoft.com/office/powerpoint/2010/main" val="14235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dirty="0"/>
              <a:t>19</a:t>
            </a:r>
          </a:p>
        </p:txBody>
      </p:sp>
      <p:sp>
        <p:nvSpPr>
          <p:cNvPr id="7" name="Slide Number Placeholder 6"/>
          <p:cNvSpPr>
            <a:spLocks noGrp="1"/>
          </p:cNvSpPr>
          <p:nvPr>
            <p:ph type="sldNum" sz="quarter" idx="12"/>
          </p:nvPr>
        </p:nvSpPr>
        <p:spPr/>
        <p:txBody>
          <a:bodyPr/>
          <a:lstStyle/>
          <a:p>
            <a:pPr>
              <a:defRPr/>
            </a:pPr>
            <a:fld id="{D9F05310-A6AB-E643-9A91-33AA0454D188}" type="slidenum">
              <a:rPr lang="en-US" altLang="en-US" smtClean="0"/>
              <a:pPr>
                <a:defRPr/>
              </a:pPr>
              <a:t>‹#›</a:t>
            </a:fld>
            <a:endParaRPr lang="en-US" altLang="en-US" dirty="0"/>
          </a:p>
        </p:txBody>
      </p:sp>
    </p:spTree>
    <p:extLst>
      <p:ext uri="{BB962C8B-B14F-4D97-AF65-F5344CB8AC3E}">
        <p14:creationId xmlns:p14="http://schemas.microsoft.com/office/powerpoint/2010/main" val="22171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135440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dirty="0"/>
              <a:t>19</a:t>
            </a:r>
          </a:p>
        </p:txBody>
      </p:sp>
      <p:sp>
        <p:nvSpPr>
          <p:cNvPr id="7" name="Slide Number Placeholder 6"/>
          <p:cNvSpPr>
            <a:spLocks noGrp="1"/>
          </p:cNvSpPr>
          <p:nvPr>
            <p:ph type="sldNum" sz="quarter" idx="12"/>
          </p:nvPr>
        </p:nvSpPr>
        <p:spPr/>
        <p:txBody>
          <a:bodyPr/>
          <a:lstStyle/>
          <a:p>
            <a:pPr>
              <a:defRPr/>
            </a:pPr>
            <a:fld id="{3D90B8FF-0335-3847-B3FE-A37DC77660C0}" type="slidenum">
              <a:rPr lang="en-US" altLang="en-US" smtClean="0"/>
              <a:pPr>
                <a:defRPr/>
              </a:pPr>
              <a:t>‹#›</a:t>
            </a:fld>
            <a:endParaRPr lang="en-US" altLang="en-US" dirty="0"/>
          </a:p>
        </p:txBody>
      </p:sp>
    </p:spTree>
    <p:extLst>
      <p:ext uri="{BB962C8B-B14F-4D97-AF65-F5344CB8AC3E}">
        <p14:creationId xmlns:p14="http://schemas.microsoft.com/office/powerpoint/2010/main" val="550937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dirty="0"/>
              <a:t>19</a:t>
            </a:r>
          </a:p>
        </p:txBody>
      </p:sp>
      <p:sp>
        <p:nvSpPr>
          <p:cNvPr id="6" name="Slide Number Placeholder 5"/>
          <p:cNvSpPr>
            <a:spLocks noGrp="1"/>
          </p:cNvSpPr>
          <p:nvPr>
            <p:ph type="sldNum" sz="quarter" idx="12"/>
          </p:nvPr>
        </p:nvSpPr>
        <p:spPr/>
        <p:txBody>
          <a:bodyPr/>
          <a:lstStyle/>
          <a:p>
            <a:pPr>
              <a:defRPr/>
            </a:pPr>
            <a:fld id="{393A0BF5-FAE5-9F45-891C-8147386405DC}" type="slidenum">
              <a:rPr lang="en-US" altLang="en-US" smtClean="0"/>
              <a:pPr>
                <a:defRPr/>
              </a:pPr>
              <a:t>‹#›</a:t>
            </a:fld>
            <a:endParaRPr lang="en-US" altLang="en-US" dirty="0"/>
          </a:p>
        </p:txBody>
      </p:sp>
    </p:spTree>
    <p:extLst>
      <p:ext uri="{BB962C8B-B14F-4D97-AF65-F5344CB8AC3E}">
        <p14:creationId xmlns:p14="http://schemas.microsoft.com/office/powerpoint/2010/main" val="1803736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dirty="0"/>
              <a:t>19</a:t>
            </a:r>
          </a:p>
        </p:txBody>
      </p:sp>
      <p:sp>
        <p:nvSpPr>
          <p:cNvPr id="6" name="Slide Number Placeholder 5"/>
          <p:cNvSpPr>
            <a:spLocks noGrp="1"/>
          </p:cNvSpPr>
          <p:nvPr>
            <p:ph type="sldNum" sz="quarter" idx="12"/>
          </p:nvPr>
        </p:nvSpPr>
        <p:spPr/>
        <p:txBody>
          <a:bodyPr/>
          <a:lstStyle/>
          <a:p>
            <a:pPr>
              <a:defRPr/>
            </a:pPr>
            <a:fld id="{2DE40F59-1EEC-1A42-94C4-B3ABB93657C4}" type="slidenum">
              <a:rPr lang="en-US" altLang="en-US" smtClean="0"/>
              <a:pPr>
                <a:defRPr/>
              </a:pPr>
              <a:t>‹#›</a:t>
            </a:fld>
            <a:endParaRPr lang="en-US" altLang="en-US" dirty="0"/>
          </a:p>
        </p:txBody>
      </p:sp>
    </p:spTree>
    <p:extLst>
      <p:ext uri="{BB962C8B-B14F-4D97-AF65-F5344CB8AC3E}">
        <p14:creationId xmlns:p14="http://schemas.microsoft.com/office/powerpoint/2010/main" val="152422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23601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838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838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21805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132244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201120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92836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162927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19</a:t>
            </a:r>
          </a:p>
        </p:txBody>
      </p:sp>
    </p:spTree>
    <p:extLst>
      <p:ext uri="{BB962C8B-B14F-4D97-AF65-F5344CB8AC3E}">
        <p14:creationId xmlns:p14="http://schemas.microsoft.com/office/powerpoint/2010/main" val="61761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304800" y="838200"/>
            <a:ext cx="8839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9716" name="Rectangle 4"/>
          <p:cNvSpPr>
            <a:spLocks noGrp="1" noChangeArrowheads="1"/>
          </p:cNvSpPr>
          <p:nvPr>
            <p:ph type="ftr" sz="quarter" idx="3"/>
          </p:nvPr>
        </p:nvSpPr>
        <p:spPr bwMode="auto">
          <a:xfrm>
            <a:off x="838200" y="6324600"/>
            <a:ext cx="815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solidFill>
                  <a:schemeClr val="accent2"/>
                </a:solidFill>
                <a:latin typeface="Arial" charset="0"/>
              </a:defRPr>
            </a:lvl1pPr>
          </a:lstStyle>
          <a:p>
            <a:pPr>
              <a:defRPr/>
            </a:pPr>
            <a:r>
              <a:rPr lang="en-US" dirty="0"/>
              <a:t>19</a:t>
            </a:r>
          </a:p>
        </p:txBody>
      </p:sp>
      <p:sp>
        <p:nvSpPr>
          <p:cNvPr id="2053" name="Line 5"/>
          <p:cNvSpPr>
            <a:spLocks noChangeShapeType="1"/>
          </p:cNvSpPr>
          <p:nvPr userDrawn="1"/>
        </p:nvSpPr>
        <p:spPr bwMode="auto">
          <a:xfrm>
            <a:off x="152400" y="762000"/>
            <a:ext cx="883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683"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F4F46E-2CEC-8740-8889-EF16467DF34E}" type="datetimeFigureOut">
              <a:rPr lang="en-US" smtClean="0"/>
              <a:t>3/24/2017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dirty="0"/>
              <a:t>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C1C746-C183-E34A-AB41-7F8B6C5B4745}" type="slidenum">
              <a:rPr lang="en-US" smtClean="0"/>
              <a:t>‹#›</a:t>
            </a:fld>
            <a:endParaRPr lang="en-US" dirty="0"/>
          </a:p>
        </p:txBody>
      </p:sp>
    </p:spTree>
    <p:extLst>
      <p:ext uri="{BB962C8B-B14F-4D97-AF65-F5344CB8AC3E}">
        <p14:creationId xmlns:p14="http://schemas.microsoft.com/office/powerpoint/2010/main" val="2135359532"/>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9219" name="Rectangle 3"/>
          <p:cNvSpPr>
            <a:spLocks noChangeArrowheads="1"/>
          </p:cNvSpPr>
          <p:nvPr/>
        </p:nvSpPr>
        <p:spPr bwMode="auto">
          <a:xfrm>
            <a:off x="-16667" y="5105400"/>
            <a:ext cx="8763000" cy="159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dirty="0">
                <a:solidFill>
                  <a:srgbClr val="002060"/>
                </a:solidFill>
                <a:latin typeface="Times New Roman" charset="0"/>
                <a:ea typeface="Arial" charset="0"/>
                <a:cs typeface="Arial" charset="0"/>
              </a:rPr>
              <a:t>President’s Report	</a:t>
            </a:r>
          </a:p>
          <a:p>
            <a:pPr algn="ctr">
              <a:spcBef>
                <a:spcPct val="0"/>
              </a:spcBef>
              <a:buFontTx/>
              <a:buNone/>
            </a:pPr>
            <a:r>
              <a:rPr lang="en-US" altLang="en-US" sz="2400" b="1" dirty="0">
                <a:solidFill>
                  <a:srgbClr val="002060"/>
                </a:solidFill>
                <a:latin typeface="Times New Roman" charset="0"/>
                <a:ea typeface="Arial" charset="0"/>
                <a:cs typeface="Arial" charset="0"/>
              </a:rPr>
              <a:t>East Tennessee State University </a:t>
            </a:r>
          </a:p>
          <a:p>
            <a:pPr algn="ctr">
              <a:spcBef>
                <a:spcPct val="0"/>
              </a:spcBef>
              <a:buFontTx/>
              <a:buNone/>
            </a:pPr>
            <a:r>
              <a:rPr lang="en-US" altLang="en-US" sz="2400" b="1" dirty="0">
                <a:solidFill>
                  <a:srgbClr val="002060"/>
                </a:solidFill>
                <a:latin typeface="Times New Roman" charset="0"/>
                <a:ea typeface="Arial" charset="0"/>
                <a:cs typeface="Arial" charset="0"/>
              </a:rPr>
              <a:t>Board of Trustees Spring Quarterly Meeting</a:t>
            </a:r>
          </a:p>
          <a:p>
            <a:pPr algn="ctr">
              <a:spcBef>
                <a:spcPct val="0"/>
              </a:spcBef>
              <a:buFontTx/>
              <a:buNone/>
            </a:pPr>
            <a:r>
              <a:rPr lang="en-US" altLang="en-US" sz="2400" b="1" dirty="0">
                <a:solidFill>
                  <a:srgbClr val="002060"/>
                </a:solidFill>
                <a:latin typeface="Times New Roman" charset="0"/>
                <a:ea typeface="Arial" charset="0"/>
                <a:cs typeface="Arial" charset="0"/>
              </a:rPr>
              <a:t>March 24, 2017</a:t>
            </a:r>
          </a:p>
        </p:txBody>
      </p:sp>
      <p:grpSp>
        <p:nvGrpSpPr>
          <p:cNvPr id="9220" name="Group 23"/>
          <p:cNvGrpSpPr>
            <a:grpSpLocks/>
          </p:cNvGrpSpPr>
          <p:nvPr/>
        </p:nvGrpSpPr>
        <p:grpSpPr bwMode="auto">
          <a:xfrm>
            <a:off x="0" y="0"/>
            <a:ext cx="9144000" cy="6872288"/>
            <a:chOff x="0" y="0"/>
            <a:chExt cx="5760" cy="4329"/>
          </a:xfrm>
        </p:grpSpPr>
        <p:sp>
          <p:nvSpPr>
            <p:cNvPr id="9222"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9223"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224"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844" y="165083"/>
            <a:ext cx="3517085" cy="22676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584" y="2550651"/>
            <a:ext cx="3530692" cy="235693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01" y="209755"/>
            <a:ext cx="3465708" cy="217835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296" y="2649353"/>
            <a:ext cx="3530692" cy="2223670"/>
          </a:xfrm>
          <a:prstGeom prst="rect">
            <a:avLst/>
          </a:prstGeom>
        </p:spPr>
      </p:pic>
    </p:spTree>
    <p:extLst>
      <p:ext uri="{BB962C8B-B14F-4D97-AF65-F5344CB8AC3E}">
        <p14:creationId xmlns:p14="http://schemas.microsoft.com/office/powerpoint/2010/main" val="289296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6" name="Group 23"/>
          <p:cNvGrpSpPr>
            <a:grpSpLocks/>
          </p:cNvGrpSpPr>
          <p:nvPr/>
        </p:nvGrpSpPr>
        <p:grpSpPr bwMode="auto">
          <a:xfrm>
            <a:off x="0" y="0"/>
            <a:ext cx="9144000" cy="6872288"/>
            <a:chOff x="0" y="0"/>
            <a:chExt cx="5760" cy="4329"/>
          </a:xfrm>
        </p:grpSpPr>
        <p:sp>
          <p:nvSpPr>
            <p:cNvPr id="7"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
        <p:nvSpPr>
          <p:cNvPr id="13" name="Title 1"/>
          <p:cNvSpPr>
            <a:spLocks noGrp="1"/>
          </p:cNvSpPr>
          <p:nvPr>
            <p:ph type="title"/>
          </p:nvPr>
        </p:nvSpPr>
        <p:spPr>
          <a:xfrm>
            <a:off x="533400" y="76200"/>
            <a:ext cx="8305800" cy="762000"/>
          </a:xfrm>
        </p:spPr>
        <p:txBody>
          <a:bodyPr>
            <a:normAutofit/>
          </a:bodyPr>
          <a:lstStyle/>
          <a:p>
            <a:pPr lvl="0" algn="ctr"/>
            <a:r>
              <a:rPr lang="en-US" sz="2800" b="1" dirty="0">
                <a:solidFill>
                  <a:srgbClr val="002060"/>
                </a:solidFill>
                <a:latin typeface="Times New Roman" panose="02020603050405020304" pitchFamily="18" charset="0"/>
                <a:ea typeface="+mn-ea"/>
                <a:cs typeface="Arial" panose="020B0604020202020204" pitchFamily="34" charset="0"/>
              </a:rPr>
              <a:t>Campus Data Center</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76" y="3920281"/>
            <a:ext cx="6760752" cy="2590800"/>
          </a:xfrm>
          <a:prstGeom prst="rect">
            <a:avLst/>
          </a:prstGeom>
        </p:spPr>
      </p:pic>
      <p:sp>
        <p:nvSpPr>
          <p:cNvPr id="3" name="Rectangle 2"/>
          <p:cNvSpPr/>
          <p:nvPr/>
        </p:nvSpPr>
        <p:spPr>
          <a:xfrm>
            <a:off x="228600" y="762000"/>
            <a:ext cx="8381999" cy="2815643"/>
          </a:xfrm>
          <a:prstGeom prst="rect">
            <a:avLst/>
          </a:prstGeom>
        </p:spPr>
        <p:txBody>
          <a:bodyPr wrap="square">
            <a:spAutoFit/>
          </a:bodyPr>
          <a:lstStyle/>
          <a:p>
            <a:pPr marL="285750" lvl="0" indent="-285750">
              <a:lnSpc>
                <a:spcPct val="110000"/>
              </a:lnSpc>
              <a:spcBef>
                <a:spcPts val="600"/>
              </a:spcBef>
              <a:spcAft>
                <a:spcPts val="600"/>
              </a:spcAft>
              <a:buClr>
                <a:srgbClr val="FFC000"/>
              </a:buClr>
              <a:buFont typeface="Arial" panose="020B0604020202020204" pitchFamily="34" charset="0"/>
              <a:buChar char="•"/>
            </a:pPr>
            <a:r>
              <a:rPr lang="en-US" dirty="0">
                <a:solidFill>
                  <a:srgbClr val="002060"/>
                </a:solidFill>
                <a:latin typeface="Times New Roman" panose="02020603050405020304" pitchFamily="18" charset="0"/>
                <a:cs typeface="Arial" panose="020B0604020202020204" pitchFamily="34" charset="0"/>
              </a:rPr>
              <a:t>Cost: $2.7 million</a:t>
            </a:r>
          </a:p>
          <a:p>
            <a:pPr marL="285750" lvl="0" indent="-285750">
              <a:lnSpc>
                <a:spcPct val="110000"/>
              </a:lnSpc>
              <a:spcBef>
                <a:spcPts val="600"/>
              </a:spcBef>
              <a:spcAft>
                <a:spcPts val="600"/>
              </a:spcAft>
              <a:buClr>
                <a:srgbClr val="FFC000"/>
              </a:buClr>
              <a:buFont typeface="Arial" panose="020B0604020202020204" pitchFamily="34" charset="0"/>
              <a:buChar char="•"/>
            </a:pPr>
            <a:r>
              <a:rPr lang="en-US" dirty="0">
                <a:solidFill>
                  <a:srgbClr val="002060"/>
                </a:solidFill>
                <a:latin typeface="Times New Roman" panose="02020603050405020304" pitchFamily="18" charset="0"/>
                <a:cs typeface="Arial" panose="020B0604020202020204" pitchFamily="34" charset="0"/>
              </a:rPr>
              <a:t>Projected completion: Spring 2017</a:t>
            </a:r>
          </a:p>
          <a:p>
            <a:pPr marL="285750" lvl="0" indent="-285750">
              <a:lnSpc>
                <a:spcPct val="110000"/>
              </a:lnSpc>
              <a:spcBef>
                <a:spcPts val="600"/>
              </a:spcBef>
              <a:spcAft>
                <a:spcPts val="600"/>
              </a:spcAft>
              <a:buClr>
                <a:srgbClr val="FFC000"/>
              </a:buClr>
              <a:buFont typeface="Arial" panose="020B0604020202020204" pitchFamily="34" charset="0"/>
              <a:buChar char="•"/>
            </a:pPr>
            <a:r>
              <a:rPr lang="en-US" dirty="0">
                <a:solidFill>
                  <a:srgbClr val="002060"/>
                </a:solidFill>
                <a:latin typeface="Times New Roman" panose="02020603050405020304" pitchFamily="18" charset="0"/>
                <a:cs typeface="Arial" panose="020B0604020202020204" pitchFamily="34" charset="0"/>
              </a:rPr>
              <a:t>The Data Center is a 4,954-square-foot facility being built to house, protect, and service ETSU centralized data and core communications infrastructures. It will be equipped with redundant cooling, conditioned uninterruptible power, fire suppression, and two-factor secure access with capacity for substantial future growth. Construction is on schedule to be completed in December 2016, with migration into the facility over the following months. </a:t>
            </a:r>
          </a:p>
        </p:txBody>
      </p:sp>
    </p:spTree>
    <p:extLst>
      <p:ext uri="{BB962C8B-B14F-4D97-AF65-F5344CB8AC3E}">
        <p14:creationId xmlns:p14="http://schemas.microsoft.com/office/powerpoint/2010/main" val="74734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6" name="Group 23"/>
          <p:cNvGrpSpPr>
            <a:grpSpLocks/>
          </p:cNvGrpSpPr>
          <p:nvPr/>
        </p:nvGrpSpPr>
        <p:grpSpPr bwMode="auto">
          <a:xfrm>
            <a:off x="0" y="0"/>
            <a:ext cx="9144000" cy="6872288"/>
            <a:chOff x="0" y="0"/>
            <a:chExt cx="5760" cy="4329"/>
          </a:xfrm>
        </p:grpSpPr>
        <p:sp>
          <p:nvSpPr>
            <p:cNvPr id="7"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
        <p:nvSpPr>
          <p:cNvPr id="13" name="Title 1"/>
          <p:cNvSpPr>
            <a:spLocks noGrp="1"/>
          </p:cNvSpPr>
          <p:nvPr>
            <p:ph type="title"/>
          </p:nvPr>
        </p:nvSpPr>
        <p:spPr>
          <a:xfrm>
            <a:off x="533400" y="76200"/>
            <a:ext cx="8305800" cy="762000"/>
          </a:xfrm>
        </p:spPr>
        <p:txBody>
          <a:bodyPr>
            <a:normAutofit/>
          </a:bodyPr>
          <a:lstStyle/>
          <a:p>
            <a:pPr lvl="0" algn="ctr"/>
            <a:r>
              <a:rPr lang="en-US" sz="2800" b="1" dirty="0">
                <a:solidFill>
                  <a:srgbClr val="002060"/>
                </a:solidFill>
                <a:latin typeface="Times New Roman" panose="02020603050405020304" pitchFamily="18" charset="0"/>
                <a:cs typeface="Arial" panose="020B0604020202020204" pitchFamily="34" charset="0"/>
              </a:rPr>
              <a:t>Lamb Hall Renovation</a:t>
            </a:r>
          </a:p>
        </p:txBody>
      </p:sp>
      <p:sp>
        <p:nvSpPr>
          <p:cNvPr id="3" name="Rectangle 2"/>
          <p:cNvSpPr/>
          <p:nvPr/>
        </p:nvSpPr>
        <p:spPr>
          <a:xfrm>
            <a:off x="228600" y="762000"/>
            <a:ext cx="8381999" cy="2533001"/>
          </a:xfrm>
          <a:prstGeom prst="rect">
            <a:avLst/>
          </a:prstGeom>
        </p:spPr>
        <p:txBody>
          <a:bodyPr wrap="square">
            <a:spAutoFit/>
          </a:bodyPr>
          <a:lstStyle/>
          <a:p>
            <a:pPr marL="285750" lvl="0" indent="-285750">
              <a:lnSpc>
                <a:spcPct val="110000"/>
              </a:lnSpc>
              <a:spcBef>
                <a:spcPts val="600"/>
              </a:spcBef>
              <a:spcAft>
                <a:spcPts val="600"/>
              </a:spcAft>
              <a:buClr>
                <a:srgbClr val="FFC000"/>
              </a:buClr>
              <a:buFont typeface="Arial" panose="020B0604020202020204" pitchFamily="34" charset="0"/>
              <a:buChar char="•"/>
            </a:pPr>
            <a:r>
              <a:rPr lang="en-US" dirty="0">
                <a:solidFill>
                  <a:srgbClr val="002060"/>
                </a:solidFill>
                <a:latin typeface="Times New Roman" panose="02020603050405020304" pitchFamily="18" charset="0"/>
                <a:cs typeface="Arial" panose="020B0604020202020204" pitchFamily="34" charset="0"/>
              </a:rPr>
              <a:t>Cost: $21.8 million</a:t>
            </a:r>
          </a:p>
          <a:p>
            <a:pPr marL="285750" lvl="0" indent="-285750">
              <a:lnSpc>
                <a:spcPct val="110000"/>
              </a:lnSpc>
              <a:spcBef>
                <a:spcPts val="600"/>
              </a:spcBef>
              <a:spcAft>
                <a:spcPts val="600"/>
              </a:spcAft>
              <a:buClr>
                <a:srgbClr val="FFC000"/>
              </a:buClr>
              <a:buFont typeface="Arial" panose="020B0604020202020204" pitchFamily="34" charset="0"/>
              <a:buChar char="•"/>
            </a:pPr>
            <a:r>
              <a:rPr lang="en-US" dirty="0">
                <a:solidFill>
                  <a:srgbClr val="002060"/>
                </a:solidFill>
                <a:latin typeface="Times New Roman" panose="02020603050405020304" pitchFamily="18" charset="0"/>
                <a:cs typeface="Arial" panose="020B0604020202020204" pitchFamily="34" charset="0"/>
              </a:rPr>
              <a:t>Project Completion: Planning funds approved during the 2016 Legislative session; designated number one project on the TBR 2017 capital list; awaiting details of Governor Haslam’s 2017-18 budget</a:t>
            </a:r>
          </a:p>
          <a:p>
            <a:pPr marL="285750" lvl="0" indent="-285750">
              <a:lnSpc>
                <a:spcPct val="110000"/>
              </a:lnSpc>
              <a:spcBef>
                <a:spcPts val="600"/>
              </a:spcBef>
              <a:spcAft>
                <a:spcPts val="600"/>
              </a:spcAft>
              <a:buClr>
                <a:srgbClr val="FFC000"/>
              </a:buClr>
              <a:buFont typeface="Arial" panose="020B0604020202020204" pitchFamily="34" charset="0"/>
              <a:buChar char="•"/>
            </a:pPr>
            <a:r>
              <a:rPr lang="en-US" dirty="0">
                <a:solidFill>
                  <a:srgbClr val="002060"/>
                </a:solidFill>
                <a:latin typeface="Times New Roman" panose="02020603050405020304" pitchFamily="18" charset="0"/>
                <a:cs typeface="Arial" panose="020B0604020202020204" pitchFamily="34" charset="0"/>
              </a:rPr>
              <a:t>In the near future, ETSU will initiate a major renovation of Lamb Hall, which is the home to many of our health programs. The renovation will provide enhanced teaching and research space for faculty in a variety of academic departments/units. </a:t>
            </a:r>
          </a:p>
        </p:txBody>
      </p:sp>
      <p:pic>
        <p:nvPicPr>
          <p:cNvPr id="4" name="Picture 3"/>
          <p:cNvPicPr>
            <a:picLocks noChangeAspect="1"/>
          </p:cNvPicPr>
          <p:nvPr/>
        </p:nvPicPr>
        <p:blipFill>
          <a:blip r:embed="rId3"/>
          <a:stretch>
            <a:fillRect/>
          </a:stretch>
        </p:blipFill>
        <p:spPr>
          <a:xfrm>
            <a:off x="1941756" y="3436144"/>
            <a:ext cx="4842975" cy="3217924"/>
          </a:xfrm>
          <a:prstGeom prst="rect">
            <a:avLst/>
          </a:prstGeom>
        </p:spPr>
      </p:pic>
    </p:spTree>
    <p:extLst>
      <p:ext uri="{BB962C8B-B14F-4D97-AF65-F5344CB8AC3E}">
        <p14:creationId xmlns:p14="http://schemas.microsoft.com/office/powerpoint/2010/main" val="6352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2"/>
          <p:cNvSpPr>
            <a:spLocks noChangeArrowheads="1"/>
          </p:cNvSpPr>
          <p:nvPr/>
        </p:nvSpPr>
        <p:spPr bwMode="auto">
          <a:xfrm>
            <a:off x="223044" y="863358"/>
            <a:ext cx="8186737" cy="666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Support for the outcomes formula and salary enhancements</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Support for capital projects</a:t>
            </a:r>
          </a:p>
          <a:p>
            <a:pPr lvl="1">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Lamb Hall</a:t>
            </a:r>
          </a:p>
          <a:p>
            <a:pPr lvl="1">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Matching requirement </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Support for deferred maintenance projects</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Opioid research funding  </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FOCUS implementation</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Campus safety</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Out of state tuition and DACA students</a:t>
            </a:r>
          </a:p>
          <a:p>
            <a:pPr>
              <a:spcBef>
                <a:spcPts val="600"/>
              </a:spcBef>
              <a:buClr>
                <a:srgbClr val="FFC000"/>
              </a:buClr>
            </a:pPr>
            <a:r>
              <a:rPr lang="en-US" altLang="en-US" sz="2400" dirty="0">
                <a:solidFill>
                  <a:srgbClr val="002060"/>
                </a:solidFill>
                <a:latin typeface="Times New Roman" panose="02020603050405020304" pitchFamily="18" charset="0"/>
                <a:cs typeface="Arial" panose="020B0604020202020204" pitchFamily="34" charset="0"/>
              </a:rPr>
              <a:t>Recognition of the role of universities in the state policy agenda</a:t>
            </a:r>
          </a:p>
          <a:p>
            <a:pPr>
              <a:spcBef>
                <a:spcPct val="60000"/>
              </a:spcBef>
              <a:buClr>
                <a:srgbClr val="FFC000"/>
              </a:buClr>
            </a:pPr>
            <a:endParaRPr lang="en-US" altLang="en-US" sz="1400" dirty="0">
              <a:solidFill>
                <a:srgbClr val="002060"/>
              </a:solidFill>
              <a:latin typeface="Times New Roman" panose="02020603050405020304" pitchFamily="18" charset="0"/>
              <a:cs typeface="Arial" panose="020B0604020202020204" pitchFamily="34" charset="0"/>
            </a:endParaRPr>
          </a:p>
          <a:p>
            <a:pPr>
              <a:spcBef>
                <a:spcPct val="60000"/>
              </a:spcBef>
              <a:buClr>
                <a:srgbClr val="FFC000"/>
              </a:buClr>
            </a:pPr>
            <a:endParaRPr lang="en-US" altLang="en-US" sz="2000" dirty="0">
              <a:solidFill>
                <a:srgbClr val="002060"/>
              </a:solidFill>
              <a:latin typeface="Times New Roman" panose="02020603050405020304" pitchFamily="18" charset="0"/>
              <a:cs typeface="Arial" panose="020B0604020202020204" pitchFamily="34" charset="0"/>
            </a:endParaRPr>
          </a:p>
          <a:p>
            <a:pPr>
              <a:spcBef>
                <a:spcPct val="60000"/>
              </a:spcBef>
              <a:buClr>
                <a:srgbClr val="FFC000"/>
              </a:buClr>
            </a:pPr>
            <a:endParaRPr lang="en-US" altLang="en-US" sz="2000" dirty="0">
              <a:solidFill>
                <a:srgbClr val="002060"/>
              </a:solidFill>
              <a:latin typeface="Times New Roman" panose="02020603050405020304" pitchFamily="18" charset="0"/>
              <a:cs typeface="Arial" panose="020B0604020202020204" pitchFamily="34" charset="0"/>
            </a:endParaRPr>
          </a:p>
          <a:p>
            <a:pPr>
              <a:spcBef>
                <a:spcPct val="60000"/>
              </a:spcBef>
              <a:buClr>
                <a:srgbClr val="FFC000"/>
              </a:buClr>
            </a:pPr>
            <a:endParaRPr lang="en-US" altLang="en-US" sz="2000" dirty="0">
              <a:solidFill>
                <a:srgbClr val="002060"/>
              </a:solidFill>
              <a:latin typeface="Times New Roman" panose="02020603050405020304" pitchFamily="18" charset="0"/>
              <a:cs typeface="Arial" panose="020B0604020202020204" pitchFamily="34" charset="0"/>
            </a:endParaRPr>
          </a:p>
        </p:txBody>
      </p:sp>
      <p:sp>
        <p:nvSpPr>
          <p:cNvPr id="16388" name="Rectangle 3"/>
          <p:cNvSpPr>
            <a:spLocks noChangeArrowheads="1"/>
          </p:cNvSpPr>
          <p:nvPr/>
        </p:nvSpPr>
        <p:spPr bwMode="auto">
          <a:xfrm>
            <a:off x="-4763" y="228600"/>
            <a:ext cx="87630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2060"/>
                </a:solidFill>
                <a:latin typeface="Times New Roman" panose="02020603050405020304" pitchFamily="18" charset="0"/>
                <a:cs typeface="Arial" panose="020B0604020202020204" pitchFamily="34" charset="0"/>
              </a:rPr>
              <a:t>Legislative Update</a:t>
            </a:r>
          </a:p>
        </p:txBody>
      </p:sp>
      <p:grpSp>
        <p:nvGrpSpPr>
          <p:cNvPr id="16389" name="Group 23"/>
          <p:cNvGrpSpPr>
            <a:grpSpLocks/>
          </p:cNvGrpSpPr>
          <p:nvPr/>
        </p:nvGrpSpPr>
        <p:grpSpPr bwMode="auto">
          <a:xfrm>
            <a:off x="0" y="0"/>
            <a:ext cx="9144000" cy="6872288"/>
            <a:chOff x="0" y="0"/>
            <a:chExt cx="5760" cy="4329"/>
          </a:xfrm>
        </p:grpSpPr>
        <p:sp>
          <p:nvSpPr>
            <p:cNvPr id="16390"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91"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2"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400" b="1" i="1" dirty="0">
                <a:solidFill>
                  <a:srgbClr val="800000"/>
                </a:solidFill>
                <a:latin typeface="Times New Roman" panose="02020603050405020304" pitchFamily="18" charset="0"/>
              </a:endParaRPr>
            </a:p>
          </p:txBody>
        </p:sp>
      </p:grpSp>
    </p:spTree>
    <p:extLst>
      <p:ext uri="{BB962C8B-B14F-4D97-AF65-F5344CB8AC3E}">
        <p14:creationId xmlns:p14="http://schemas.microsoft.com/office/powerpoint/2010/main" val="329438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 name="TextBox 13"/>
          <p:cNvSpPr txBox="1"/>
          <p:nvPr/>
        </p:nvSpPr>
        <p:spPr>
          <a:xfrm>
            <a:off x="-76200" y="162596"/>
            <a:ext cx="8763000" cy="523204"/>
          </a:xfrm>
          <a:prstGeom prst="rect">
            <a:avLst/>
          </a:prstGeom>
          <a:noFill/>
          <a:ln>
            <a:noFill/>
          </a:ln>
        </p:spPr>
        <p:txBody>
          <a:bodyPr vert="horz" wrap="square" lIns="91424" tIns="45712" rIns="91424" bIns="45712" rtlCol="0">
            <a:spAutoFit/>
          </a:bodyPr>
          <a:lstStyle/>
          <a:p>
            <a:pPr algn="ctr"/>
            <a:r>
              <a:rPr lang="en-US" altLang="en-US" sz="2800" b="1" dirty="0">
                <a:solidFill>
                  <a:srgbClr val="002060"/>
                </a:solidFill>
                <a:latin typeface="Times New Roman" panose="02020603050405020304" pitchFamily="18" charset="0"/>
                <a:cs typeface="Times New Roman" panose="02020603050405020304" pitchFamily="18" charset="0"/>
              </a:rPr>
              <a:t>Budget Principles </a:t>
            </a:r>
            <a:endParaRPr lang="en-US" sz="2800" b="1" dirty="0">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5" name="TextBox 4"/>
          <p:cNvSpPr txBox="1"/>
          <p:nvPr/>
        </p:nvSpPr>
        <p:spPr>
          <a:xfrm>
            <a:off x="152400" y="852130"/>
            <a:ext cx="8458200" cy="5324535"/>
          </a:xfrm>
          <a:prstGeom prst="rect">
            <a:avLst/>
          </a:prstGeom>
          <a:noFill/>
        </p:spPr>
        <p:txBody>
          <a:bodyPr wrap="square" rtlCol="0">
            <a:spAutoFit/>
          </a:bodyPr>
          <a:lstStyle/>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Enhancing faculty/staff salaries is ETSU’s overarching budget priority</a:t>
            </a:r>
          </a:p>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The establishment of strategic/innovation resource pools is critical to ensure flexibility and responsiveness to changing market forces  </a:t>
            </a:r>
          </a:p>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The value of “student success” will undergird all budget decisions</a:t>
            </a:r>
          </a:p>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Budget increases/decreases will be implemented strategically based upon the evaluation and analysis of data, which will inform decision making</a:t>
            </a:r>
          </a:p>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Where feasible, changes in priorities within a unit will be first supported through the substitution/reallocation of unit resources, thereby minimizing the demand for additional University resources</a:t>
            </a:r>
          </a:p>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Units will be responsible for the management of fiscal resources within the limits of their specified allocations</a:t>
            </a:r>
          </a:p>
          <a:p>
            <a:pPr marL="342900" indent="-342900">
              <a:spcBef>
                <a:spcPts val="1200"/>
              </a:spcBef>
              <a:spcAft>
                <a:spcPts val="0"/>
              </a:spcAft>
              <a:buFont typeface="Arial" panose="020B0604020202020204" pitchFamily="34" charset="0"/>
              <a:buChar char="•"/>
            </a:pPr>
            <a:r>
              <a:rPr lang="en-US" sz="2000" dirty="0">
                <a:solidFill>
                  <a:srgbClr val="002060"/>
                </a:solidFill>
                <a:latin typeface="Times New Roman" panose="02020603050405020304" pitchFamily="18" charset="0"/>
              </a:rPr>
              <a:t>In the event that ETSU must implement budget reductions, all units will submit a </a:t>
            </a:r>
            <a:r>
              <a:rPr lang="en-US" sz="2000" dirty="0" smtClean="0">
                <a:solidFill>
                  <a:srgbClr val="002060"/>
                </a:solidFill>
                <a:latin typeface="Times New Roman" panose="02020603050405020304" pitchFamily="18" charset="0"/>
              </a:rPr>
              <a:t>two percent reduction </a:t>
            </a:r>
            <a:r>
              <a:rPr lang="en-US" sz="2000" dirty="0">
                <a:solidFill>
                  <a:srgbClr val="002060"/>
                </a:solidFill>
                <a:latin typeface="Times New Roman" panose="02020603050405020304" pitchFamily="18" charset="0"/>
              </a:rPr>
              <a:t>strategy to their respective </a:t>
            </a:r>
            <a:r>
              <a:rPr lang="en-US" sz="2000" dirty="0" smtClean="0">
                <a:solidFill>
                  <a:srgbClr val="002060"/>
                </a:solidFill>
                <a:latin typeface="Times New Roman" panose="02020603050405020304" pitchFamily="18" charset="0"/>
              </a:rPr>
              <a:t>vice presidents</a:t>
            </a:r>
            <a:r>
              <a:rPr lang="en-US" sz="2000" dirty="0" smtClean="0">
                <a:solidFill>
                  <a:srgbClr val="002060"/>
                </a:solidFill>
                <a:latin typeface="Times New Roman" panose="02020603050405020304" pitchFamily="18" charset="0"/>
              </a:rPr>
              <a:t> </a:t>
            </a:r>
            <a:r>
              <a:rPr lang="en-US" sz="2000" dirty="0">
                <a:solidFill>
                  <a:srgbClr val="002060"/>
                </a:solidFill>
                <a:latin typeface="Times New Roman" panose="02020603050405020304" pitchFamily="18" charset="0"/>
              </a:rPr>
              <a:t>as part of the unit level budget review </a:t>
            </a:r>
          </a:p>
        </p:txBody>
      </p:sp>
      <p:grpSp>
        <p:nvGrpSpPr>
          <p:cNvPr id="6" name="Group 23"/>
          <p:cNvGrpSpPr>
            <a:grpSpLocks/>
          </p:cNvGrpSpPr>
          <p:nvPr/>
        </p:nvGrpSpPr>
        <p:grpSpPr bwMode="auto">
          <a:xfrm>
            <a:off x="0" y="0"/>
            <a:ext cx="9144000" cy="6872288"/>
            <a:chOff x="0" y="0"/>
            <a:chExt cx="5760" cy="4329"/>
          </a:xfrm>
        </p:grpSpPr>
        <p:sp>
          <p:nvSpPr>
            <p:cNvPr id="7"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Tree>
    <p:extLst>
      <p:ext uri="{BB962C8B-B14F-4D97-AF65-F5344CB8AC3E}">
        <p14:creationId xmlns:p14="http://schemas.microsoft.com/office/powerpoint/2010/main" val="87090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00" y="86396"/>
            <a:ext cx="8763000" cy="523204"/>
          </a:xfrm>
          <a:prstGeom prst="rect">
            <a:avLst/>
          </a:prstGeom>
          <a:noFill/>
          <a:ln>
            <a:noFill/>
          </a:ln>
        </p:spPr>
        <p:txBody>
          <a:bodyPr vert="horz" wrap="square" lIns="91424" tIns="45712" rIns="91424" bIns="45712" rtlCol="0">
            <a:spAutoFit/>
          </a:bodyPr>
          <a:lstStyle/>
          <a:p>
            <a:pPr algn="ctr"/>
            <a:r>
              <a:rPr lang="en-US" altLang="en-US" sz="2800" b="1" dirty="0">
                <a:solidFill>
                  <a:srgbClr val="002060"/>
                </a:solidFill>
                <a:latin typeface="Times New Roman" panose="02020603050405020304" pitchFamily="18" charset="0"/>
                <a:cs typeface="Times New Roman" panose="02020603050405020304" pitchFamily="18" charset="0"/>
              </a:rPr>
              <a:t>Campus Budget Process </a:t>
            </a:r>
            <a:endParaRPr lang="en-US" sz="2800" b="1" dirty="0">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5" name="TextBox 4"/>
          <p:cNvSpPr txBox="1"/>
          <p:nvPr/>
        </p:nvSpPr>
        <p:spPr>
          <a:xfrm>
            <a:off x="228600" y="769977"/>
            <a:ext cx="8229600" cy="5401479"/>
          </a:xfrm>
          <a:prstGeom prst="rect">
            <a:avLst/>
          </a:prstGeom>
          <a:noFill/>
        </p:spPr>
        <p:txBody>
          <a:bodyPr wrap="square" rtlCol="0">
            <a:spAutoFit/>
          </a:bodyPr>
          <a:lstStyle/>
          <a:p>
            <a:r>
              <a:rPr lang="en-US" sz="2000" dirty="0">
                <a:solidFill>
                  <a:srgbClr val="002060"/>
                </a:solidFill>
                <a:latin typeface="Times New Roman" panose="02020603050405020304" pitchFamily="18" charset="0"/>
              </a:rPr>
              <a:t>ETSU has implemented a consultative process for developing budget</a:t>
            </a:r>
          </a:p>
          <a:p>
            <a:r>
              <a:rPr lang="en-US" sz="2000" dirty="0">
                <a:solidFill>
                  <a:srgbClr val="002060"/>
                </a:solidFill>
                <a:latin typeface="Times New Roman" panose="02020603050405020304" pitchFamily="18" charset="0"/>
              </a:rPr>
              <a:t>recommendations to the Board of </a:t>
            </a:r>
            <a:r>
              <a:rPr lang="en-US" sz="2000" dirty="0" smtClean="0">
                <a:solidFill>
                  <a:srgbClr val="002060"/>
                </a:solidFill>
                <a:latin typeface="Times New Roman" panose="02020603050405020304" pitchFamily="18" charset="0"/>
              </a:rPr>
              <a:t>Trustees. This process</a:t>
            </a:r>
            <a:r>
              <a:rPr lang="en-US" sz="2000" dirty="0">
                <a:solidFill>
                  <a:srgbClr val="002060"/>
                </a:solidFill>
                <a:latin typeface="Times New Roman" panose="02020603050405020304" pitchFamily="18" charset="0"/>
              </a:rPr>
              <a:t>: </a:t>
            </a: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aligns </a:t>
            </a:r>
            <a:r>
              <a:rPr lang="en-US" sz="2000" dirty="0" smtClean="0">
                <a:solidFill>
                  <a:srgbClr val="002060"/>
                </a:solidFill>
                <a:latin typeface="Times New Roman" panose="02020603050405020304" pitchFamily="18" charset="0"/>
              </a:rPr>
              <a:t>budgets </a:t>
            </a:r>
            <a:r>
              <a:rPr lang="en-US" sz="2000" dirty="0">
                <a:solidFill>
                  <a:srgbClr val="002060"/>
                </a:solidFill>
                <a:latin typeface="Times New Roman" panose="02020603050405020304" pitchFamily="18" charset="0"/>
              </a:rPr>
              <a:t>and resources with the University’s strategic plan, mission, vision and goals</a:t>
            </a: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provides a multi-year </a:t>
            </a:r>
            <a:r>
              <a:rPr lang="en-US" sz="2000" dirty="0" smtClean="0">
                <a:solidFill>
                  <a:srgbClr val="002060"/>
                </a:solidFill>
                <a:latin typeface="Times New Roman" panose="02020603050405020304" pitchFamily="18" charset="0"/>
              </a:rPr>
              <a:t>financial plan </a:t>
            </a:r>
            <a:r>
              <a:rPr lang="en-US" sz="2000" dirty="0">
                <a:solidFill>
                  <a:srgbClr val="002060"/>
                </a:solidFill>
                <a:latin typeface="Times New Roman" panose="02020603050405020304" pitchFamily="18" charset="0"/>
              </a:rPr>
              <a:t>that </a:t>
            </a:r>
            <a:r>
              <a:rPr lang="en-US" sz="2000" dirty="0" smtClean="0">
                <a:solidFill>
                  <a:srgbClr val="002060"/>
                </a:solidFill>
                <a:latin typeface="Times New Roman" panose="02020603050405020304" pitchFamily="18" charset="0"/>
              </a:rPr>
              <a:t>will be reviewed </a:t>
            </a:r>
            <a:r>
              <a:rPr lang="en-US" sz="2000" dirty="0">
                <a:solidFill>
                  <a:srgbClr val="002060"/>
                </a:solidFill>
                <a:latin typeface="Times New Roman" panose="02020603050405020304" pitchFamily="18" charset="0"/>
              </a:rPr>
              <a:t>and updated regularly</a:t>
            </a: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reflects differences and varying needs across </a:t>
            </a:r>
            <a:r>
              <a:rPr lang="en-US" sz="2000" dirty="0" smtClean="0">
                <a:solidFill>
                  <a:srgbClr val="002060"/>
                </a:solidFill>
                <a:latin typeface="Times New Roman" panose="02020603050405020304" pitchFamily="18" charset="0"/>
              </a:rPr>
              <a:t>the diverse units of the institution </a:t>
            </a:r>
            <a:endParaRPr lang="en-US" sz="2000" dirty="0">
              <a:solidFill>
                <a:srgbClr val="002060"/>
              </a:solidFill>
              <a:latin typeface="Times New Roman" panose="02020603050405020304" pitchFamily="18" charset="0"/>
            </a:endParaRP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promotes fiscal responsibility</a:t>
            </a: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engages and involves the entire ETSU </a:t>
            </a:r>
            <a:r>
              <a:rPr lang="en-US" sz="2000" dirty="0" smtClean="0">
                <a:solidFill>
                  <a:srgbClr val="002060"/>
                </a:solidFill>
                <a:latin typeface="Times New Roman" panose="02020603050405020304" pitchFamily="18" charset="0"/>
              </a:rPr>
              <a:t>community</a:t>
            </a:r>
            <a:endParaRPr lang="en-US" sz="2000" dirty="0">
              <a:solidFill>
                <a:srgbClr val="002060"/>
              </a:solidFill>
              <a:latin typeface="Times New Roman" panose="02020603050405020304" pitchFamily="18" charset="0"/>
            </a:endParaRP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promotes collaboration among academic and administrative units</a:t>
            </a:r>
          </a:p>
          <a:p>
            <a:pPr marL="800100" lvl="1" indent="-342900">
              <a:spcBef>
                <a:spcPts val="600"/>
              </a:spcBef>
              <a:buFont typeface="Arial" panose="020B0604020202020204" pitchFamily="34" charset="0"/>
              <a:buChar char="•"/>
            </a:pPr>
            <a:r>
              <a:rPr lang="en-US" sz="2000" dirty="0">
                <a:solidFill>
                  <a:srgbClr val="002060"/>
                </a:solidFill>
                <a:latin typeface="Times New Roman" panose="02020603050405020304" pitchFamily="18" charset="0"/>
              </a:rPr>
              <a:t>allows for the public presentation of budget priorities</a:t>
            </a:r>
          </a:p>
          <a:p>
            <a:pPr marL="800100" lvl="1" indent="-342900">
              <a:spcBef>
                <a:spcPts val="600"/>
              </a:spcBef>
              <a:buFont typeface="Arial" panose="020B0604020202020204" pitchFamily="34" charset="0"/>
              <a:buChar char="•"/>
            </a:pPr>
            <a:r>
              <a:rPr lang="en-US" sz="2000" dirty="0" smtClean="0">
                <a:solidFill>
                  <a:srgbClr val="002060"/>
                </a:solidFill>
                <a:latin typeface="Times New Roman" panose="02020603050405020304" pitchFamily="18" charset="0"/>
              </a:rPr>
              <a:t>promotes </a:t>
            </a:r>
            <a:r>
              <a:rPr lang="en-US" sz="2000" dirty="0">
                <a:solidFill>
                  <a:srgbClr val="002060"/>
                </a:solidFill>
                <a:latin typeface="Times New Roman" panose="02020603050405020304" pitchFamily="18" charset="0"/>
              </a:rPr>
              <a:t>transparency </a:t>
            </a:r>
            <a:r>
              <a:rPr lang="en-US" sz="2000" dirty="0" smtClean="0">
                <a:solidFill>
                  <a:srgbClr val="002060"/>
                </a:solidFill>
                <a:latin typeface="Times New Roman" panose="02020603050405020304" pitchFamily="18" charset="0"/>
              </a:rPr>
              <a:t>and shared governance</a:t>
            </a:r>
            <a:endParaRPr lang="en-US" sz="2000" dirty="0">
              <a:solidFill>
                <a:srgbClr val="002060"/>
              </a:solidFill>
              <a:latin typeface="Times New Roman" panose="02020603050405020304" pitchFamily="18" charset="0"/>
            </a:endParaRPr>
          </a:p>
          <a:p>
            <a:pPr marL="800100" lvl="1" indent="-342900">
              <a:spcBef>
                <a:spcPts val="600"/>
              </a:spcBef>
              <a:buFont typeface="Arial" panose="020B0604020202020204" pitchFamily="34" charset="0"/>
              <a:buChar char="•"/>
            </a:pPr>
            <a:r>
              <a:rPr lang="en-US" sz="2000" dirty="0" smtClean="0">
                <a:solidFill>
                  <a:srgbClr val="002060"/>
                </a:solidFill>
                <a:latin typeface="Times New Roman" panose="02020603050405020304" pitchFamily="18" charset="0"/>
              </a:rPr>
              <a:t>provides </a:t>
            </a:r>
            <a:r>
              <a:rPr lang="en-US" sz="2000" dirty="0">
                <a:solidFill>
                  <a:srgbClr val="002060"/>
                </a:solidFill>
                <a:latin typeface="Times New Roman" panose="02020603050405020304" pitchFamily="18" charset="0"/>
              </a:rPr>
              <a:t>a venue to evaluate and prioritize budget proposals from across the University for which there are limited resources</a:t>
            </a:r>
            <a:endParaRPr lang="en-US" sz="1600" dirty="0">
              <a:solidFill>
                <a:srgbClr val="002060"/>
              </a:solidFill>
            </a:endParaRP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6" name="Group 23"/>
          <p:cNvGrpSpPr>
            <a:grpSpLocks/>
          </p:cNvGrpSpPr>
          <p:nvPr/>
        </p:nvGrpSpPr>
        <p:grpSpPr bwMode="auto">
          <a:xfrm>
            <a:off x="0" y="0"/>
            <a:ext cx="9144000" cy="6872288"/>
            <a:chOff x="0" y="0"/>
            <a:chExt cx="5760" cy="4329"/>
          </a:xfrm>
        </p:grpSpPr>
        <p:sp>
          <p:nvSpPr>
            <p:cNvPr id="7"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Tree>
    <p:extLst>
      <p:ext uri="{BB962C8B-B14F-4D97-AF65-F5344CB8AC3E}">
        <p14:creationId xmlns:p14="http://schemas.microsoft.com/office/powerpoint/2010/main" val="192170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00" y="162596"/>
            <a:ext cx="8763000" cy="523204"/>
          </a:xfrm>
          <a:prstGeom prst="rect">
            <a:avLst/>
          </a:prstGeom>
          <a:noFill/>
          <a:ln>
            <a:noFill/>
          </a:ln>
        </p:spPr>
        <p:txBody>
          <a:bodyPr vert="horz" wrap="square" lIns="91424" tIns="45712" rIns="91424" bIns="45712" rtlCol="0">
            <a:spAutoFit/>
          </a:bodyPr>
          <a:lstStyle/>
          <a:p>
            <a:pPr algn="ctr"/>
            <a:r>
              <a:rPr lang="en-US" altLang="en-US" sz="2800" b="1" dirty="0">
                <a:solidFill>
                  <a:srgbClr val="002060"/>
                </a:solidFill>
                <a:latin typeface="Times New Roman" panose="02020603050405020304" pitchFamily="18" charset="0"/>
                <a:cs typeface="Times New Roman" panose="02020603050405020304" pitchFamily="18" charset="0"/>
              </a:rPr>
              <a:t>Strategic Budget Process</a:t>
            </a:r>
            <a:endParaRPr lang="en-US" sz="2800" b="1" dirty="0">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5" name="TextBox 4"/>
          <p:cNvSpPr txBox="1"/>
          <p:nvPr/>
        </p:nvSpPr>
        <p:spPr>
          <a:xfrm>
            <a:off x="304800" y="926842"/>
            <a:ext cx="8229600" cy="5016758"/>
          </a:xfrm>
          <a:prstGeom prst="rect">
            <a:avLst/>
          </a:prstGeom>
          <a:noFill/>
        </p:spPr>
        <p:txBody>
          <a:bodyPr wrap="square" rtlCol="0">
            <a:spAutoFit/>
          </a:bodyPr>
          <a:lstStyle/>
          <a:p>
            <a:pPr>
              <a:spcBef>
                <a:spcPts val="1200"/>
              </a:spcBef>
            </a:pPr>
            <a:r>
              <a:rPr lang="en-US" sz="2000" b="1" dirty="0">
                <a:solidFill>
                  <a:srgbClr val="002060"/>
                </a:solidFill>
                <a:latin typeface="Times New Roman" panose="02020603050405020304" pitchFamily="18" charset="0"/>
              </a:rPr>
              <a:t>Phase 1: </a:t>
            </a:r>
            <a:r>
              <a:rPr lang="en-US" sz="2000" dirty="0">
                <a:solidFill>
                  <a:srgbClr val="002060"/>
                </a:solidFill>
                <a:latin typeface="Times New Roman" panose="02020603050405020304" pitchFamily="18" charset="0"/>
              </a:rPr>
              <a:t>The President establishes the strategic priorities, forecasts projected revenues, and issues budget directives to the VPs.</a:t>
            </a:r>
          </a:p>
          <a:p>
            <a:pPr>
              <a:spcBef>
                <a:spcPts val="1200"/>
              </a:spcBef>
            </a:pPr>
            <a:r>
              <a:rPr lang="en-US" sz="2000" b="1" dirty="0">
                <a:solidFill>
                  <a:srgbClr val="002060"/>
                </a:solidFill>
                <a:latin typeface="Times New Roman" panose="02020603050405020304" pitchFamily="18" charset="0"/>
              </a:rPr>
              <a:t>Phase 2: </a:t>
            </a:r>
            <a:r>
              <a:rPr lang="en-US" sz="2000" dirty="0">
                <a:solidFill>
                  <a:srgbClr val="002060"/>
                </a:solidFill>
                <a:latin typeface="Times New Roman" panose="02020603050405020304" pitchFamily="18" charset="0"/>
              </a:rPr>
              <a:t>Units prepare prioritized budget proposals for submission to their respective VP. This will include any requests for specialized or required fees and the proposed use of such fees.</a:t>
            </a:r>
          </a:p>
          <a:p>
            <a:pPr>
              <a:spcBef>
                <a:spcPts val="1200"/>
              </a:spcBef>
            </a:pPr>
            <a:r>
              <a:rPr lang="en-US" sz="2000" b="1" dirty="0">
                <a:solidFill>
                  <a:srgbClr val="002060"/>
                </a:solidFill>
                <a:latin typeface="Times New Roman" panose="02020603050405020304" pitchFamily="18" charset="0"/>
              </a:rPr>
              <a:t>Phase 3: </a:t>
            </a:r>
            <a:r>
              <a:rPr lang="en-US" sz="2000" dirty="0">
                <a:solidFill>
                  <a:srgbClr val="002060"/>
                </a:solidFill>
                <a:latin typeface="Times New Roman" panose="02020603050405020304" pitchFamily="18" charset="0"/>
              </a:rPr>
              <a:t>The VPs submit their prioritized budget proposals to the Budget Advisory Committee (BAC) for review.  The BAC will conduct budget hearings, using the information gleaned from these hearings to prepare the BAC’s budget recommendation. </a:t>
            </a:r>
          </a:p>
          <a:p>
            <a:pPr>
              <a:spcBef>
                <a:spcPts val="1200"/>
              </a:spcBef>
            </a:pPr>
            <a:r>
              <a:rPr lang="en-US" sz="2000" b="1" dirty="0">
                <a:solidFill>
                  <a:srgbClr val="002060"/>
                </a:solidFill>
                <a:latin typeface="Times New Roman" panose="02020603050405020304" pitchFamily="18" charset="0"/>
              </a:rPr>
              <a:t>Phase 4: </a:t>
            </a:r>
            <a:r>
              <a:rPr lang="en-US" sz="2000" dirty="0">
                <a:solidFill>
                  <a:srgbClr val="002060"/>
                </a:solidFill>
                <a:latin typeface="Times New Roman" panose="02020603050405020304" pitchFamily="18" charset="0"/>
              </a:rPr>
              <a:t>The President’s senior leadership team will review the BAC’s recommendation and prepare a prioritized recommendation for review by the </a:t>
            </a:r>
            <a:r>
              <a:rPr lang="en-US" sz="2000" dirty="0" smtClean="0">
                <a:solidFill>
                  <a:srgbClr val="002060"/>
                </a:solidFill>
                <a:latin typeface="Times New Roman" panose="02020603050405020304" pitchFamily="18" charset="0"/>
              </a:rPr>
              <a:t>Interim University Council.  </a:t>
            </a:r>
            <a:endParaRPr lang="en-US" sz="2000" i="1" dirty="0">
              <a:solidFill>
                <a:srgbClr val="002060"/>
              </a:solidFill>
              <a:latin typeface="Times New Roman" panose="02020603050405020304" pitchFamily="18" charset="0"/>
            </a:endParaRPr>
          </a:p>
          <a:p>
            <a:pPr>
              <a:spcBef>
                <a:spcPts val="1200"/>
              </a:spcBef>
            </a:pPr>
            <a:r>
              <a:rPr lang="en-US" sz="2000" b="1" dirty="0">
                <a:solidFill>
                  <a:srgbClr val="002060"/>
                </a:solidFill>
                <a:latin typeface="Times New Roman" panose="02020603050405020304" pitchFamily="18" charset="0"/>
              </a:rPr>
              <a:t>Phase 5: </a:t>
            </a:r>
            <a:r>
              <a:rPr lang="en-US" sz="2000" dirty="0">
                <a:solidFill>
                  <a:srgbClr val="002060"/>
                </a:solidFill>
                <a:latin typeface="Times New Roman" panose="02020603050405020304" pitchFamily="18" charset="0"/>
              </a:rPr>
              <a:t>The President will submit the final budget to the Board of Trustees for approval. </a:t>
            </a: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6" name="Group 23"/>
          <p:cNvGrpSpPr>
            <a:grpSpLocks/>
          </p:cNvGrpSpPr>
          <p:nvPr/>
        </p:nvGrpSpPr>
        <p:grpSpPr bwMode="auto">
          <a:xfrm>
            <a:off x="0" y="0"/>
            <a:ext cx="9144000" cy="6872288"/>
            <a:chOff x="0" y="0"/>
            <a:chExt cx="5760" cy="4329"/>
          </a:xfrm>
        </p:grpSpPr>
        <p:sp>
          <p:nvSpPr>
            <p:cNvPr id="7"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Tree>
    <p:extLst>
      <p:ext uri="{BB962C8B-B14F-4D97-AF65-F5344CB8AC3E}">
        <p14:creationId xmlns:p14="http://schemas.microsoft.com/office/powerpoint/2010/main" val="264701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4579" name="Content Placeholder 2"/>
          <p:cNvSpPr>
            <a:spLocks noGrp="1"/>
          </p:cNvSpPr>
          <p:nvPr>
            <p:ph idx="1"/>
          </p:nvPr>
        </p:nvSpPr>
        <p:spPr>
          <a:xfrm>
            <a:off x="457200" y="1143000"/>
            <a:ext cx="8229600" cy="4708525"/>
          </a:xfrm>
        </p:spPr>
        <p:txBody>
          <a:bodyPr>
            <a:normAutofit/>
          </a:bodyPr>
          <a:lstStyle/>
          <a:p>
            <a:pPr lvl="0" eaLnBrk="0" fontAlgn="base" hangingPunct="0">
              <a:spcBef>
                <a:spcPts val="1200"/>
              </a:spcBef>
              <a:spcAft>
                <a:spcPts val="1200"/>
              </a:spcAft>
              <a:buClr>
                <a:srgbClr val="FFC000"/>
              </a:buClr>
            </a:pPr>
            <a:r>
              <a:rPr lang="en-US" sz="2400" b="1" dirty="0">
                <a:solidFill>
                  <a:srgbClr val="002060"/>
                </a:solidFill>
                <a:latin typeface="Times New Roman" panose="02020603050405020304" pitchFamily="18" charset="0"/>
                <a:cs typeface="Arial" panose="020B0604020202020204" pitchFamily="34" charset="0"/>
              </a:rPr>
              <a:t>  </a:t>
            </a:r>
            <a:r>
              <a:rPr lang="en-US" sz="2400" dirty="0">
                <a:solidFill>
                  <a:srgbClr val="002060"/>
                </a:solidFill>
                <a:latin typeface="Times New Roman" panose="02020603050405020304" pitchFamily="18" charset="0"/>
                <a:cs typeface="Arial" panose="020B0604020202020204" pitchFamily="34" charset="0"/>
              </a:rPr>
              <a:t>Martin Center for the Arts</a:t>
            </a:r>
          </a:p>
          <a:p>
            <a:pPr lvl="0" eaLnBrk="0" fontAlgn="base" hangingPunct="0">
              <a:spcBef>
                <a:spcPts val="1200"/>
              </a:spcBef>
              <a:spcAft>
                <a:spcPts val="1200"/>
              </a:spcAft>
              <a:buClr>
                <a:srgbClr val="FFC000"/>
              </a:buClr>
            </a:pPr>
            <a:r>
              <a:rPr lang="en-US" sz="2400" dirty="0">
                <a:solidFill>
                  <a:srgbClr val="002060"/>
                </a:solidFill>
                <a:latin typeface="Times New Roman" panose="02020603050405020304" pitchFamily="18" charset="0"/>
                <a:cs typeface="Arial" panose="020B0604020202020204" pitchFamily="34" charset="0"/>
              </a:rPr>
              <a:t>  Football Stadium</a:t>
            </a:r>
          </a:p>
          <a:p>
            <a:pPr lvl="0" eaLnBrk="0" fontAlgn="base" hangingPunct="0">
              <a:spcBef>
                <a:spcPts val="1200"/>
              </a:spcBef>
              <a:spcAft>
                <a:spcPts val="1200"/>
              </a:spcAft>
              <a:buClr>
                <a:srgbClr val="FFC000"/>
              </a:buClr>
            </a:pPr>
            <a:r>
              <a:rPr lang="en-US" sz="2400" dirty="0">
                <a:solidFill>
                  <a:srgbClr val="002060"/>
                </a:solidFill>
                <a:latin typeface="Times New Roman" panose="02020603050405020304" pitchFamily="18" charset="0"/>
                <a:cs typeface="Arial" panose="020B0604020202020204" pitchFamily="34" charset="0"/>
              </a:rPr>
              <a:t>  D.P Culp University Center Renovation</a:t>
            </a:r>
          </a:p>
          <a:p>
            <a:pPr lvl="0" eaLnBrk="0" fontAlgn="base" hangingPunct="0">
              <a:spcBef>
                <a:spcPts val="1200"/>
              </a:spcBef>
              <a:spcAft>
                <a:spcPts val="1200"/>
              </a:spcAft>
              <a:buClr>
                <a:srgbClr val="FFC000"/>
              </a:buClr>
            </a:pPr>
            <a:r>
              <a:rPr lang="en-US" sz="2400" dirty="0">
                <a:solidFill>
                  <a:srgbClr val="002060"/>
                </a:solidFill>
                <a:latin typeface="Times New Roman" panose="02020603050405020304" pitchFamily="18" charset="0"/>
                <a:cs typeface="Arial" panose="020B0604020202020204" pitchFamily="34" charset="0"/>
              </a:rPr>
              <a:t>  Inter-professional Education Center</a:t>
            </a:r>
          </a:p>
          <a:p>
            <a:pPr lvl="0" eaLnBrk="0" fontAlgn="base" hangingPunct="0">
              <a:spcBef>
                <a:spcPts val="1200"/>
              </a:spcBef>
              <a:spcAft>
                <a:spcPts val="1200"/>
              </a:spcAft>
              <a:buClr>
                <a:srgbClr val="FFC000"/>
              </a:buClr>
            </a:pPr>
            <a:r>
              <a:rPr lang="en-US" sz="2400" dirty="0">
                <a:solidFill>
                  <a:srgbClr val="002060"/>
                </a:solidFill>
                <a:latin typeface="Times New Roman" panose="02020603050405020304" pitchFamily="18" charset="0"/>
                <a:cs typeface="Arial" panose="020B0604020202020204" pitchFamily="34" charset="0"/>
              </a:rPr>
              <a:t>  Data Center</a:t>
            </a:r>
          </a:p>
          <a:p>
            <a:pPr lvl="0" eaLnBrk="0" fontAlgn="base" hangingPunct="0">
              <a:spcBef>
                <a:spcPts val="1200"/>
              </a:spcBef>
              <a:spcAft>
                <a:spcPts val="1200"/>
              </a:spcAft>
              <a:buClr>
                <a:srgbClr val="FFC000"/>
              </a:buClr>
            </a:pPr>
            <a:r>
              <a:rPr lang="en-US" sz="2400" dirty="0">
                <a:solidFill>
                  <a:srgbClr val="002060"/>
                </a:solidFill>
                <a:latin typeface="Times New Roman" panose="02020603050405020304" pitchFamily="18" charset="0"/>
                <a:cs typeface="Arial" panose="020B0604020202020204" pitchFamily="34" charset="0"/>
              </a:rPr>
              <a:t>  Lamb Hall </a:t>
            </a:r>
            <a:r>
              <a:rPr lang="en-US" sz="2400" dirty="0" smtClean="0">
                <a:solidFill>
                  <a:srgbClr val="002060"/>
                </a:solidFill>
                <a:latin typeface="Times New Roman" panose="02020603050405020304" pitchFamily="18" charset="0"/>
                <a:cs typeface="Arial" panose="020B0604020202020204" pitchFamily="34" charset="0"/>
              </a:rPr>
              <a:t>Renovation/Addition</a:t>
            </a:r>
            <a:endParaRPr lang="en-US" sz="2400" dirty="0">
              <a:solidFill>
                <a:srgbClr val="002060"/>
              </a:solidFill>
              <a:latin typeface="Times New Roman" panose="02020603050405020304" pitchFamily="18" charset="0"/>
              <a:cs typeface="Arial" panose="020B0604020202020204" pitchFamily="34" charset="0"/>
            </a:endParaRPr>
          </a:p>
        </p:txBody>
      </p:sp>
      <p:sp>
        <p:nvSpPr>
          <p:cNvPr id="2" name="Title 1"/>
          <p:cNvSpPr>
            <a:spLocks noGrp="1"/>
          </p:cNvSpPr>
          <p:nvPr>
            <p:ph type="title"/>
          </p:nvPr>
        </p:nvSpPr>
        <p:spPr>
          <a:xfrm>
            <a:off x="628650" y="228600"/>
            <a:ext cx="7886700" cy="625474"/>
          </a:xfrm>
        </p:spPr>
        <p:txBody>
          <a:bodyPr>
            <a:normAutofit/>
          </a:bodyPr>
          <a:lstStyle/>
          <a:p>
            <a:pPr lvl="0" algn="ctr" eaLnBrk="0" fontAlgn="base" hangingPunct="0">
              <a:spcAft>
                <a:spcPct val="0"/>
              </a:spcAft>
            </a:pPr>
            <a:r>
              <a:rPr lang="en-US" sz="3200" b="1" dirty="0">
                <a:solidFill>
                  <a:srgbClr val="002060"/>
                </a:solidFill>
                <a:latin typeface="Times New Roman" panose="02020603050405020304" pitchFamily="18" charset="0"/>
                <a:ea typeface="+mn-ea"/>
                <a:cs typeface="Arial" panose="020B0604020202020204" pitchFamily="34" charset="0"/>
              </a:rPr>
              <a:t>Campus Construction Update</a:t>
            </a:r>
          </a:p>
        </p:txBody>
      </p:sp>
      <p:grpSp>
        <p:nvGrpSpPr>
          <p:cNvPr id="5" name="Group 23"/>
          <p:cNvGrpSpPr>
            <a:grpSpLocks/>
          </p:cNvGrpSpPr>
          <p:nvPr/>
        </p:nvGrpSpPr>
        <p:grpSpPr bwMode="auto">
          <a:xfrm>
            <a:off x="0" y="0"/>
            <a:ext cx="9144000" cy="6872288"/>
            <a:chOff x="0" y="0"/>
            <a:chExt cx="5760" cy="4329"/>
          </a:xfrm>
        </p:grpSpPr>
        <p:sp>
          <p:nvSpPr>
            <p:cNvPr id="6"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8"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Tree>
    <p:extLst>
      <p:ext uri="{BB962C8B-B14F-4D97-AF65-F5344CB8AC3E}">
        <p14:creationId xmlns:p14="http://schemas.microsoft.com/office/powerpoint/2010/main" val="103548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791200" cy="762000"/>
          </a:xfrm>
        </p:spPr>
        <p:txBody>
          <a:bodyPr>
            <a:normAutofit/>
          </a:bodyPr>
          <a:lstStyle/>
          <a:p>
            <a:pPr lvl="0" algn="ctr"/>
            <a:r>
              <a:rPr lang="en-US" sz="2800" b="1" dirty="0">
                <a:solidFill>
                  <a:srgbClr val="002060"/>
                </a:solidFill>
                <a:latin typeface="Times New Roman" panose="02020603050405020304" pitchFamily="18" charset="0"/>
                <a:ea typeface="+mn-ea"/>
                <a:cs typeface="Arial" panose="020B0604020202020204" pitchFamily="34" charset="0"/>
              </a:rPr>
              <a:t>Martin Center for the Arts </a:t>
            </a:r>
            <a:endParaRPr lang="en-US" sz="2800" dirty="0"/>
          </a:p>
        </p:txBody>
      </p:sp>
      <p:grpSp>
        <p:nvGrpSpPr>
          <p:cNvPr id="7" name="Group 23"/>
          <p:cNvGrpSpPr>
            <a:grpSpLocks/>
          </p:cNvGrpSpPr>
          <p:nvPr/>
        </p:nvGrpSpPr>
        <p:grpSpPr bwMode="auto">
          <a:xfrm>
            <a:off x="0" y="0"/>
            <a:ext cx="9144000" cy="6872288"/>
            <a:chOff x="0" y="0"/>
            <a:chExt cx="5760" cy="4329"/>
          </a:xfrm>
        </p:grpSpPr>
        <p:sp>
          <p:nvSpPr>
            <p:cNvPr id="8"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9"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10"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
        <p:nvSpPr>
          <p:cNvPr id="12" name="Content Placeholder 2"/>
          <p:cNvSpPr>
            <a:spLocks noGrp="1"/>
          </p:cNvSpPr>
          <p:nvPr>
            <p:ph idx="1"/>
          </p:nvPr>
        </p:nvSpPr>
        <p:spPr>
          <a:xfrm>
            <a:off x="83344" y="609600"/>
            <a:ext cx="8367711" cy="2482562"/>
          </a:xfrm>
        </p:spPr>
        <p:txBody>
          <a:bodyPr>
            <a:normAutofit fontScale="92500" lnSpcReduction="10000"/>
          </a:bodyPr>
          <a:lstStyle/>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Cost: $52.3 million </a:t>
            </a:r>
          </a:p>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Projected completion: Spring 2019</a:t>
            </a:r>
          </a:p>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Located across from the main campus adjacent to the Centre at Millennium Park, the facility will provide a home for many ETSU arts programs and will include teaching and performance spaces as well as instructional and performance areas. Among the performance areas will be a main concert hall offering seating for 1,200 guests. The project is being funded through a state appropriation, private donations and a partnership with the City of Johnson City. </a:t>
            </a:r>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 name="Picture 3"/>
          <p:cNvPicPr>
            <a:picLocks noChangeAspect="1"/>
          </p:cNvPicPr>
          <p:nvPr/>
        </p:nvPicPr>
        <p:blipFill>
          <a:blip r:embed="rId3"/>
          <a:stretch>
            <a:fillRect/>
          </a:stretch>
        </p:blipFill>
        <p:spPr>
          <a:xfrm>
            <a:off x="1645047" y="2895600"/>
            <a:ext cx="6248400" cy="4448860"/>
          </a:xfrm>
          <a:prstGeom prst="rect">
            <a:avLst/>
          </a:prstGeom>
        </p:spPr>
      </p:pic>
    </p:spTree>
    <p:extLst>
      <p:ext uri="{BB962C8B-B14F-4D97-AF65-F5344CB8AC3E}">
        <p14:creationId xmlns:p14="http://schemas.microsoft.com/office/powerpoint/2010/main" val="64964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2976080"/>
            <a:ext cx="5916832" cy="3958120"/>
          </a:xfrm>
          <a:prstGeom prst="rect">
            <a:avLst/>
          </a:prstGeom>
        </p:spPr>
      </p:pic>
      <p:sp>
        <p:nvSpPr>
          <p:cNvPr id="2" name="Title 1"/>
          <p:cNvSpPr>
            <a:spLocks noGrp="1"/>
          </p:cNvSpPr>
          <p:nvPr>
            <p:ph type="title"/>
          </p:nvPr>
        </p:nvSpPr>
        <p:spPr>
          <a:xfrm>
            <a:off x="1371600" y="0"/>
            <a:ext cx="5791200" cy="762000"/>
          </a:xfrm>
        </p:spPr>
        <p:txBody>
          <a:bodyPr>
            <a:normAutofit/>
          </a:bodyPr>
          <a:lstStyle/>
          <a:p>
            <a:pPr lvl="0" algn="ctr"/>
            <a:r>
              <a:rPr lang="en-US" sz="2800" b="1" dirty="0">
                <a:solidFill>
                  <a:srgbClr val="002060"/>
                </a:solidFill>
                <a:latin typeface="Times New Roman" panose="02020603050405020304" pitchFamily="18" charset="0"/>
                <a:ea typeface="+mn-ea"/>
                <a:cs typeface="Arial" panose="020B0604020202020204" pitchFamily="34" charset="0"/>
              </a:rPr>
              <a:t>Football Stadium</a:t>
            </a:r>
            <a:endParaRPr lang="en-US" sz="2800" dirty="0"/>
          </a:p>
        </p:txBody>
      </p:sp>
      <p:grpSp>
        <p:nvGrpSpPr>
          <p:cNvPr id="7" name="Group 23"/>
          <p:cNvGrpSpPr>
            <a:grpSpLocks/>
          </p:cNvGrpSpPr>
          <p:nvPr/>
        </p:nvGrpSpPr>
        <p:grpSpPr bwMode="auto">
          <a:xfrm>
            <a:off x="0" y="0"/>
            <a:ext cx="9144000" cy="6872288"/>
            <a:chOff x="0" y="0"/>
            <a:chExt cx="5760" cy="4329"/>
          </a:xfrm>
        </p:grpSpPr>
        <p:sp>
          <p:nvSpPr>
            <p:cNvPr id="8"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9"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10"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
        <p:nvSpPr>
          <p:cNvPr id="12" name="Content Placeholder 2"/>
          <p:cNvSpPr>
            <a:spLocks noGrp="1"/>
          </p:cNvSpPr>
          <p:nvPr>
            <p:ph idx="1"/>
          </p:nvPr>
        </p:nvSpPr>
        <p:spPr>
          <a:xfrm>
            <a:off x="83344" y="609600"/>
            <a:ext cx="8367711" cy="2482562"/>
          </a:xfrm>
        </p:spPr>
        <p:txBody>
          <a:bodyPr>
            <a:normAutofit lnSpcReduction="10000"/>
          </a:bodyPr>
          <a:lstStyle/>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Cost: $22 million</a:t>
            </a:r>
          </a:p>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Projected completion: Summer 2017</a:t>
            </a:r>
          </a:p>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Located on the southwest corner of campus, the stadium will include approximately 8,000 seats. Groundbreaking occurred on November 16, 2015. Kenny Chesney and NFL football coach Mike Smith are serving as co-chairs of the fundraising campaign for the stadium. Private donations and student fees are being used to fund the construction of the stadium.</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06961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itle 1"/>
          <p:cNvSpPr>
            <a:spLocks noGrp="1"/>
          </p:cNvSpPr>
          <p:nvPr>
            <p:ph type="title"/>
          </p:nvPr>
        </p:nvSpPr>
        <p:spPr>
          <a:xfrm>
            <a:off x="1371600" y="0"/>
            <a:ext cx="5791200" cy="762000"/>
          </a:xfrm>
        </p:spPr>
        <p:txBody>
          <a:bodyPr>
            <a:normAutofit/>
          </a:bodyPr>
          <a:lstStyle/>
          <a:p>
            <a:pPr lvl="0" algn="ctr"/>
            <a:r>
              <a:rPr lang="en-US" sz="2800" b="1" dirty="0">
                <a:solidFill>
                  <a:srgbClr val="002060"/>
                </a:solidFill>
                <a:latin typeface="Times New Roman" panose="02020603050405020304" pitchFamily="18" charset="0"/>
                <a:ea typeface="+mn-ea"/>
                <a:cs typeface="Arial" panose="020B0604020202020204" pitchFamily="34" charset="0"/>
              </a:rPr>
              <a:t>D.P. Culp University Center</a:t>
            </a:r>
            <a:endParaRPr lang="en-US" sz="2800" dirty="0"/>
          </a:p>
        </p:txBody>
      </p:sp>
      <p:grpSp>
        <p:nvGrpSpPr>
          <p:cNvPr id="7" name="Group 23"/>
          <p:cNvGrpSpPr>
            <a:grpSpLocks/>
          </p:cNvGrpSpPr>
          <p:nvPr/>
        </p:nvGrpSpPr>
        <p:grpSpPr bwMode="auto">
          <a:xfrm>
            <a:off x="0" y="0"/>
            <a:ext cx="9144000" cy="6872288"/>
            <a:chOff x="0" y="0"/>
            <a:chExt cx="5760" cy="4329"/>
          </a:xfrm>
        </p:grpSpPr>
        <p:sp>
          <p:nvSpPr>
            <p:cNvPr id="8"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9"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10"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
        <p:nvSpPr>
          <p:cNvPr id="12" name="Content Placeholder 2"/>
          <p:cNvSpPr>
            <a:spLocks noGrp="1"/>
          </p:cNvSpPr>
          <p:nvPr>
            <p:ph idx="1"/>
          </p:nvPr>
        </p:nvSpPr>
        <p:spPr>
          <a:xfrm>
            <a:off x="83345" y="914400"/>
            <a:ext cx="2736055" cy="6019800"/>
          </a:xfrm>
        </p:spPr>
        <p:txBody>
          <a:bodyPr>
            <a:normAutofit/>
          </a:bodyPr>
          <a:lstStyle/>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Cost: $41 million</a:t>
            </a:r>
          </a:p>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Projected completion: 2019</a:t>
            </a:r>
          </a:p>
          <a:p>
            <a:pPr lvl="0" eaLnBrk="0" fontAlgn="base"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This renovation project, funded through dedicated student fees, will include an expanded and integrated center for student organizations, enhanced student meeting/lounge space, an updated ballroom and meeting rooms, a new 200-person meeting space, and significantly expanded/enhanced dining options. </a:t>
            </a:r>
          </a:p>
        </p:txBody>
      </p:sp>
      <p:pic>
        <p:nvPicPr>
          <p:cNvPr id="4" name="Picture 3"/>
          <p:cNvPicPr>
            <a:picLocks noChangeAspect="1"/>
          </p:cNvPicPr>
          <p:nvPr/>
        </p:nvPicPr>
        <p:blipFill>
          <a:blip r:embed="rId3"/>
          <a:stretch>
            <a:fillRect/>
          </a:stretch>
        </p:blipFill>
        <p:spPr>
          <a:xfrm>
            <a:off x="2810723" y="1141749"/>
            <a:ext cx="5890365" cy="4116051"/>
          </a:xfrm>
          <a:prstGeom prst="rect">
            <a:avLst/>
          </a:prstGeom>
        </p:spPr>
      </p:pic>
    </p:spTree>
    <p:extLst>
      <p:ext uri="{BB962C8B-B14F-4D97-AF65-F5344CB8AC3E}">
        <p14:creationId xmlns:p14="http://schemas.microsoft.com/office/powerpoint/2010/main" val="162330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3" y="6096000"/>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082" y="3426860"/>
            <a:ext cx="8001000" cy="2483260"/>
          </a:xfrm>
          <a:prstGeom prst="rect">
            <a:avLst/>
          </a:prstGeom>
        </p:spPr>
      </p:pic>
      <p:sp>
        <p:nvSpPr>
          <p:cNvPr id="24579" name="Content Placeholder 2"/>
          <p:cNvSpPr>
            <a:spLocks noGrp="1"/>
          </p:cNvSpPr>
          <p:nvPr>
            <p:ph idx="1"/>
          </p:nvPr>
        </p:nvSpPr>
        <p:spPr>
          <a:xfrm>
            <a:off x="339695" y="194109"/>
            <a:ext cx="8229600" cy="644092"/>
          </a:xfrm>
        </p:spPr>
        <p:txBody>
          <a:bodyPr>
            <a:normAutofit/>
          </a:bodyPr>
          <a:lstStyle/>
          <a:p>
            <a:pPr marL="0" indent="0" algn="ctr">
              <a:spcBef>
                <a:spcPct val="0"/>
              </a:spcBef>
              <a:buNone/>
            </a:pPr>
            <a:r>
              <a:rPr lang="en-US" sz="2800" b="1" dirty="0">
                <a:solidFill>
                  <a:srgbClr val="002060"/>
                </a:solidFill>
                <a:latin typeface="Times New Roman" panose="02020603050405020304" pitchFamily="18" charset="0"/>
                <a:cs typeface="Arial" panose="020B0604020202020204" pitchFamily="34" charset="0"/>
              </a:rPr>
              <a:t>Inter-professional Education Center</a:t>
            </a:r>
            <a:endParaRPr lang="en-US" altLang="en-US" sz="2800" b="1" dirty="0">
              <a:latin typeface="Arial" panose="020B0604020202020204" pitchFamily="34" charset="0"/>
            </a:endParaRPr>
          </a:p>
        </p:txBody>
      </p:sp>
      <p:grpSp>
        <p:nvGrpSpPr>
          <p:cNvPr id="6" name="Group 23"/>
          <p:cNvGrpSpPr>
            <a:grpSpLocks/>
          </p:cNvGrpSpPr>
          <p:nvPr/>
        </p:nvGrpSpPr>
        <p:grpSpPr bwMode="auto">
          <a:xfrm>
            <a:off x="0" y="0"/>
            <a:ext cx="9144000" cy="6872288"/>
            <a:chOff x="0" y="0"/>
            <a:chExt cx="5760" cy="4329"/>
          </a:xfrm>
        </p:grpSpPr>
        <p:sp>
          <p:nvSpPr>
            <p:cNvPr id="7" name="Rectangle 24"/>
            <p:cNvSpPr>
              <a:spLocks noChangeArrowheads="1"/>
            </p:cNvSpPr>
            <p:nvPr/>
          </p:nvSpPr>
          <p:spPr bwMode="auto">
            <a:xfrm>
              <a:off x="5568" y="0"/>
              <a:ext cx="192" cy="4329"/>
            </a:xfrm>
            <a:prstGeom prst="rect">
              <a:avLst/>
            </a:prstGeom>
            <a:solidFill>
              <a:srgbClr val="FFC000"/>
            </a:solidFill>
            <a:ln w="9525">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Line 25"/>
            <p:cNvSpPr>
              <a:spLocks noChangeShapeType="1"/>
            </p:cNvSpPr>
            <p:nvPr/>
          </p:nvSpPr>
          <p:spPr bwMode="auto">
            <a:xfrm>
              <a:off x="5529" y="0"/>
              <a:ext cx="0" cy="432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9" name="Text Box 26"/>
            <p:cNvSpPr txBox="1">
              <a:spLocks noChangeArrowheads="1"/>
            </p:cNvSpPr>
            <p:nvPr/>
          </p:nvSpPr>
          <p:spPr bwMode="auto">
            <a:xfrm>
              <a:off x="0" y="4089"/>
              <a:ext cx="3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E65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400" b="1" i="1" dirty="0">
                <a:solidFill>
                  <a:srgbClr val="800000"/>
                </a:solidFill>
                <a:latin typeface="Times New Roman" charset="0"/>
              </a:endParaRPr>
            </a:p>
          </p:txBody>
        </p:sp>
      </p:grpSp>
      <p:sp>
        <p:nvSpPr>
          <p:cNvPr id="11" name="Content Placeholder 2"/>
          <p:cNvSpPr txBox="1">
            <a:spLocks/>
          </p:cNvSpPr>
          <p:nvPr/>
        </p:nvSpPr>
        <p:spPr>
          <a:xfrm>
            <a:off x="74727" y="763082"/>
            <a:ext cx="8367711" cy="2482562"/>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eaLnBrk="0"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Cost: $13 million</a:t>
            </a:r>
          </a:p>
          <a:p>
            <a:pPr eaLnBrk="0"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Projected completion:  Spring 2018</a:t>
            </a:r>
          </a:p>
          <a:p>
            <a:pPr eaLnBrk="0" hangingPunct="0">
              <a:lnSpc>
                <a:spcPct val="110000"/>
              </a:lnSpc>
              <a:spcBef>
                <a:spcPts val="600"/>
              </a:spcBef>
              <a:spcAft>
                <a:spcPts val="600"/>
              </a:spcAft>
              <a:buClr>
                <a:srgbClr val="FFC000"/>
              </a:buClr>
            </a:pPr>
            <a:r>
              <a:rPr lang="en-US" sz="1800" dirty="0">
                <a:solidFill>
                  <a:srgbClr val="002060"/>
                </a:solidFill>
                <a:latin typeface="Times New Roman" panose="02020603050405020304" pitchFamily="18" charset="0"/>
                <a:cs typeface="Arial" panose="020B0604020202020204" pitchFamily="34" charset="0"/>
              </a:rPr>
              <a:t>Located adjacent to Stanton-Gerber Hall, this facility will provide state of the art simulation laboratories, research space, classrooms, conference rooms, student study space, food service space, and administrative offices. Faculty, staff, and students from the Gatton College of Pharmacy, Quillen College of Medicine, College of Nursing, College of Public Health, and College of Clinical and Rehabilitative Health Sciences have been actively engaged in the design process. </a:t>
            </a:r>
          </a:p>
        </p:txBody>
      </p:sp>
    </p:spTree>
    <p:extLst>
      <p:ext uri="{BB962C8B-B14F-4D97-AF65-F5344CB8AC3E}">
        <p14:creationId xmlns:p14="http://schemas.microsoft.com/office/powerpoint/2010/main" val="152974947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11360</TotalTime>
  <Words>955</Words>
  <Application>Microsoft Office PowerPoint</Application>
  <PresentationFormat>On-screen Show (4:3)</PresentationFormat>
  <Paragraphs>76</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Times New Roman</vt:lpstr>
      <vt:lpstr>Verdana</vt:lpstr>
      <vt:lpstr>Custom Design</vt:lpstr>
      <vt:lpstr>Office Theme</vt:lpstr>
      <vt:lpstr>PowerPoint Presentation</vt:lpstr>
      <vt:lpstr>PowerPoint Presentation</vt:lpstr>
      <vt:lpstr>PowerPoint Presentation</vt:lpstr>
      <vt:lpstr>PowerPoint Presentation</vt:lpstr>
      <vt:lpstr>Campus Construction Update</vt:lpstr>
      <vt:lpstr>Martin Center for the Arts </vt:lpstr>
      <vt:lpstr>Football Stadium</vt:lpstr>
      <vt:lpstr>D.P. Culp University Center</vt:lpstr>
      <vt:lpstr>PowerPoint Presentation</vt:lpstr>
      <vt:lpstr>Campus Data Center</vt:lpstr>
      <vt:lpstr>Lamb Hall Renovation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Hoff</dc:creator>
  <cp:lastModifiedBy>Noland, Brian</cp:lastModifiedBy>
  <cp:revision>364</cp:revision>
  <cp:lastPrinted>2015-10-02T14:23:07Z</cp:lastPrinted>
  <dcterms:created xsi:type="dcterms:W3CDTF">2015-09-27T02:02:42Z</dcterms:created>
  <dcterms:modified xsi:type="dcterms:W3CDTF">2017-03-24T12:04:11Z</dcterms:modified>
</cp:coreProperties>
</file>