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306" r:id="rId2"/>
    <p:sldId id="262" r:id="rId3"/>
    <p:sldId id="307" r:id="rId4"/>
    <p:sldId id="258" r:id="rId5"/>
    <p:sldId id="308" r:id="rId6"/>
    <p:sldId id="309" r:id="rId7"/>
    <p:sldId id="263" r:id="rId8"/>
    <p:sldId id="260" r:id="rId9"/>
    <p:sldId id="295" r:id="rId10"/>
    <p:sldId id="268" r:id="rId11"/>
    <p:sldId id="29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7368" autoAdjust="0"/>
  </p:normalViewPr>
  <p:slideViewPr>
    <p:cSldViewPr>
      <p:cViewPr varScale="1">
        <p:scale>
          <a:sx n="84" d="100"/>
          <a:sy n="84" d="100"/>
        </p:scale>
        <p:origin x="-72" y="-240"/>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41575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356440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Click icon to add picture</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Click icon to add picture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Click icon to add picture</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Click icon to add picture</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Click icon to add picture</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Click icon to add picture</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Click icon to add picture</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Click icon to add picture</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Click icon to add picture</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Click icon to add picture</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Click icon to add picture</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Click icon to add picture</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Click icon to add picture</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2/3/2015</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Click icon to add picture</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Click icon to add picture</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2/3/2015</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2/3/2015</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9.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9.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5.jpe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20000"/>
          </a:bodyPr>
          <a:lstStyle/>
          <a:p>
            <a:r>
              <a:rPr lang="en-US" dirty="0" smtClean="0">
                <a:solidFill>
                  <a:srgbClr val="FC7500"/>
                </a:solidFill>
              </a:rPr>
              <a:t>33</a:t>
            </a:r>
            <a:r>
              <a:rPr lang="en-US" dirty="0" smtClean="0"/>
              <a:t> </a:t>
            </a:r>
            <a:r>
              <a:rPr lang="en-US" dirty="0"/>
              <a:t>Things You Should Know About the Holocaust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borthwik\AppData\Local\Microsoft\Windows\Temporary Internet Files\Content.IE5\BL6KIHN8\number-29-and-hypnotism[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2400" y="152400"/>
            <a:ext cx="1010653" cy="128016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borthwik\AppData\Local\Microsoft\Windows\Temporary Internet Files\Content.IE5\JSVHG53X\DSC01095-2[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76906" y="1676400"/>
            <a:ext cx="1371600" cy="109728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borthwik\AppData\Local\Microsoft\Windows\Temporary Internet Files\Content.IE5\Q32QO2XA\thirty_one_pod[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399" y="3150988"/>
            <a:ext cx="1455763" cy="146304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borthwik\AppData\Local\Microsoft\Windows\Temporary Internet Files\Content.IE5\Q32QO2XA\5332590801_7b5c5dc053_z[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26733" y="5029200"/>
            <a:ext cx="2072640"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8720" y="380999"/>
            <a:ext cx="7879080" cy="1200329"/>
          </a:xfrm>
          <a:prstGeom prst="rect">
            <a:avLst/>
          </a:prstGeom>
          <a:noFill/>
        </p:spPr>
        <p:txBody>
          <a:bodyPr wrap="square" rtlCol="0">
            <a:spAutoFit/>
          </a:bodyPr>
          <a:lstStyle/>
          <a:p>
            <a:pPr lvl="0"/>
            <a:r>
              <a:rPr lang="en-US" sz="2400" dirty="0"/>
              <a:t>At a number of Nazi concentration camps, Nazi doctors conducted medical experiments on prisoners against their will</a:t>
            </a:r>
            <a:r>
              <a:rPr lang="en-US" sz="2400" dirty="0" smtClean="0"/>
              <a:t>.</a:t>
            </a:r>
            <a:endParaRPr lang="en-US" sz="2400" dirty="0"/>
          </a:p>
        </p:txBody>
      </p:sp>
      <p:sp>
        <p:nvSpPr>
          <p:cNvPr id="7" name="TextBox 6"/>
          <p:cNvSpPr txBox="1"/>
          <p:nvPr/>
        </p:nvSpPr>
        <p:spPr>
          <a:xfrm>
            <a:off x="1557363" y="1581328"/>
            <a:ext cx="7510437"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lvl="0"/>
            <a:r>
              <a:rPr lang="en-US" sz="2400" dirty="0"/>
              <a:t>While concentration camps were meant to work and starve prisoners to death, extermination camps (also known as death camps) were built for the sole purpose of killing large groups of people quickly and efficiently</a:t>
            </a:r>
            <a:r>
              <a:rPr lang="en-US" sz="2400" dirty="0" smtClean="0"/>
              <a:t>.</a:t>
            </a:r>
            <a:endParaRPr lang="en-US" sz="2400" dirty="0"/>
          </a:p>
        </p:txBody>
      </p:sp>
      <p:sp>
        <p:nvSpPr>
          <p:cNvPr id="8" name="TextBox 7"/>
          <p:cNvSpPr txBox="1"/>
          <p:nvPr/>
        </p:nvSpPr>
        <p:spPr>
          <a:xfrm>
            <a:off x="1693081" y="3217852"/>
            <a:ext cx="7239000" cy="1569660"/>
          </a:xfrm>
          <a:prstGeom prst="rect">
            <a:avLst/>
          </a:prstGeom>
          <a:ln>
            <a:prstDash val="lgDashDot"/>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2400" dirty="0"/>
              <a:t>The Nazis built six extermination camps: </a:t>
            </a:r>
            <a:r>
              <a:rPr lang="en-US" sz="2400" dirty="0" err="1"/>
              <a:t>Chelmno</a:t>
            </a:r>
            <a:r>
              <a:rPr lang="en-US" sz="2400" dirty="0"/>
              <a:t>, </a:t>
            </a:r>
            <a:r>
              <a:rPr lang="en-US" sz="2400" dirty="0" err="1"/>
              <a:t>Belzec</a:t>
            </a:r>
            <a:r>
              <a:rPr lang="en-US" sz="2400" dirty="0"/>
              <a:t>, </a:t>
            </a:r>
            <a:r>
              <a:rPr lang="en-US" sz="2400" dirty="0" err="1"/>
              <a:t>Sobibor</a:t>
            </a:r>
            <a:r>
              <a:rPr lang="en-US" sz="2400" dirty="0"/>
              <a:t>, Treblinka, Auschwitz, and </a:t>
            </a:r>
            <a:r>
              <a:rPr lang="en-US" sz="2400" dirty="0" err="1"/>
              <a:t>Majdanek</a:t>
            </a:r>
            <a:r>
              <a:rPr lang="en-US" sz="2400" dirty="0"/>
              <a:t>. (Auschwitz and </a:t>
            </a:r>
            <a:r>
              <a:rPr lang="en-US" sz="2400" dirty="0" err="1"/>
              <a:t>Majdanek</a:t>
            </a:r>
            <a:r>
              <a:rPr lang="en-US" sz="2400" dirty="0"/>
              <a:t> were both concentration and extermination camps</a:t>
            </a:r>
            <a:r>
              <a:rPr lang="en-US" sz="2400" dirty="0" smtClean="0"/>
              <a:t>.)</a:t>
            </a:r>
            <a:endParaRPr lang="en-US" sz="2400" dirty="0"/>
          </a:p>
        </p:txBody>
      </p:sp>
      <p:sp>
        <p:nvSpPr>
          <p:cNvPr id="10" name="TextBox 9"/>
          <p:cNvSpPr txBox="1"/>
          <p:nvPr/>
        </p:nvSpPr>
        <p:spPr>
          <a:xfrm>
            <a:off x="2199374" y="4953000"/>
            <a:ext cx="6868426" cy="1938992"/>
          </a:xfrm>
          <a:prstGeom prst="rect">
            <a:avLst/>
          </a:prstGeom>
          <a:noFill/>
        </p:spPr>
        <p:txBody>
          <a:bodyPr wrap="square" rtlCol="0">
            <a:spAutoFit/>
          </a:bodyPr>
          <a:lstStyle/>
          <a:p>
            <a:pPr lvl="0"/>
            <a:r>
              <a:rPr lang="en-US" sz="2400" dirty="0"/>
              <a:t>Prisoners transported to these extermination camps were told to undress to take a shower. Rather than a shower, the prisoners were herded into gas chambers and killed. (At </a:t>
            </a:r>
            <a:r>
              <a:rPr lang="en-US" sz="2400" dirty="0" err="1"/>
              <a:t>Chelmno</a:t>
            </a:r>
            <a:r>
              <a:rPr lang="en-US" sz="2400" dirty="0"/>
              <a:t>, the prisoners were herded into gas vans instead of gas chambers.)</a:t>
            </a:r>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20"/>
          </p:nvPr>
        </p:nvSpPr>
        <p:spPr>
          <a:xfrm>
            <a:off x="4724400" y="381000"/>
            <a:ext cx="1905000" cy="1524000"/>
          </a:xfrm>
        </p:spPr>
        <p:txBody>
          <a:bodyPr>
            <a:normAutofit/>
          </a:bodyPr>
          <a:lstStyle/>
          <a:p>
            <a:pPr lvl="0"/>
            <a:r>
              <a:rPr lang="en-US" dirty="0"/>
              <a:t>Auschwitz was the largest concentration and extermination camp built. </a:t>
            </a:r>
          </a:p>
        </p:txBody>
      </p:sp>
      <p:sp>
        <p:nvSpPr>
          <p:cNvPr id="13" name="Text Placeholder 12"/>
          <p:cNvSpPr>
            <a:spLocks noGrp="1"/>
          </p:cNvSpPr>
          <p:nvPr>
            <p:ph type="body" sz="quarter" idx="24"/>
          </p:nvPr>
        </p:nvSpPr>
        <p:spPr>
          <a:xfrm>
            <a:off x="2517056" y="2667000"/>
            <a:ext cx="2131143" cy="1524000"/>
          </a:xfrm>
        </p:spPr>
        <p:txBody>
          <a:bodyPr>
            <a:normAutofit/>
          </a:bodyPr>
          <a:lstStyle/>
          <a:p>
            <a:pPr lvl="0"/>
            <a:r>
              <a:rPr lang="en-US" dirty="0"/>
              <a:t>It is estimated that </a:t>
            </a:r>
            <a:r>
              <a:rPr lang="en-US" dirty="0" smtClean="0"/>
              <a:t>over 1.1 </a:t>
            </a:r>
            <a:r>
              <a:rPr lang="en-US" dirty="0"/>
              <a:t>million people were killed at Auschwitz.</a:t>
            </a:r>
            <a:endParaRPr lang="en-US" dirty="0"/>
          </a:p>
        </p:txBody>
      </p:sp>
      <p:pic>
        <p:nvPicPr>
          <p:cNvPr id="10243" name="Picture 3" descr="C:\Users\borthwik\AppData\Local\Microsoft\Windows\Temporary Internet Files\Content.IE5\Q32QO2XA\120450736_05c7130959_z[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800" y="457200"/>
            <a:ext cx="1950720" cy="1463040"/>
          </a:xfrm>
          <a:prstGeom prst="rect">
            <a:avLst/>
          </a:prstGeom>
          <a:noFill/>
          <a:extLst>
            <a:ext uri="{909E8E84-426E-40DD-AFC4-6F175D3DCCD1}">
              <a14:hiddenFill xmlns:a14="http://schemas.microsoft.com/office/drawing/2010/main">
                <a:solidFill>
                  <a:srgbClr val="FFFFFF"/>
                </a:solidFill>
              </a14:hiddenFill>
            </a:ext>
          </a:extLst>
        </p:spPr>
      </p:pic>
      <p:sp>
        <p:nvSpPr>
          <p:cNvPr id="16" name="Picture Placeholder 15"/>
          <p:cNvSpPr>
            <a:spLocks noGrp="1"/>
          </p:cNvSpPr>
          <p:nvPr>
            <p:ph type="pic" sz="quarter" idx="13"/>
          </p:nvPr>
        </p:nvSpPr>
        <p:spPr/>
      </p:sp>
      <p:pic>
        <p:nvPicPr>
          <p:cNvPr id="10246" name="Picture 6" descr="C:\Users\borthwik\AppData\Local\Microsoft\Windows\Temporary Internet Files\Content.IE5\Q32QO2XA\Auschwit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24900" y="295854"/>
            <a:ext cx="1886858" cy="1959102"/>
          </a:xfrm>
          <a:prstGeom prst="rect">
            <a:avLst/>
          </a:prstGeom>
          <a:noFill/>
          <a:extLst>
            <a:ext uri="{909E8E84-426E-40DD-AFC4-6F175D3DCCD1}">
              <a14:hiddenFill xmlns:a14="http://schemas.microsoft.com/office/drawing/2010/main">
                <a:solidFill>
                  <a:srgbClr val="FFFFFF"/>
                </a:solidFill>
              </a14:hiddenFill>
            </a:ext>
          </a:extLst>
        </p:spPr>
      </p:pic>
      <p:pic>
        <p:nvPicPr>
          <p:cNvPr id="10251" name="Picture 11"/>
          <p:cNvPicPr>
            <a:picLocks noGrp="1" noChangeAspect="1" noChangeArrowheads="1"/>
          </p:cNvPicPr>
          <p:nvPr>
            <p:ph type="pic" sz="quarter" idx="16"/>
          </p:nvPr>
        </p:nvPicPr>
        <p:blipFill>
          <a:blip r:embed="rId5" cstate="screen">
            <a:extLst>
              <a:ext uri="{28A0092B-C50C-407E-A947-70E740481C1C}">
                <a14:useLocalDpi xmlns:a14="http://schemas.microsoft.com/office/drawing/2010/main" val="0"/>
              </a:ext>
            </a:extLst>
          </a:blip>
          <a:srcRect t="627" b="62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1" name="Picture 21" descr="C:\Users\borthwik\AppData\Local\Microsoft\Windows\Temporary Internet Files\Content.IE5\BL6KIHN8\Auschwitz-Birkenau[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321741" y="3868702"/>
            <a:ext cx="4000023" cy="3017520"/>
          </a:xfrm>
          <a:prstGeom prst="rect">
            <a:avLst/>
          </a:prstGeom>
          <a:noFill/>
          <a:extLst>
            <a:ext uri="{909E8E84-426E-40DD-AFC4-6F175D3DCCD1}">
              <a14:hiddenFill xmlns:a14="http://schemas.microsoft.com/office/drawing/2010/main">
                <a:solidFill>
                  <a:srgbClr val="FFFFFF"/>
                </a:solidFill>
              </a14:hiddenFill>
            </a:ext>
          </a:extLst>
        </p:spPr>
      </p:pic>
      <p:pic>
        <p:nvPicPr>
          <p:cNvPr id="10253" name="Picture 13"/>
          <p:cNvPicPr>
            <a:picLocks noGrp="1" noChangeAspect="1" noChangeArrowheads="1"/>
          </p:cNvPicPr>
          <p:nvPr>
            <p:ph type="pic" sz="quarter" idx="21"/>
          </p:nvPr>
        </p:nvPicPr>
        <p:blipFill>
          <a:blip r:embed="rId7">
            <a:extLst>
              <a:ext uri="{28A0092B-C50C-407E-A947-70E740481C1C}">
                <a14:useLocalDpi xmlns:a14="http://schemas.microsoft.com/office/drawing/2010/main" val="0"/>
              </a:ext>
            </a:extLst>
          </a:blip>
          <a:srcRect t="1926" b="192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3" name="Picture 23"/>
          <p:cNvPicPr>
            <a:picLocks noGrp="1" noChangeAspect="1" noChangeArrowheads="1"/>
          </p:cNvPicPr>
          <p:nvPr>
            <p:ph type="pic" sz="quarter" idx="28"/>
          </p:nvPr>
        </p:nvPicPr>
        <p:blipFill>
          <a:blip r:embed="rId8" cstate="screen">
            <a:extLst>
              <a:ext uri="{28A0092B-C50C-407E-A947-70E740481C1C}">
                <a14:useLocalDpi xmlns:a14="http://schemas.microsoft.com/office/drawing/2010/main" val="0"/>
              </a:ext>
            </a:extLst>
          </a:blip>
          <a:srcRect l="11436" r="11436"/>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8" name="Picture 28"/>
          <p:cNvPicPr>
            <a:picLocks noGrp="1" noChangeAspect="1" noChangeArrowheads="1"/>
          </p:cNvPicPr>
          <p:nvPr>
            <p:ph type="pic" sz="quarter" idx="22"/>
          </p:nvPr>
        </p:nvPicPr>
        <p:blipFill>
          <a:blip r:embed="rId9">
            <a:extLst>
              <a:ext uri="{28A0092B-C50C-407E-A947-70E740481C1C}">
                <a14:useLocalDpi xmlns:a14="http://schemas.microsoft.com/office/drawing/2010/main" val="0"/>
              </a:ext>
            </a:extLst>
          </a:blip>
          <a:srcRect l="23261" r="23261"/>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iterate type="lt">
                                    <p:tmPct val="16667"/>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anim calcmode="lin" valueType="num">
                                      <p:cBhvr>
                                        <p:cTn id="8"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9" dur="250" fill="hold"/>
                                        <p:tgtEl>
                                          <p:spTgt spid="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iterate type="lt">
                                    <p:tmPct val="14286"/>
                                  </p:iterate>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250"/>
                                        <p:tgtEl>
                                          <p:spTgt spid="13">
                                            <p:txEl>
                                              <p:pRg st="0" end="0"/>
                                            </p:txEl>
                                          </p:spTgt>
                                        </p:tgtEl>
                                      </p:cBhvr>
                                    </p:animEffect>
                                    <p:anim calcmode="lin" valueType="num">
                                      <p:cBhvr>
                                        <p:cTn id="13"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4"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P spid="1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borthwik\AppData\Local\Microsoft\Windows\Temporary Internet Files\Content.IE5\LIS3OKYH\adolf-hit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8600"/>
            <a:ext cx="4286250" cy="6000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609600" y="1371600"/>
            <a:ext cx="3581400" cy="3886200"/>
          </a:xfrm>
        </p:spPr>
        <p:txBody>
          <a:bodyPr>
            <a:normAutofit/>
          </a:bodyPr>
          <a:lstStyle/>
          <a:p>
            <a:r>
              <a:rPr lang="en-US" sz="2800" dirty="0">
                <a:solidFill>
                  <a:schemeClr val="tx1"/>
                </a:solidFill>
              </a:rPr>
              <a:t>The Holocaust began in 1933 when Adolf Hitler came to power in Germany and ended in 1945 when the Nazis were defeated by the Allied powers.</a:t>
            </a:r>
            <a:endParaRPr lang="en-US" sz="2800" dirty="0">
              <a:solidFill>
                <a:schemeClr val="tx1"/>
              </a:solidFill>
            </a:endParaRPr>
          </a:p>
        </p:txBody>
      </p:sp>
      <p:pic>
        <p:nvPicPr>
          <p:cNvPr id="1028" name="Picture 4" descr="C:\Users\borthwik\AppData\Local\Microsoft\Windows\Temporary Internet Files\Content.IE5\BL6KIHN8\110723-number_1[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04800" y="194733"/>
            <a:ext cx="2084832" cy="17373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borthwik\AppData\Local\Microsoft\Windows\Temporary Internet Files\Content.IE5\LIS3OKYH\Number-2-3875-large[1].pn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81000" y="228600"/>
            <a:ext cx="1023584" cy="1371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24000" y="399871"/>
            <a:ext cx="7467600" cy="1200329"/>
          </a:xfrm>
          <a:prstGeom prst="rect">
            <a:avLst/>
          </a:prstGeom>
          <a:noFill/>
        </p:spPr>
        <p:txBody>
          <a:bodyPr wrap="square" rtlCol="0">
            <a:spAutoFit/>
          </a:bodyPr>
          <a:lstStyle/>
          <a:p>
            <a:r>
              <a:rPr lang="en-US" sz="2400" dirty="0"/>
              <a:t>The term "Nazi" is an acronym for "</a:t>
            </a:r>
            <a:r>
              <a:rPr lang="en-US" sz="2400" dirty="0" err="1"/>
              <a:t>Nationalsozialistishe</a:t>
            </a:r>
            <a:r>
              <a:rPr lang="en-US" sz="2400" dirty="0"/>
              <a:t> Deutsche </a:t>
            </a:r>
            <a:r>
              <a:rPr lang="en-US" sz="2400" dirty="0" err="1"/>
              <a:t>Arbeiterpartei</a:t>
            </a:r>
            <a:r>
              <a:rPr lang="en-US" sz="2400" dirty="0"/>
              <a:t>" ("National Socialist German Worker's Party").</a:t>
            </a:r>
            <a:endParaRPr lang="en-US" sz="2400" dirty="0"/>
          </a:p>
        </p:txBody>
      </p:sp>
      <p:pic>
        <p:nvPicPr>
          <p:cNvPr id="2052" name="Picture 4" descr="C:\Users\borthwik\AppData\Local\Microsoft\Windows\Temporary Internet Files\Content.IE5\Q32QO2XA\6278701712_dda11df4d7_z[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91440" y="4440807"/>
            <a:ext cx="2103120" cy="2103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17138" y="5066599"/>
            <a:ext cx="6926862" cy="1846659"/>
          </a:xfrm>
          <a:prstGeom prst="rect">
            <a:avLst/>
          </a:prstGeom>
          <a:noFill/>
        </p:spPr>
        <p:txBody>
          <a:bodyPr wrap="square" rtlCol="0">
            <a:spAutoFit/>
          </a:bodyPr>
          <a:lstStyle/>
          <a:p>
            <a:pPr lvl="0"/>
            <a:r>
              <a:rPr lang="en-US" sz="2400" dirty="0"/>
              <a:t>In addition to Jews, the Nazis targeted Gypsies, homosexuals, Jehovah's Witnesses, and the disabled for persecution. Anyone who resisted the Nazis was sent to forced labor camps or murdered.</a:t>
            </a:r>
          </a:p>
          <a:p>
            <a:endParaRPr lang="en-US" dirty="0"/>
          </a:p>
        </p:txBody>
      </p:sp>
      <p:pic>
        <p:nvPicPr>
          <p:cNvPr id="2055" name="Picture 7" descr="C:\Users\borthwik\AppData\Local\Microsoft\Windows\Temporary Internet Files\Content.IE5\LIS3OKYH\holocaust2GasChamber-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 y="1685330"/>
            <a:ext cx="36195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borthwik\AppData\Local\Microsoft\Windows\Temporary Internet Files\Content.IE5\BL6KIHN8\large-Number-3-33.3-3876[1].gif"/>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524995" y="1722019"/>
            <a:ext cx="1106393" cy="15544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81853" y="1600200"/>
            <a:ext cx="4684807" cy="3693319"/>
          </a:xfrm>
          <a:prstGeom prst="rect">
            <a:avLst/>
          </a:prstGeom>
          <a:noFill/>
        </p:spPr>
        <p:txBody>
          <a:bodyPr wrap="square" rtlCol="0">
            <a:spAutoFit/>
          </a:bodyPr>
          <a:lstStyle/>
          <a:p>
            <a:pPr lvl="0"/>
            <a:r>
              <a:rPr lang="en-US" sz="2400" dirty="0"/>
              <a:t>The term "Holocaust," originally from the Greek word "</a:t>
            </a:r>
            <a:r>
              <a:rPr lang="en-US" sz="2400" dirty="0" err="1"/>
              <a:t>holokauston</a:t>
            </a:r>
            <a:r>
              <a:rPr lang="en-US" sz="2400" dirty="0"/>
              <a:t>" which means "sacrifice by fire," refers to the Nazi's persecution and planned slaughter of the Jewish people. The Hebrew word "</a:t>
            </a:r>
            <a:r>
              <a:rPr lang="en-US" sz="2400" dirty="0" err="1"/>
              <a:t>Shoah</a:t>
            </a:r>
            <a:r>
              <a:rPr lang="en-US" sz="2400" dirty="0"/>
              <a:t>," which means "devastation, ruin, or waste," is also used for this genocide.</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C:\Users\borthwik\AppData\Local\Microsoft\Windows\Temporary Internet Files\Content.IE5\LIS3OKYH\holocaust-victim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4467" y="1147885"/>
            <a:ext cx="5461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752600" y="417689"/>
            <a:ext cx="7391400" cy="1195450"/>
          </a:xfrm>
          <a:prstGeom prst="rect">
            <a:avLst/>
          </a:prstGeom>
          <a:noFill/>
        </p:spPr>
        <p:txBody>
          <a:bodyPr wrap="square" rtlCol="0">
            <a:normAutofit/>
          </a:bodyPr>
          <a:lstStyle/>
          <a:p>
            <a:pPr lvl="0"/>
            <a:r>
              <a:rPr lang="en-US" sz="2400" dirty="0"/>
              <a:t>The Nazis used the term "the Final Solution" to refer to their plan to murder the Jewish people.</a:t>
            </a:r>
          </a:p>
        </p:txBody>
      </p:sp>
      <p:pic>
        <p:nvPicPr>
          <p:cNvPr id="3076" name="Picture 4" descr="C:\Users\borthwik\AppData\Local\Microsoft\Windows\Temporary Internet Files\Content.IE5\JSVHG53X\Number_5_by_RabidusOculi[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55294"/>
            <a:ext cx="1752600" cy="155784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borthwik\AppData\Local\Microsoft\Windows\Temporary Internet Files\Content.IE5\JSVHG53X\69 - 69[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144780" y="1735667"/>
            <a:ext cx="1463040" cy="14630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60778" y="1913189"/>
            <a:ext cx="7096510"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lvl="0"/>
            <a:r>
              <a:rPr lang="en-US" sz="2400" dirty="0"/>
              <a:t>It is estimated that 11 million people were killed during the Holocaust. Six million of these were Jews.</a:t>
            </a:r>
          </a:p>
          <a:p>
            <a:endParaRPr lang="en-US" dirty="0"/>
          </a:p>
        </p:txBody>
      </p:sp>
      <p:pic>
        <p:nvPicPr>
          <p:cNvPr id="3078" name="Picture 6" descr="C:\Users\borthwik\AppData\Local\Microsoft\Windows\Temporary Internet Files\Content.IE5\BL6KIHN8\Lucky_Number_7__by_jayve1[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28600" y="3733800"/>
            <a:ext cx="905625" cy="1280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71600" y="3733800"/>
            <a:ext cx="6781800" cy="1107996"/>
          </a:xfrm>
          <a:prstGeom prst="rect">
            <a:avLst/>
          </a:prstGeom>
          <a:noFill/>
        </p:spPr>
        <p:txBody>
          <a:bodyPr wrap="square" rtlCol="0">
            <a:spAutoFit/>
          </a:bodyPr>
          <a:lstStyle/>
          <a:p>
            <a:pPr lvl="0"/>
            <a:r>
              <a:rPr lang="en-US" sz="2400" b="1" dirty="0">
                <a:solidFill>
                  <a:srgbClr val="FF0000"/>
                </a:solidFill>
              </a:rPr>
              <a:t>The Nazis killed approximately two-thirds of all Jews living in Europe.</a:t>
            </a:r>
          </a:p>
          <a:p>
            <a:endParaRPr lang="en-US" dirty="0"/>
          </a:p>
        </p:txBody>
      </p:sp>
      <p:sp>
        <p:nvSpPr>
          <p:cNvPr id="4" name="Rectangle 3"/>
          <p:cNvSpPr/>
          <p:nvPr/>
        </p:nvSpPr>
        <p:spPr>
          <a:xfrm>
            <a:off x="292542" y="5216898"/>
            <a:ext cx="62068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8</a:t>
            </a:r>
            <a:endParaRPr lang="en-US"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134224" y="5561209"/>
            <a:ext cx="7476375" cy="830997"/>
          </a:xfrm>
          <a:prstGeom prst="rect">
            <a:avLst/>
          </a:prstGeom>
          <a:noFill/>
        </p:spPr>
        <p:txBody>
          <a:bodyPr wrap="square" rtlCol="0">
            <a:spAutoFit/>
          </a:bodyPr>
          <a:lstStyle/>
          <a:p>
            <a:r>
              <a:rPr lang="en-US" sz="2400" b="1" dirty="0">
                <a:solidFill>
                  <a:srgbClr val="FF0000"/>
                </a:solidFill>
              </a:rPr>
              <a:t>An estimated 1.1 million children were murdered in the Holocaust.</a:t>
            </a:r>
            <a:endParaRPr lang="en-US" sz="2400" b="1"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96333"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Users\borthwik\AppData\Local\Microsoft\Windows\Temporary Internet Files\Content.IE5\Q32QO2XA\5719205649_87d7486474_z[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89628" y="164201"/>
            <a:ext cx="1672046" cy="110773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borthwik\AppData\Local\Microsoft\Windows\Temporary Internet Files\Content.IE5\BL6KIHN8\numbers12[1].pn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46340" y="4969263"/>
            <a:ext cx="1461159" cy="128016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orthwik\AppData\Local\Microsoft\Windows\Temporary Internet Files\Content.IE5\LIS3OKYH\4671493466_17a394d125_z[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74508" y="3131389"/>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09800" y="533400"/>
            <a:ext cx="6477000" cy="369332"/>
          </a:xfrm>
          <a:prstGeom prst="rect">
            <a:avLst/>
          </a:prstGeom>
          <a:noFill/>
        </p:spPr>
        <p:txBody>
          <a:bodyPr wrap="square" rtlCol="0">
            <a:spAutoFit/>
          </a:bodyPr>
          <a:lstStyle/>
          <a:p>
            <a:endParaRPr lang="en-US" dirty="0"/>
          </a:p>
        </p:txBody>
      </p:sp>
      <p:sp>
        <p:nvSpPr>
          <p:cNvPr id="13" name="TextBox 12"/>
          <p:cNvSpPr txBox="1"/>
          <p:nvPr/>
        </p:nvSpPr>
        <p:spPr>
          <a:xfrm>
            <a:off x="2104611" y="210234"/>
            <a:ext cx="6839009" cy="1015663"/>
          </a:xfrm>
          <a:prstGeom prst="rect">
            <a:avLst/>
          </a:prstGeom>
          <a:noFill/>
        </p:spPr>
        <p:txBody>
          <a:bodyPr wrap="square" rtlCol="0">
            <a:spAutoFit/>
          </a:bodyPr>
          <a:lstStyle/>
          <a:p>
            <a:pPr lvl="0"/>
            <a:r>
              <a:rPr lang="en-US" sz="2000" dirty="0">
                <a:solidFill>
                  <a:srgbClr val="FFC000"/>
                </a:solidFill>
              </a:rPr>
              <a:t>On April 1, 1933, the Nazis instigated their first action against German Jews by announcing a boycott of all Jewish-run businesses.</a:t>
            </a:r>
          </a:p>
        </p:txBody>
      </p:sp>
      <p:sp>
        <p:nvSpPr>
          <p:cNvPr id="4" name="TextBox 3"/>
          <p:cNvSpPr txBox="1"/>
          <p:nvPr/>
        </p:nvSpPr>
        <p:spPr>
          <a:xfrm>
            <a:off x="2118722" y="1271931"/>
            <a:ext cx="7025278" cy="221599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2000" dirty="0">
                <a:solidFill>
                  <a:srgbClr val="FF0000"/>
                </a:solidFill>
              </a:rPr>
              <a:t>The Nuremberg Laws, issued on September 15, 1935, began to exclude Jews from public life. The Nuremberg Laws included a law that stripped German Jews of their citizenship and a law that prohibited marriages and extramarital sex between Jews and Germans. The Nuremberg Laws set the legal precedent for further anti-Jewish legislation.</a:t>
            </a:r>
          </a:p>
          <a:p>
            <a:endParaRPr lang="en-US" dirty="0"/>
          </a:p>
        </p:txBody>
      </p:sp>
      <p:sp>
        <p:nvSpPr>
          <p:cNvPr id="5" name="TextBox 4"/>
          <p:cNvSpPr txBox="1"/>
          <p:nvPr/>
        </p:nvSpPr>
        <p:spPr>
          <a:xfrm>
            <a:off x="1940210" y="3131389"/>
            <a:ext cx="7114902" cy="16312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sz="2000" dirty="0"/>
              <a:t>Nazis then issued additional anti-Jews laws over the next several years. For example, some of these laws excluded Jews from places like parks, fired them from civil service jobs (i.e. government jobs), made Jews register their property, and prevented Jewish doctors from working on anyone other than Jewish patients</a:t>
            </a:r>
            <a:r>
              <a:rPr lang="en-US" sz="2000" dirty="0" smtClean="0"/>
              <a:t>.</a:t>
            </a:r>
            <a:endParaRPr lang="en-US" sz="2000" dirty="0"/>
          </a:p>
        </p:txBody>
      </p:sp>
      <p:sp>
        <p:nvSpPr>
          <p:cNvPr id="6" name="TextBox 5"/>
          <p:cNvSpPr txBox="1"/>
          <p:nvPr/>
        </p:nvSpPr>
        <p:spPr>
          <a:xfrm>
            <a:off x="1658016" y="4669263"/>
            <a:ext cx="7485983" cy="2246769"/>
          </a:xfrm>
          <a:prstGeom prst="rect">
            <a:avLst/>
          </a:prstGeom>
          <a:noFill/>
        </p:spPr>
        <p:txBody>
          <a:bodyPr wrap="square" rtlCol="0">
            <a:spAutoFit/>
          </a:bodyPr>
          <a:lstStyle/>
          <a:p>
            <a:pPr lvl="0"/>
            <a:r>
              <a:rPr lang="en-US" sz="2000" dirty="0">
                <a:solidFill>
                  <a:schemeClr val="tx2"/>
                </a:solidFill>
              </a:rPr>
              <a:t>During the night of November 9-10, 1938, Nazis incited a pogrom against Jews in Austria and Germany in what has been termed, "</a:t>
            </a:r>
            <a:r>
              <a:rPr lang="en-US" sz="2000" dirty="0" err="1">
                <a:solidFill>
                  <a:schemeClr val="tx2"/>
                </a:solidFill>
              </a:rPr>
              <a:t>Kristallnacht</a:t>
            </a:r>
            <a:r>
              <a:rPr lang="en-US" sz="2000" dirty="0">
                <a:solidFill>
                  <a:schemeClr val="tx2"/>
                </a:solidFill>
              </a:rPr>
              <a:t>" ("Night of Broken Glass"). This night of violence included the pillaging and burning of synagogues, breaking the windows of Jewish-owned businesses, the looting of these stores, and many Jews were physically attacked. Also, approximately 30,000 Jews were arrested and sent to concentration camps</a:t>
            </a:r>
            <a:r>
              <a:rPr lang="en-US" sz="2000" dirty="0" smtClean="0">
                <a:solidFill>
                  <a:schemeClr val="tx2"/>
                </a:solidFill>
              </a:rPr>
              <a:t>.</a:t>
            </a:r>
            <a:endParaRPr lang="en-US" sz="2000" dirty="0">
              <a:solidFill>
                <a:schemeClr val="tx2"/>
              </a:solidFill>
            </a:endParaRPr>
          </a:p>
        </p:txBody>
      </p:sp>
      <p:pic>
        <p:nvPicPr>
          <p:cNvPr id="4102" name="Picture 6" descr="C:\Users\borthwik\AppData\Local\Microsoft\Windows\Temporary Internet Files\Content.IE5\Q32QO2XA\10-number[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31274" y="1465862"/>
            <a:ext cx="1950720" cy="1463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borthwik\AppData\Local\Microsoft\Windows\Temporary Internet Files\Content.IE5\LIS3OKYH\Number1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517334" cy="109728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borthwik\AppData\Local\Microsoft\Windows\Temporary Internet Files\Content.IE5\BL6KIHN8\3724181915_f601473b56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55747" y="1524000"/>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borthwik\AppData\Local\Microsoft\Windows\Temporary Internet Files\Content.IE5\JSVHG53X\Number_15_600x480_pixels[1].pn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28600" y="3200400"/>
            <a:ext cx="182880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borthwik\AppData\Local\Microsoft\Windows\Temporary Internet Files\Content.IE5\BL6KIHN8\7843474590_46448ed32b_z[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50520" y="5105400"/>
            <a:ext cx="1584960" cy="1188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35480" y="152400"/>
            <a:ext cx="6934200" cy="1569660"/>
          </a:xfrm>
          <a:prstGeom prst="rect">
            <a:avLst/>
          </a:prstGeom>
          <a:noFill/>
        </p:spPr>
        <p:txBody>
          <a:bodyPr wrap="square" rtlCol="0">
            <a:spAutoFit/>
          </a:bodyPr>
          <a:lstStyle/>
          <a:p>
            <a:pPr lvl="0"/>
            <a:r>
              <a:rPr lang="en-US" sz="2400" dirty="0"/>
              <a:t>After World War II started in 1939, the Nazis began ordering Jews to wear a yellow Star of David on their clothing so that Jews could be easily recognized and targeted</a:t>
            </a:r>
            <a:r>
              <a:rPr lang="en-US" sz="2400" dirty="0" smtClean="0"/>
              <a:t>.</a:t>
            </a:r>
            <a:endParaRPr lang="en-US" sz="2400" dirty="0"/>
          </a:p>
        </p:txBody>
      </p:sp>
      <p:sp>
        <p:nvSpPr>
          <p:cNvPr id="3" name="TextBox 2"/>
          <p:cNvSpPr txBox="1"/>
          <p:nvPr/>
        </p:nvSpPr>
        <p:spPr>
          <a:xfrm>
            <a:off x="1762303" y="1744638"/>
            <a:ext cx="7208520" cy="1200329"/>
          </a:xfrm>
          <a:prstGeom prst="rect">
            <a:avLst/>
          </a:prstGeom>
          <a:solidFill>
            <a:schemeClr val="accent6"/>
          </a:solidFill>
        </p:spPr>
        <p:txBody>
          <a:bodyPr wrap="square" rtlCol="0">
            <a:spAutoFit/>
          </a:bodyPr>
          <a:lstStyle/>
          <a:p>
            <a:pPr lvl="0"/>
            <a:r>
              <a:rPr lang="en-US" sz="2400" dirty="0"/>
              <a:t>After the beginning of World War II, Nazis began ordering all Jews to live within certain, very specific, areas of big cities, called ghettos</a:t>
            </a:r>
            <a:r>
              <a:rPr lang="en-US" sz="2400" dirty="0" smtClean="0"/>
              <a:t>.</a:t>
            </a:r>
            <a:endParaRPr lang="en-US" sz="2400" dirty="0"/>
          </a:p>
        </p:txBody>
      </p:sp>
      <p:sp>
        <p:nvSpPr>
          <p:cNvPr id="4" name="TextBox 3"/>
          <p:cNvSpPr txBox="1"/>
          <p:nvPr/>
        </p:nvSpPr>
        <p:spPr>
          <a:xfrm>
            <a:off x="2065867" y="3331754"/>
            <a:ext cx="6400800" cy="1200329"/>
          </a:xfrm>
          <a:prstGeom prst="rect">
            <a:avLst/>
          </a:prstGeom>
          <a:ln w="76200">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en-US" sz="2400" dirty="0"/>
              <a:t>Jews were forced out of their homes and moved into smaller apartments, often shared with other families</a:t>
            </a:r>
            <a:r>
              <a:rPr lang="en-US" sz="2400" dirty="0" smtClean="0"/>
              <a:t>.</a:t>
            </a:r>
            <a:endParaRPr lang="en-US" sz="2400" dirty="0"/>
          </a:p>
        </p:txBody>
      </p:sp>
      <p:sp>
        <p:nvSpPr>
          <p:cNvPr id="5" name="TextBox 4"/>
          <p:cNvSpPr txBox="1"/>
          <p:nvPr/>
        </p:nvSpPr>
        <p:spPr>
          <a:xfrm>
            <a:off x="1996440" y="4663440"/>
            <a:ext cx="7086600" cy="2308324"/>
          </a:xfrm>
          <a:prstGeom prst="rect">
            <a:avLst/>
          </a:prstGeom>
          <a:noFill/>
        </p:spPr>
        <p:txBody>
          <a:bodyPr wrap="square" rtlCol="0">
            <a:spAutoFit/>
          </a:bodyPr>
          <a:lstStyle/>
          <a:p>
            <a:pPr lvl="0"/>
            <a:r>
              <a:rPr lang="en-US" sz="2400" dirty="0"/>
              <a:t>Some ghettos started out as "open," which meant that Jews could leave the area during the daytime but often had to be back within the ghetto by a curfew. Later, all ghettos became "closed," which meant that Jews were trapped within the confines of the ghetto and not allowed to leave</a:t>
            </a:r>
            <a:r>
              <a:rPr lang="en-US" sz="2400" dirty="0" smtClean="0"/>
              <a:t>.</a:t>
            </a:r>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146" name="Picture 2" descr="C:\Users\borthwik\AppData\Local\Microsoft\Windows\Temporary Internet Files\Content.IE5\JSVHG53X\4562049053_f773815447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2400" y="152400"/>
            <a:ext cx="1376978" cy="914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orthwik\AppData\Local\Microsoft\Windows\Temporary Internet Files\Content.IE5\Q32QO2XA\3192002092_638bd72629_z[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02934" y="1219200"/>
            <a:ext cx="146304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borthwik\AppData\Local\Microsoft\Windows\Temporary Internet Files\Content.IE5\JSVHG53X\5161255002_8554f90fa1_z[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300990" y="2895600"/>
            <a:ext cx="1097280" cy="146304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borthwik\AppData\Local\Microsoft\Windows\Temporary Internet Files\Content.IE5\Q32QO2XA\2000_20_1_web[1].jpg"/>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152400" y="4495800"/>
            <a:ext cx="2468880" cy="16459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63243" y="286434"/>
            <a:ext cx="7349067" cy="830997"/>
          </a:xfrm>
          <a:prstGeom prst="rect">
            <a:avLst/>
          </a:prstGeom>
          <a:noFill/>
        </p:spPr>
        <p:txBody>
          <a:bodyPr wrap="square" rtlCol="0">
            <a:spAutoFit/>
          </a:bodyPr>
          <a:lstStyle/>
          <a:p>
            <a:r>
              <a:rPr lang="en-US" sz="2400" dirty="0">
                <a:solidFill>
                  <a:schemeClr val="accent2"/>
                </a:solidFill>
              </a:rPr>
              <a:t>A few of the major ghettos were located in the cities of Bialystok, </a:t>
            </a:r>
            <a:r>
              <a:rPr lang="en-US" sz="2400" dirty="0" err="1">
                <a:solidFill>
                  <a:schemeClr val="accent2"/>
                </a:solidFill>
              </a:rPr>
              <a:t>Kovno</a:t>
            </a:r>
            <a:r>
              <a:rPr lang="en-US" sz="2400" dirty="0">
                <a:solidFill>
                  <a:schemeClr val="accent2"/>
                </a:solidFill>
              </a:rPr>
              <a:t>, Lodz, Minsk, Riga, Vilna, and Warsaw.</a:t>
            </a:r>
            <a:endParaRPr lang="en-US" sz="2400" dirty="0">
              <a:solidFill>
                <a:schemeClr val="accent2"/>
              </a:solidFill>
            </a:endParaRPr>
          </a:p>
        </p:txBody>
      </p:sp>
      <p:sp>
        <p:nvSpPr>
          <p:cNvPr id="3" name="TextBox 2"/>
          <p:cNvSpPr txBox="1"/>
          <p:nvPr/>
        </p:nvSpPr>
        <p:spPr>
          <a:xfrm>
            <a:off x="1682907" y="1447800"/>
            <a:ext cx="6477000" cy="830997"/>
          </a:xfrm>
          <a:prstGeom prst="rect">
            <a:avLst/>
          </a:prstGeom>
          <a:noFill/>
        </p:spPr>
        <p:txBody>
          <a:bodyPr wrap="square" rtlCol="0">
            <a:spAutoFit/>
          </a:bodyPr>
          <a:lstStyle/>
          <a:p>
            <a:r>
              <a:rPr lang="en-US" sz="2400" dirty="0">
                <a:solidFill>
                  <a:srgbClr val="FC7500"/>
                </a:solidFill>
              </a:rPr>
              <a:t>The largest ghetto was in Warsaw, with its highest population reaching 445,000 in March 1941.</a:t>
            </a:r>
            <a:endParaRPr lang="en-US" sz="2400" dirty="0">
              <a:solidFill>
                <a:srgbClr val="FC7500"/>
              </a:solidFill>
            </a:endParaRPr>
          </a:p>
        </p:txBody>
      </p:sp>
      <p:sp>
        <p:nvSpPr>
          <p:cNvPr id="4" name="TextBox 3"/>
          <p:cNvSpPr txBox="1"/>
          <p:nvPr/>
        </p:nvSpPr>
        <p:spPr>
          <a:xfrm>
            <a:off x="1529378" y="2895600"/>
            <a:ext cx="7309822" cy="1200329"/>
          </a:xfrm>
          <a:prstGeom prst="rect">
            <a:avLst/>
          </a:prstGeom>
          <a:noFill/>
        </p:spPr>
        <p:txBody>
          <a:bodyPr wrap="square" rtlCol="0">
            <a:spAutoFit/>
          </a:bodyPr>
          <a:lstStyle/>
          <a:p>
            <a:pPr lvl="0"/>
            <a:r>
              <a:rPr lang="en-US" sz="2400" dirty="0"/>
              <a:t>In most ghettos, Nazis ordered the Jews to establish a </a:t>
            </a:r>
            <a:r>
              <a:rPr lang="en-US" sz="2400" dirty="0" err="1"/>
              <a:t>Judenrat</a:t>
            </a:r>
            <a:r>
              <a:rPr lang="en-US" sz="2400" dirty="0"/>
              <a:t> (a Jewish council) to both administer Nazi demands and to regulate the internal life of the ghetto</a:t>
            </a:r>
            <a:r>
              <a:rPr lang="en-US" sz="2400" dirty="0" smtClean="0"/>
              <a:t>.</a:t>
            </a:r>
            <a:endParaRPr lang="en-US" sz="2400" dirty="0"/>
          </a:p>
        </p:txBody>
      </p:sp>
      <p:sp>
        <p:nvSpPr>
          <p:cNvPr id="5" name="TextBox 4"/>
          <p:cNvSpPr txBox="1"/>
          <p:nvPr/>
        </p:nvSpPr>
        <p:spPr>
          <a:xfrm>
            <a:off x="2752797" y="4495800"/>
            <a:ext cx="6086403" cy="1938992"/>
          </a:xfrm>
          <a:prstGeom prst="rect">
            <a:avLst/>
          </a:prstGeom>
          <a:noFill/>
        </p:spPr>
        <p:txBody>
          <a:bodyPr wrap="square" rtlCol="0">
            <a:spAutoFit/>
          </a:bodyPr>
          <a:lstStyle/>
          <a:p>
            <a:r>
              <a:rPr lang="en-US" sz="2400" dirty="0">
                <a:ln>
                  <a:solidFill>
                    <a:schemeClr val="bg1"/>
                  </a:solidFill>
                </a:ln>
              </a:rPr>
              <a:t>Nazis would then order deportations from the ghettos. In some of the large ghettos, 1,000 people per day were loaded up in trains and sent to either a concentration camp or a death camp.</a:t>
            </a:r>
            <a:endParaRPr lang="en-US" sz="2400" dirty="0">
              <a:ln>
                <a:solidFill>
                  <a:schemeClr val="bg1"/>
                </a:solidFill>
              </a:ln>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borthwik\AppData\Local\Microsoft\Windows\Temporary Internet Files\Content.IE5\LIS3OKYH\3199990092_f65373651e_z[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52400" y="36689"/>
            <a:ext cx="1554480"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borthwik\AppData\Local\Microsoft\Windows\Temporary Internet Files\Content.IE5\JSVHG53X\3581825015_21f6c97815[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04798" y="1828800"/>
            <a:ext cx="1278194" cy="11887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borthwik\AppData\Local\Microsoft\Windows\Temporary Internet Files\Content.IE5\LIS3OKYH\3239090453_3bc641b92a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756" y="3124200"/>
            <a:ext cx="2103317" cy="155448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borthwik\AppData\Local\Microsoft\Windows\Temporary Internet Files\Content.IE5\JSVHG53X\3199137565_4d6f3fc659_z[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257582" y="5080234"/>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03502" y="304800"/>
            <a:ext cx="7011898" cy="830997"/>
          </a:xfrm>
          <a:prstGeom prst="rect">
            <a:avLst/>
          </a:prstGeom>
          <a:noFill/>
        </p:spPr>
        <p:txBody>
          <a:bodyPr wrap="square" rtlCol="0">
            <a:spAutoFit/>
          </a:bodyPr>
          <a:lstStyle/>
          <a:p>
            <a:pPr lvl="0"/>
            <a:r>
              <a:rPr lang="en-US" sz="2400" dirty="0"/>
              <a:t>To get them to cooperate, the Nazis told the Jews they were being transported to another place for labor</a:t>
            </a:r>
            <a:r>
              <a:rPr lang="en-US" sz="2400" dirty="0" smtClean="0"/>
              <a:t>.</a:t>
            </a:r>
            <a:endParaRPr lang="en-US" sz="2400" dirty="0"/>
          </a:p>
        </p:txBody>
      </p:sp>
      <p:sp>
        <p:nvSpPr>
          <p:cNvPr id="13" name="TextBox 12"/>
          <p:cNvSpPr txBox="1"/>
          <p:nvPr/>
        </p:nvSpPr>
        <p:spPr>
          <a:xfrm>
            <a:off x="1706880" y="1828800"/>
            <a:ext cx="7284720" cy="1200329"/>
          </a:xfrm>
          <a:prstGeom prst="rect">
            <a:avLst/>
          </a:prstGeom>
          <a:solidFill>
            <a:srgbClr val="C00000"/>
          </a:solidFill>
        </p:spPr>
        <p:txBody>
          <a:bodyPr wrap="square" rtlCol="0">
            <a:spAutoFit/>
          </a:bodyPr>
          <a:lstStyle/>
          <a:p>
            <a:pPr lvl="0"/>
            <a:r>
              <a:rPr lang="en-US" sz="2400" dirty="0"/>
              <a:t>When the Nazis decided to kill the remaining Jews in a ghetto, they would "liquidate" a ghetto by boarding the last Jews in the ghetto on trains</a:t>
            </a:r>
            <a:r>
              <a:rPr lang="en-US" sz="2400" dirty="0" smtClean="0"/>
              <a:t>.</a:t>
            </a:r>
            <a:endParaRPr lang="en-US" sz="2400" dirty="0"/>
          </a:p>
        </p:txBody>
      </p:sp>
      <p:sp>
        <p:nvSpPr>
          <p:cNvPr id="14" name="TextBox 13"/>
          <p:cNvSpPr txBox="1"/>
          <p:nvPr/>
        </p:nvSpPr>
        <p:spPr>
          <a:xfrm>
            <a:off x="2092789" y="2992440"/>
            <a:ext cx="7008878" cy="2031325"/>
          </a:xfrm>
          <a:prstGeom prst="rect">
            <a:avLst/>
          </a:prstGeom>
          <a:noFill/>
        </p:spPr>
        <p:txBody>
          <a:bodyPr wrap="square" rtlCol="0">
            <a:spAutoFit/>
          </a:bodyPr>
          <a:lstStyle/>
          <a:p>
            <a:r>
              <a:rPr lang="en-US" sz="2100" dirty="0"/>
              <a:t>When the Nazis attempted to liquidate the Warsaw Ghetto on April 13, 1943, the remaining Jews fought back in what has become known as the Warsaw Ghetto Uprising. The Jewish resistance fighters held out against the entire Nazi regime for 28 days -- longer than many European countries had been able to withstand Nazi conquest.</a:t>
            </a:r>
            <a:endParaRPr lang="en-US" sz="2100" dirty="0"/>
          </a:p>
        </p:txBody>
      </p:sp>
      <p:sp>
        <p:nvSpPr>
          <p:cNvPr id="16" name="TextBox 15"/>
          <p:cNvSpPr txBox="1"/>
          <p:nvPr/>
        </p:nvSpPr>
        <p:spPr>
          <a:xfrm>
            <a:off x="1975556" y="5058785"/>
            <a:ext cx="7126111" cy="1785104"/>
          </a:xfrm>
          <a:prstGeom prst="rect">
            <a:avLst/>
          </a:prstGeom>
          <a:noFill/>
          <a:ln w="76200">
            <a:solidFill>
              <a:schemeClr val="tx1"/>
            </a:solidFill>
          </a:ln>
        </p:spPr>
        <p:txBody>
          <a:bodyPr wrap="square" rtlCol="0">
            <a:spAutoFit/>
          </a:bodyPr>
          <a:lstStyle/>
          <a:p>
            <a:r>
              <a:rPr lang="en-US" sz="2200" dirty="0"/>
              <a:t>Although many people refer to all Nazi camps as "concentration camps," there were actually a number of different kinds of camps, including concentration camps, extermination camps, labor camps, prisoner-of-war camps, and transit camps.</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borthwik\AppData\Local\Microsoft\Windows\Temporary Internet Files\Content.IE5\JSVHG53X\5774476572_62de9132e2_z[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6444" y="11289"/>
            <a:ext cx="2438400" cy="162687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orthwik\AppData\Local\Microsoft\Windows\Temporary Internet Files\Content.IE5\Q32QO2XA\3199987272_148d71e152_z[1].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3305" y="1752600"/>
            <a:ext cx="1518042" cy="155448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C:\Users\borthwik\AppData\Local\Microsoft\Windows\Temporary Internet Files\Content.IE5\BL6KIHN8\4408657820_8e0dc344cc_z[1].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74594" y="3429000"/>
            <a:ext cx="18288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borthwik\AppData\Local\Microsoft\Windows\Temporary Internet Files\Content.IE5\JSVHG53X\3199138369_3c97567a79_z[1].jp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74320" y="4953000"/>
            <a:ext cx="1737360" cy="17373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14600" y="409225"/>
            <a:ext cx="6019800" cy="830997"/>
          </a:xfrm>
          <a:prstGeom prst="rect">
            <a:avLst/>
          </a:prstGeom>
          <a:solidFill>
            <a:schemeClr val="accent2"/>
          </a:solidFill>
        </p:spPr>
        <p:txBody>
          <a:bodyPr wrap="square" rtlCol="0">
            <a:spAutoFit/>
          </a:bodyPr>
          <a:lstStyle/>
          <a:p>
            <a:pPr lvl="0"/>
            <a:r>
              <a:rPr lang="en-US" sz="2400" dirty="0"/>
              <a:t>One of the first concentration camps was Dachau, which opened on March 20, 1933</a:t>
            </a:r>
            <a:r>
              <a:rPr lang="en-US" sz="2400" dirty="0" smtClean="0"/>
              <a:t>.</a:t>
            </a:r>
            <a:endParaRPr lang="en-US" sz="2400" dirty="0"/>
          </a:p>
        </p:txBody>
      </p:sp>
      <p:sp>
        <p:nvSpPr>
          <p:cNvPr id="9" name="TextBox 8"/>
          <p:cNvSpPr txBox="1"/>
          <p:nvPr/>
        </p:nvSpPr>
        <p:spPr>
          <a:xfrm>
            <a:off x="1581347" y="1752600"/>
            <a:ext cx="7438865" cy="1569660"/>
          </a:xfrm>
          <a:prstGeom prst="rect">
            <a:avLst/>
          </a:prstGeom>
          <a:noFill/>
          <a:effectLst>
            <a:outerShdw blurRad="50800" dist="38100" dir="13500000" algn="br" rotWithShape="0">
              <a:prstClr val="black">
                <a:alpha val="40000"/>
              </a:prstClr>
            </a:outerShdw>
          </a:effectLst>
        </p:spPr>
        <p:txBody>
          <a:bodyPr wrap="square" rtlCol="0">
            <a:spAutoFit/>
          </a:bodyPr>
          <a:lstStyle/>
          <a:p>
            <a:pPr lvl="0"/>
            <a:r>
              <a:rPr lang="en-US" sz="2400" dirty="0"/>
              <a:t>From 1933 until 1938, most of the prisoners in the concentration camps were political prisoners (i.e. people who spoke or acted in some way against Hitler or the Nazis) and people the Nazis labeled as "asocial</a:t>
            </a:r>
            <a:r>
              <a:rPr lang="en-US" sz="2400" dirty="0" smtClean="0"/>
              <a:t>."</a:t>
            </a:r>
            <a:endParaRPr lang="en-US" sz="2400" dirty="0"/>
          </a:p>
        </p:txBody>
      </p:sp>
      <p:sp>
        <p:nvSpPr>
          <p:cNvPr id="11" name="TextBox 10"/>
          <p:cNvSpPr txBox="1"/>
          <p:nvPr/>
        </p:nvSpPr>
        <p:spPr>
          <a:xfrm>
            <a:off x="2011680" y="3429000"/>
            <a:ext cx="7008532" cy="1569660"/>
          </a:xfrm>
          <a:prstGeom prst="rect">
            <a:avLst/>
          </a:prstGeom>
          <a:noFill/>
          <a:ln w="76200">
            <a:solidFill>
              <a:schemeClr val="accent1"/>
            </a:solidFill>
          </a:ln>
        </p:spPr>
        <p:txBody>
          <a:bodyPr wrap="square" rtlCol="0">
            <a:spAutoFit/>
          </a:bodyPr>
          <a:lstStyle/>
          <a:p>
            <a:pPr lvl="0"/>
            <a:r>
              <a:rPr lang="en-US" sz="2400" dirty="0"/>
              <a:t>After </a:t>
            </a:r>
            <a:r>
              <a:rPr lang="en-US" sz="2400" dirty="0" err="1"/>
              <a:t>Kristallnacht</a:t>
            </a:r>
            <a:r>
              <a:rPr lang="en-US" sz="2400" dirty="0"/>
              <a:t> in 1938, the persecution of Jews became more organized. This led to the exponential increase in the number of Jews sent to concentration camps</a:t>
            </a:r>
            <a:r>
              <a:rPr lang="en-US" sz="2400" dirty="0" smtClean="0"/>
              <a:t>.</a:t>
            </a:r>
            <a:endParaRPr lang="en-US" sz="2400" dirty="0"/>
          </a:p>
        </p:txBody>
      </p:sp>
      <p:sp>
        <p:nvSpPr>
          <p:cNvPr id="12" name="TextBox 11"/>
          <p:cNvSpPr txBox="1"/>
          <p:nvPr/>
        </p:nvSpPr>
        <p:spPr>
          <a:xfrm>
            <a:off x="2133600" y="5083016"/>
            <a:ext cx="6886612" cy="1631216"/>
          </a:xfrm>
          <a:prstGeom prst="rect">
            <a:avLst/>
          </a:prstGeom>
          <a:solidFill>
            <a:schemeClr val="accent6"/>
          </a:solidFill>
        </p:spPr>
        <p:txBody>
          <a:bodyPr wrap="square" rtlCol="0">
            <a:spAutoFit/>
          </a:bodyPr>
          <a:lstStyle/>
          <a:p>
            <a:pPr lvl="0"/>
            <a:r>
              <a:rPr lang="en-US" sz="2000" dirty="0"/>
              <a:t>Life within Nazi concentration camps was horrible. Prisoners were forced to do hard physical labor and yet given tiny rations. Prisoners slept three or more people per crowded wooden bunk (no mattress or pillow). Torture within the concentration camps was common and deaths were frequent</a:t>
            </a:r>
            <a:r>
              <a:rPr lang="en-US" sz="2000" dirty="0" smtClean="0"/>
              <a:t>.</a:t>
            </a:r>
            <a:endParaRPr lang="en-US" sz="2000" dirty="0"/>
          </a:p>
        </p:txBody>
      </p:sp>
    </p:spTree>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UrbanPhotoAlbum</Template>
  <TotalTime>0</TotalTime>
  <Words>1151</Words>
  <Application>Microsoft Office PowerPoint</Application>
  <PresentationFormat>On-screen Show (4:3)</PresentationFormat>
  <Paragraphs>45</Paragraphs>
  <Slides>11</Slides>
  <Notes>8</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Urban Photo 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2015-02-03T15:05:34Z</dcterms:created>
  <dcterms:modified xsi:type="dcterms:W3CDTF">2015-02-03T16:10:23Z</dcterms:modified>
</cp:coreProperties>
</file>