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78" d="100"/>
          <a:sy n="78" d="100"/>
        </p:scale>
        <p:origin x="64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90B2-59B7-4209-B515-02C98ED975B0}" type="datetimeFigureOut">
              <a:rPr lang="en-US" smtClean="0"/>
              <a:t>10/7/2016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26C0B-69E5-4D58-BD5E-0BECFDC119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9137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90B2-59B7-4209-B515-02C98ED975B0}" type="datetimeFigureOut">
              <a:rPr lang="en-US" smtClean="0"/>
              <a:t>10/7/2016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26C0B-69E5-4D58-BD5E-0BECFDC119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218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90B2-59B7-4209-B515-02C98ED975B0}" type="datetimeFigureOut">
              <a:rPr lang="en-US" smtClean="0"/>
              <a:t>10/7/2016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26C0B-69E5-4D58-BD5E-0BECFDC119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737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90B2-59B7-4209-B515-02C98ED975B0}" type="datetimeFigureOut">
              <a:rPr lang="en-US" smtClean="0"/>
              <a:t>10/7/2016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26C0B-69E5-4D58-BD5E-0BECFDC119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287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90B2-59B7-4209-B515-02C98ED975B0}" type="datetimeFigureOut">
              <a:rPr lang="en-US" smtClean="0"/>
              <a:t>10/7/2016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26C0B-69E5-4D58-BD5E-0BECFDC119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2742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90B2-59B7-4209-B515-02C98ED975B0}" type="datetimeFigureOut">
              <a:rPr lang="en-US" smtClean="0"/>
              <a:t>10/7/2016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26C0B-69E5-4D58-BD5E-0BECFDC119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920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90B2-59B7-4209-B515-02C98ED975B0}" type="datetimeFigureOut">
              <a:rPr lang="en-US" smtClean="0"/>
              <a:t>10/7/2016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26C0B-69E5-4D58-BD5E-0BECFDC119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3459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90B2-59B7-4209-B515-02C98ED975B0}" type="datetimeFigureOut">
              <a:rPr lang="en-US" smtClean="0"/>
              <a:t>10/7/2016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26C0B-69E5-4D58-BD5E-0BECFDC119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7965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90B2-59B7-4209-B515-02C98ED975B0}" type="datetimeFigureOut">
              <a:rPr lang="en-US" smtClean="0"/>
              <a:t>10/7/2016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26C0B-69E5-4D58-BD5E-0BECFDC119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757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90B2-59B7-4209-B515-02C98ED975B0}" type="datetimeFigureOut">
              <a:rPr lang="en-US" smtClean="0"/>
              <a:t>10/7/2016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26C0B-69E5-4D58-BD5E-0BECFDC119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647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90B2-59B7-4209-B515-02C98ED975B0}" type="datetimeFigureOut">
              <a:rPr lang="en-US" smtClean="0"/>
              <a:t>10/7/2016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26C0B-69E5-4D58-BD5E-0BECFDC119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461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AE90B2-59B7-4209-B515-02C98ED975B0}" type="datetimeFigureOut">
              <a:rPr lang="en-US" smtClean="0"/>
              <a:t>10/7/2016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B26C0B-69E5-4D58-BD5E-0BECFDC119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943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1.wav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1.xml"/><Relationship Id="rId1" Type="http://schemas.openxmlformats.org/officeDocument/2006/relationships/audio" Target="../media/audio2.wav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3.wav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2.jpeg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4.wav"/><Relationship Id="rId6" Type="http://schemas.openxmlformats.org/officeDocument/2006/relationships/image" Target="../media/image11.jpeg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7" descr="MC900190645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1" y="0"/>
            <a:ext cx="7002463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72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>
                <a:solidFill>
                  <a:srgbClr val="CC0000"/>
                </a:solidFill>
              </a:rPr>
              <a:t>Elements of Horror</a:t>
            </a:r>
          </a:p>
        </p:txBody>
      </p:sp>
      <p:sp>
        <p:nvSpPr>
          <p:cNvPr id="32773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5400">
                <a:solidFill>
                  <a:srgbClr val="CC0000"/>
                </a:solidFill>
              </a:rPr>
              <a:t>Setting</a:t>
            </a:r>
          </a:p>
        </p:txBody>
      </p:sp>
    </p:spTree>
    <p:extLst>
      <p:ext uri="{BB962C8B-B14F-4D97-AF65-F5344CB8AC3E}">
        <p14:creationId xmlns:p14="http://schemas.microsoft.com/office/powerpoint/2010/main" val="2982509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5" descr="haunted castl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228600"/>
            <a:ext cx="8629650" cy="646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400" dirty="0">
                <a:solidFill>
                  <a:srgbClr val="CC0000"/>
                </a:solidFill>
              </a:rPr>
              <a:t>a deserted (or sparsely inhabited) castle or mansion in a state of ruins or semi-ruins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dirty="0">
                <a:solidFill>
                  <a:srgbClr val="CC0000"/>
                </a:solidFill>
              </a:rPr>
              <a:t>labyrinths/mazes, dark corridors, and winding stairs filled with dusty cobwebs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dirty="0">
                <a:solidFill>
                  <a:srgbClr val="CC0000"/>
                </a:solidFill>
              </a:rPr>
              <a:t>castles or mansions which have hidden tunnels/staircases, dungeons, underground passages, crypts, or catacombs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dirty="0">
                <a:solidFill>
                  <a:srgbClr val="CC0000"/>
                </a:solidFill>
              </a:rPr>
              <a:t>if set in a broken down modern house, the basement or attic becomes the place of terror</a:t>
            </a:r>
          </a:p>
          <a:p>
            <a:pPr eaLnBrk="1" hangingPunct="1">
              <a:lnSpc>
                <a:spcPct val="90000"/>
              </a:lnSpc>
              <a:buFont typeface="Symbol" pitchFamily="18" charset="2"/>
              <a:buChar char=""/>
              <a:defRPr/>
            </a:pPr>
            <a:r>
              <a:rPr lang="en-US" sz="2400" dirty="0">
                <a:solidFill>
                  <a:srgbClr val="CC0000"/>
                </a:solidFill>
              </a:rPr>
              <a:t>threatening natural landscapes, like rugged mountains, dark forests, or eerie moors, exhibiting stormy weather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2400" dirty="0">
              <a:solidFill>
                <a:srgbClr val="CC0000"/>
              </a:solidFill>
            </a:endParaRPr>
          </a:p>
        </p:txBody>
      </p:sp>
      <p:pic>
        <p:nvPicPr>
          <p:cNvPr id="3" name="Crea2180.wav">
            <a:hlinkClick r:id="" action="ppaction://media"/>
          </p:cNvPr>
          <p:cNvPicPr>
            <a:picLocks noRot="1" noChangeAspect="1"/>
          </p:cNvPicPr>
          <p:nvPr>
            <a:wavAudioFile r:embed="rId1" name="Creaking Door Spooky-SoundBible.com-1909842345.wav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381000"/>
            <a:ext cx="60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74230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62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6" descr="MP900438769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1" y="1588"/>
            <a:ext cx="7313613" cy="685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68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solidFill>
                  <a:srgbClr val="CC0000"/>
                </a:solidFill>
              </a:rPr>
              <a:t>Elements of Horror</a:t>
            </a:r>
          </a:p>
        </p:txBody>
      </p:sp>
      <p:sp>
        <p:nvSpPr>
          <p:cNvPr id="36869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400">
                <a:solidFill>
                  <a:srgbClr val="CC0000"/>
                </a:solidFill>
              </a:rPr>
              <a:t>Lighting/Mood</a:t>
            </a:r>
          </a:p>
        </p:txBody>
      </p:sp>
      <p:pic>
        <p:nvPicPr>
          <p:cNvPr id="36871" name="MS902180.wav">
            <a:hlinkClick r:id="" action="ppaction://media"/>
          </p:cNvPr>
          <p:cNvPicPr>
            <a:picLocks noRot="1" noChangeAspect="1" noChangeArrowheads="1"/>
          </p:cNvPicPr>
          <p:nvPr>
            <a:wavAudioFile r:embed="rId1" name="MS900075061[1].wav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34600" y="6324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85370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398" fill="hold"/>
                                        <p:tgtEl>
                                          <p:spTgt spid="3687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6871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5" descr="C:\Documents and Settings\borthwik\Local Settings\Temporary Internet Files\Content.IE5\KY1L8URO\MC900098079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990601"/>
            <a:ext cx="4635500" cy="5668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1985963" y="11113"/>
            <a:ext cx="8229600" cy="1371600"/>
          </a:xfrm>
        </p:spPr>
        <p:txBody>
          <a:bodyPr/>
          <a:lstStyle/>
          <a:p>
            <a:pPr eaLnBrk="1" hangingPunct="1">
              <a:defRPr/>
            </a:pPr>
            <a:r>
              <a:rPr lang="en-US" sz="7200" dirty="0">
                <a:solidFill>
                  <a:srgbClr val="CC0000"/>
                </a:solidFill>
                <a:latin typeface="Chiller" pitchFamily="82" charset="0"/>
              </a:rPr>
              <a:t>Blackout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dirty="0">
                <a:solidFill>
                  <a:srgbClr val="92D050"/>
                </a:solidFill>
                <a:latin typeface="Chiller" pitchFamily="82" charset="0"/>
              </a:rPr>
              <a:t>limited lighting such as moonlight (usually a full moon), candles, flashlight, lantern</a:t>
            </a:r>
          </a:p>
          <a:p>
            <a:pPr eaLnBrk="1" hangingPunct="1">
              <a:defRPr/>
            </a:pPr>
            <a:r>
              <a:rPr lang="en-US" sz="4000" dirty="0">
                <a:solidFill>
                  <a:srgbClr val="92D050"/>
                </a:solidFill>
                <a:latin typeface="Chiller" pitchFamily="82" charset="0"/>
              </a:rPr>
              <a:t>often the light disappears:  clouds hide the moon, candles go out, flashlights/ lanterns are dropped and broken</a:t>
            </a:r>
          </a:p>
          <a:p>
            <a:pPr eaLnBrk="1" hangingPunct="1">
              <a:defRPr/>
            </a:pPr>
            <a:r>
              <a:rPr lang="en-US" sz="4000" dirty="0">
                <a:solidFill>
                  <a:srgbClr val="92D050"/>
                </a:solidFill>
                <a:latin typeface="Chiller" pitchFamily="82" charset="0"/>
              </a:rPr>
              <a:t>if electric lights exist, they usually mysteriously go out</a:t>
            </a:r>
          </a:p>
          <a:p>
            <a:pPr eaLnBrk="1" hangingPunct="1">
              <a:defRPr/>
            </a:pPr>
            <a:endParaRPr lang="en-US" dirty="0" smtClean="0">
              <a:solidFill>
                <a:srgbClr val="CC0000"/>
              </a:solidFill>
            </a:endParaRPr>
          </a:p>
        </p:txBody>
      </p:sp>
      <p:pic>
        <p:nvPicPr>
          <p:cNvPr id="38916" name="MS902196.wav">
            <a:hlinkClick r:id="" action="ppaction://media"/>
          </p:cNvPr>
          <p:cNvPicPr>
            <a:picLocks noRot="1" noChangeAspect="1" noChangeArrowheads="1"/>
          </p:cNvPicPr>
          <p:nvPr>
            <a:wavAudioFile r:embed="rId1" name="MS900069788[1].wav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8400" y="62484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11415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990" fill="hold"/>
                                        <p:tgtEl>
                                          <p:spTgt spid="3891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8916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7" descr="rescu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1" y="920750"/>
            <a:ext cx="4505325" cy="593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2024063" y="-76200"/>
            <a:ext cx="8229600" cy="13716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rgbClr val="CC0000"/>
                </a:solidFill>
              </a:rPr>
              <a:t>Other Elements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28800" y="1066800"/>
            <a:ext cx="8610600" cy="5410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3600" b="1" dirty="0">
                <a:solidFill>
                  <a:srgbClr val="FFC000"/>
                </a:solidFill>
                <a:latin typeface="Chiller" pitchFamily="82" charset="0"/>
              </a:rPr>
              <a:t>dark secrets surrounding some tormented soul who is left to live in isolation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3600" b="1" dirty="0">
                <a:solidFill>
                  <a:srgbClr val="FFC000"/>
                </a:solidFill>
                <a:latin typeface="Chiller" pitchFamily="82" charset="0"/>
              </a:rPr>
              <a:t>ominous omens and curses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3600" b="1" dirty="0">
                <a:solidFill>
                  <a:srgbClr val="FFC000"/>
                </a:solidFill>
                <a:latin typeface="Chiller" pitchFamily="82" charset="0"/>
              </a:rPr>
              <a:t>magic, supernatural manifestations, or the suggestion of the supernatural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3600" b="1" dirty="0">
                <a:solidFill>
                  <a:srgbClr val="FFC000"/>
                </a:solidFill>
                <a:latin typeface="Chiller" pitchFamily="82" charset="0"/>
              </a:rPr>
              <a:t>a damsel in distress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3600" b="1" dirty="0">
                <a:solidFill>
                  <a:srgbClr val="FFC000"/>
                </a:solidFill>
                <a:latin typeface="Chiller" pitchFamily="82" charset="0"/>
              </a:rPr>
              <a:t>the damsel’s rescuer; usually a lover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3600" b="1" dirty="0">
                <a:solidFill>
                  <a:srgbClr val="FFC000"/>
                </a:solidFill>
                <a:latin typeface="Chiller" pitchFamily="82" charset="0"/>
              </a:rPr>
              <a:t>horrifying (or terrifying) events or the threat of such happenings</a:t>
            </a:r>
          </a:p>
        </p:txBody>
      </p:sp>
    </p:spTree>
    <p:extLst>
      <p:ext uri="{BB962C8B-B14F-4D97-AF65-F5344CB8AC3E}">
        <p14:creationId xmlns:p14="http://schemas.microsoft.com/office/powerpoint/2010/main" val="2330129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solidFill>
                  <a:schemeClr val="bg2"/>
                </a:solidFill>
              </a:rPr>
              <a:t>Victorian Horror Novels</a:t>
            </a:r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400" y="1462088"/>
            <a:ext cx="8915400" cy="5091112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solidFill>
                  <a:srgbClr val="FF0000"/>
                </a:solidFill>
              </a:rPr>
              <a:t>Classics of the horror genre written during the Victorian Era: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dirty="0" smtClean="0">
                <a:solidFill>
                  <a:schemeClr val="bg2"/>
                </a:solidFill>
                <a:latin typeface="Chiller" pitchFamily="82" charset="0"/>
              </a:rPr>
              <a:t>Frankenstein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dirty="0" smtClean="0">
                <a:solidFill>
                  <a:schemeClr val="bg2"/>
                </a:solidFill>
                <a:latin typeface="Chiller" pitchFamily="82" charset="0"/>
              </a:rPr>
              <a:t>Dracula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dirty="0" smtClean="0">
                <a:solidFill>
                  <a:schemeClr val="bg2"/>
                </a:solidFill>
                <a:latin typeface="Chiller" pitchFamily="82" charset="0"/>
              </a:rPr>
              <a:t>The Hound of the Baskervilles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dirty="0" smtClean="0">
                <a:solidFill>
                  <a:schemeClr val="bg2"/>
                </a:solidFill>
                <a:latin typeface="Chiller" pitchFamily="82" charset="0"/>
              </a:rPr>
              <a:t>The Hunchback of Notre Dame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dirty="0" smtClean="0">
                <a:solidFill>
                  <a:schemeClr val="bg2"/>
                </a:solidFill>
                <a:latin typeface="Chiller" pitchFamily="82" charset="0"/>
              </a:rPr>
              <a:t>The Picture of Dorian Gray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dirty="0" smtClean="0">
                <a:solidFill>
                  <a:schemeClr val="bg2"/>
                </a:solidFill>
                <a:latin typeface="Chiller" pitchFamily="82" charset="0"/>
              </a:rPr>
              <a:t>Dr. Jekyll and Mr. Hyde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dirty="0" smtClean="0">
                <a:solidFill>
                  <a:schemeClr val="bg2"/>
                </a:solidFill>
                <a:latin typeface="Chiller" pitchFamily="82" charset="0"/>
              </a:rPr>
              <a:t>The Invisible Man</a:t>
            </a:r>
            <a:endParaRPr lang="en-US" dirty="0">
              <a:solidFill>
                <a:schemeClr val="bg2"/>
              </a:solidFill>
              <a:latin typeface="Chiller" pitchFamily="82" charset="0"/>
            </a:endParaRPr>
          </a:p>
        </p:txBody>
      </p:sp>
      <p:pic>
        <p:nvPicPr>
          <p:cNvPr id="4" name="I Am2211.wav">
            <a:hlinkClick r:id="" action="ppaction://media"/>
          </p:cNvPr>
          <p:cNvPicPr>
            <a:picLocks noRot="1" noChangeAspect="1"/>
          </p:cNvPicPr>
          <p:nvPr>
            <a:wavAudioFile r:embed="rId1" name="I Am Dracula.wav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64008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1" name="Picture 2" descr="C:\Documents and Settings\borthwik\Local Settings\Temporary Internet Files\Content.IE5\UQ9HDNPD\MC900347189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09038" y="2286001"/>
            <a:ext cx="1173162" cy="1858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2" name="Picture 3" descr="C:\Documents and Settings\borthwik\Local Settings\Temporary Internet Files\Content.IE5\UQ9HDNPD\MC900183292[1]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4414838"/>
            <a:ext cx="1498600" cy="183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3" name="Picture 8" descr="C:\Users\borthwik\AppData\Local\Microsoft\Windows\Temporary Internet Files\Content.IE5\V6HO6HGQ\dorian_gray_by_ziarzynix[1]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2262188"/>
            <a:ext cx="17145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4" name="Picture 9" descr="C:\Users\borthwik\AppData\Local\Microsoft\Windows\Temporary Internet Files\Content.IE5\WLK19SR6\7602698040_224f684295_z[1]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5326" y="4192589"/>
            <a:ext cx="2220913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84874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53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3" descr="dorian gray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9425" y="2895600"/>
            <a:ext cx="38100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5400" dirty="0">
                <a:solidFill>
                  <a:srgbClr val="FF0000"/>
                </a:solidFill>
                <a:latin typeface="Chiller" pitchFamily="82" charset="0"/>
              </a:rPr>
              <a:t>Elements of Classic Horror of the Victorian 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905000"/>
            <a:ext cx="8229600" cy="4114800"/>
          </a:xfrm>
        </p:spPr>
        <p:txBody>
          <a:bodyPr/>
          <a:lstStyle/>
          <a:p>
            <a:pPr>
              <a:defRPr/>
            </a:pPr>
            <a:r>
              <a:rPr lang="en-US" sz="4800" dirty="0">
                <a:latin typeface="Chiller" pitchFamily="82" charset="0"/>
              </a:rPr>
              <a:t>Psychological terror not physical terror</a:t>
            </a:r>
          </a:p>
          <a:p>
            <a:pPr>
              <a:defRPr/>
            </a:pPr>
            <a:r>
              <a:rPr lang="en-US" sz="4800" dirty="0">
                <a:latin typeface="Chiller" pitchFamily="82" charset="0"/>
              </a:rPr>
              <a:t>Not a lot of bloodshed</a:t>
            </a:r>
          </a:p>
          <a:p>
            <a:pPr>
              <a:defRPr/>
            </a:pPr>
            <a:r>
              <a:rPr lang="en-US" sz="4800" dirty="0">
                <a:latin typeface="Chiller" pitchFamily="82" charset="0"/>
              </a:rPr>
              <a:t>Suspense, Suspense, Suspense</a:t>
            </a:r>
          </a:p>
          <a:p>
            <a:pPr>
              <a:defRPr/>
            </a:pPr>
            <a:r>
              <a:rPr lang="en-US" sz="4800" dirty="0">
                <a:latin typeface="Chiller" pitchFamily="82" charset="0"/>
              </a:rPr>
              <a:t>The object was to let the imagination go wild!!!!</a:t>
            </a:r>
          </a:p>
        </p:txBody>
      </p:sp>
    </p:spTree>
    <p:extLst>
      <p:ext uri="{BB962C8B-B14F-4D97-AF65-F5344CB8AC3E}">
        <p14:creationId xmlns:p14="http://schemas.microsoft.com/office/powerpoint/2010/main" val="800631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8000" dirty="0">
                <a:solidFill>
                  <a:srgbClr val="FF0000"/>
                </a:solidFill>
                <a:latin typeface="Chiller" pitchFamily="82" charset="0"/>
              </a:rPr>
              <a:t>Due Dates</a:t>
            </a:r>
          </a:p>
        </p:txBody>
      </p:sp>
      <p:pic>
        <p:nvPicPr>
          <p:cNvPr id="20483" name="Picture 7" descr="C:\Users\borthwik\AppData\Local\Microsoft\Windows\Temporary Internet Files\Content.IE5\4WT1U938\reminder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152400"/>
            <a:ext cx="1752600" cy="2609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2743200"/>
            <a:ext cx="8229600" cy="4114800"/>
          </a:xfrm>
        </p:spPr>
        <p:txBody>
          <a:bodyPr/>
          <a:lstStyle/>
          <a:p>
            <a:pPr>
              <a:defRPr/>
            </a:pPr>
            <a:r>
              <a:rPr lang="en-US" sz="4000" dirty="0">
                <a:latin typeface="Chiller" pitchFamily="82" charset="0"/>
              </a:rPr>
              <a:t>Short Story Map:  Friday, October 14, 2016</a:t>
            </a:r>
          </a:p>
          <a:p>
            <a:pPr>
              <a:defRPr/>
            </a:pPr>
            <a:r>
              <a:rPr lang="en-US" sz="4000" dirty="0">
                <a:latin typeface="Chiller" pitchFamily="82" charset="0"/>
              </a:rPr>
              <a:t>1</a:t>
            </a:r>
            <a:r>
              <a:rPr lang="en-US" sz="4000" baseline="30000" dirty="0">
                <a:latin typeface="Chiller" pitchFamily="82" charset="0"/>
              </a:rPr>
              <a:t>st</a:t>
            </a:r>
            <a:r>
              <a:rPr lang="en-US" sz="4000" dirty="0">
                <a:latin typeface="Chiller" pitchFamily="82" charset="0"/>
              </a:rPr>
              <a:t> Rough Draft:  Wednesday, October 19, 2016</a:t>
            </a:r>
          </a:p>
          <a:p>
            <a:pPr>
              <a:defRPr/>
            </a:pPr>
            <a:r>
              <a:rPr lang="en-US" sz="4000" dirty="0">
                <a:latin typeface="Chiller" pitchFamily="82" charset="0"/>
              </a:rPr>
              <a:t>2</a:t>
            </a:r>
            <a:r>
              <a:rPr lang="en-US" sz="4000" baseline="30000" dirty="0">
                <a:latin typeface="Chiller" pitchFamily="82" charset="0"/>
              </a:rPr>
              <a:t>nd</a:t>
            </a:r>
            <a:r>
              <a:rPr lang="en-US" sz="4000" dirty="0">
                <a:latin typeface="Chiller" pitchFamily="82" charset="0"/>
              </a:rPr>
              <a:t> Rough Draft:  Wednesday, October 26, 2016</a:t>
            </a:r>
          </a:p>
          <a:p>
            <a:pPr>
              <a:defRPr/>
            </a:pPr>
            <a:r>
              <a:rPr lang="en-US" sz="4000" dirty="0">
                <a:latin typeface="Chiller" pitchFamily="82" charset="0"/>
              </a:rPr>
              <a:t>Final Draft:  Wednesday, November 9, 2016</a:t>
            </a:r>
          </a:p>
        </p:txBody>
      </p:sp>
    </p:spTree>
    <p:extLst>
      <p:ext uri="{BB962C8B-B14F-4D97-AF65-F5344CB8AC3E}">
        <p14:creationId xmlns:p14="http://schemas.microsoft.com/office/powerpoint/2010/main" val="3119917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306</Words>
  <Application>Microsoft Office PowerPoint</Application>
  <PresentationFormat>Widescreen</PresentationFormat>
  <Paragraphs>39</Paragraphs>
  <Slides>8</Slides>
  <Notes>0</Notes>
  <HiddenSlides>0</HiddenSlides>
  <MMClips>4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Chiller</vt:lpstr>
      <vt:lpstr>Symbol</vt:lpstr>
      <vt:lpstr>Office Theme</vt:lpstr>
      <vt:lpstr>Elements of Horror</vt:lpstr>
      <vt:lpstr>PowerPoint Presentation</vt:lpstr>
      <vt:lpstr>Elements of Horror</vt:lpstr>
      <vt:lpstr>Blackout</vt:lpstr>
      <vt:lpstr>Other Elements</vt:lpstr>
      <vt:lpstr>Victorian Horror Novels</vt:lpstr>
      <vt:lpstr>Elements of Classic Horror of the Victorian Age</vt:lpstr>
      <vt:lpstr>Due Dates</vt:lpstr>
    </vt:vector>
  </TitlesOfParts>
  <Company>ETSU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Elements of Horror</dc:title>
  <dc:creator>Borthwick, Kristen Louise</dc:creator>
  <cp:lastModifiedBy>Borthwick, Kristen Louise</cp:lastModifiedBy>
  <cp:revision>1</cp:revision>
  <dcterms:created xsi:type="dcterms:W3CDTF">2016-10-07T19:04:01Z</dcterms:created>
  <dcterms:modified xsi:type="dcterms:W3CDTF">2016-10-07T19:04:08Z</dcterms:modified>
</cp:coreProperties>
</file>