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1" r:id="rId9"/>
    <p:sldId id="269" r:id="rId10"/>
    <p:sldId id="266" r:id="rId11"/>
    <p:sldId id="267" r:id="rId12"/>
    <p:sldId id="268" r:id="rId13"/>
    <p:sldId id="270" r:id="rId14"/>
    <p:sldId id="272" r:id="rId15"/>
    <p:sldId id="274" r:id="rId16"/>
    <p:sldId id="275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43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53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41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3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9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7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03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8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94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57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17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7836-FCF2-4E61-BF6A-5BC3475D94B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1D33-F60A-4442-AE0E-2A2DBAB29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3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0/06/Stab-in-the-back_postcard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e/e5/Stab-in-the-back_cartoon_192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British = David Lloyd George</a:t>
            </a:r>
          </a:p>
          <a:p>
            <a:r>
              <a:rPr lang="en-US" dirty="0" smtClean="0"/>
              <a:t>Italy = Vittorio Orlando</a:t>
            </a:r>
          </a:p>
          <a:p>
            <a:r>
              <a:rPr lang="en-US" dirty="0" smtClean="0"/>
              <a:t>France = Georges Clemenceau</a:t>
            </a:r>
          </a:p>
          <a:p>
            <a:r>
              <a:rPr lang="en-US" dirty="0" smtClean="0"/>
              <a:t>U.S. = Woodrow Wilson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294" y="2281518"/>
            <a:ext cx="4114800" cy="301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644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had to pay 31.4 billion dollars to the Allies ($442 billion in 2013)</a:t>
            </a:r>
          </a:p>
          <a:p>
            <a:pPr lvl="1"/>
            <a:r>
              <a:rPr lang="en-US" u="sng" dirty="0" smtClean="0"/>
              <a:t>Reparations</a:t>
            </a:r>
            <a:r>
              <a:rPr lang="en-US" dirty="0" smtClean="0"/>
              <a:t> for damage done during the war</a:t>
            </a:r>
          </a:p>
          <a:p>
            <a:r>
              <a:rPr lang="en-US" dirty="0" smtClean="0"/>
              <a:t>Had to hand over all of its colonies to the Allies</a:t>
            </a:r>
          </a:p>
        </p:txBody>
      </p:sp>
    </p:spTree>
    <p:extLst>
      <p:ext uri="{BB962C8B-B14F-4D97-AF65-F5344CB8AC3E}">
        <p14:creationId xmlns:p14="http://schemas.microsoft.com/office/powerpoint/2010/main" xmlns="" val="120440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German army reduced to 100k soldiers</a:t>
            </a:r>
          </a:p>
          <a:p>
            <a:pPr lvl="1"/>
            <a:r>
              <a:rPr lang="en-US" dirty="0" smtClean="0"/>
              <a:t>No draft allowed</a:t>
            </a:r>
          </a:p>
          <a:p>
            <a:pPr lvl="1"/>
            <a:endParaRPr lang="en-US" dirty="0"/>
          </a:p>
          <a:p>
            <a:r>
              <a:rPr lang="en-US" dirty="0" smtClean="0"/>
              <a:t>Navy reduced to 15k men and 6 battleships</a:t>
            </a:r>
          </a:p>
          <a:p>
            <a:endParaRPr lang="en-US" dirty="0"/>
          </a:p>
          <a:p>
            <a:r>
              <a:rPr lang="en-US" dirty="0" smtClean="0"/>
              <a:t>Not allowed an </a:t>
            </a:r>
            <a:r>
              <a:rPr lang="en-US" dirty="0"/>
              <a:t>A</a:t>
            </a:r>
            <a:r>
              <a:rPr lang="en-US" dirty="0" smtClean="0"/>
              <a:t>ir Force or submarines</a:t>
            </a:r>
          </a:p>
          <a:p>
            <a:endParaRPr lang="en-US" dirty="0"/>
          </a:p>
          <a:p>
            <a:r>
              <a:rPr lang="en-US" dirty="0" smtClean="0"/>
              <a:t>Importing/exporting of </a:t>
            </a:r>
            <a:r>
              <a:rPr lang="en-US" dirty="0" smtClean="0"/>
              <a:t>war materials was banned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16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Rhineland was to be occupied by Allied troops for 15 years</a:t>
            </a:r>
          </a:p>
          <a:p>
            <a:pPr lvl="1"/>
            <a:r>
              <a:rPr lang="en-US" dirty="0" smtClean="0"/>
              <a:t>Area that bordered France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German troops allowed in the area</a:t>
            </a:r>
            <a:endParaRPr lang="en-US" dirty="0"/>
          </a:p>
        </p:txBody>
      </p:sp>
      <p:pic>
        <p:nvPicPr>
          <p:cNvPr id="3074" name="Picture 2" descr="http://www.bbc.co.uk/bitesize/higher/history/images/rhine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733800" cy="320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50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Outraged</a:t>
            </a:r>
          </a:p>
          <a:p>
            <a:endParaRPr lang="en-US" dirty="0" smtClean="0"/>
          </a:p>
          <a:p>
            <a:r>
              <a:rPr lang="en-US" dirty="0" smtClean="0"/>
              <a:t>Felt betrayed by its leaders</a:t>
            </a:r>
          </a:p>
          <a:p>
            <a:endParaRPr lang="en-US" dirty="0" smtClean="0"/>
          </a:p>
          <a:p>
            <a:r>
              <a:rPr lang="en-US" dirty="0" smtClean="0"/>
              <a:t>“We </a:t>
            </a:r>
            <a:r>
              <a:rPr lang="en-US" dirty="0" smtClean="0"/>
              <a:t>know the full brunt of hate that confronts us here. You demand from us to confess we were the only guilty party of war; such a confession in my mouth would be a lie</a:t>
            </a:r>
            <a:r>
              <a:rPr lang="en-US" dirty="0" smtClean="0"/>
              <a:t>.” - German foreign minister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upload.wikimedia.org/wikipedia/commons/8/87/Mass_demonstration_in_front_of_the_Reichstag_against_the_Treaty_of_Versa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00525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298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Felt honor was violated</a:t>
            </a:r>
          </a:p>
          <a:p>
            <a:pPr lvl="1"/>
            <a:r>
              <a:rPr lang="en-US" dirty="0" smtClean="0"/>
              <a:t>Were not allowed to negotiate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Felt “stabbed in the back” by government, others who were unpatriotic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File:Stab-in-the-back postc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0"/>
            <a:ext cx="4781550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File:Stab-in-the-back cartoon 19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315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440 clauses in final treaty</a:t>
            </a:r>
          </a:p>
          <a:p>
            <a:endParaRPr lang="en-US" dirty="0" smtClean="0"/>
          </a:p>
          <a:p>
            <a:r>
              <a:rPr lang="en-US" dirty="0" smtClean="0"/>
              <a:t>First 26 = establishment of League of Nations</a:t>
            </a:r>
          </a:p>
          <a:p>
            <a:endParaRPr lang="en-US" dirty="0" smtClean="0"/>
          </a:p>
          <a:p>
            <a:r>
              <a:rPr lang="en-US" dirty="0" smtClean="0"/>
              <a:t>Final 414 = dealt with German punishment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Tuesday!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r>
              <a:rPr lang="en-US" dirty="0" err="1" smtClean="0"/>
              <a:t>Skillbuilder</a:t>
            </a:r>
            <a:r>
              <a:rPr lang="en-US" dirty="0" smtClean="0"/>
              <a:t> map on page 860. </a:t>
            </a:r>
          </a:p>
          <a:p>
            <a:r>
              <a:rPr lang="en-US" dirty="0" smtClean="0"/>
              <a:t>Answer both questions at the bottom </a:t>
            </a:r>
            <a:r>
              <a:rPr lang="en-US" smtClean="0"/>
              <a:t>of the map!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77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The big four meet at the Paris Peace Conference following WWI</a:t>
            </a:r>
          </a:p>
          <a:p>
            <a:r>
              <a:rPr lang="en-US" dirty="0" smtClean="0"/>
              <a:t>Also known as the Council of Four</a:t>
            </a:r>
          </a:p>
          <a:p>
            <a:r>
              <a:rPr lang="en-US" dirty="0" smtClean="0"/>
              <a:t>Met at Versailles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495800" cy="29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379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Signed on June 28, 1919</a:t>
            </a:r>
          </a:p>
          <a:p>
            <a:r>
              <a:rPr lang="en-US" dirty="0" smtClean="0"/>
              <a:t>Exactly 5 years after the assassination of Archduke Franz Ferdinand</a:t>
            </a:r>
          </a:p>
          <a:p>
            <a:r>
              <a:rPr lang="en-US" dirty="0" smtClean="0"/>
              <a:t>Treaty was between the Allies and Germany</a:t>
            </a:r>
          </a:p>
          <a:p>
            <a:r>
              <a:rPr lang="en-US" dirty="0" smtClean="0"/>
              <a:t>Other Central powers had separate treaties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23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Germany, other Central Powers not </a:t>
            </a:r>
            <a:r>
              <a:rPr lang="en-US" dirty="0" smtClean="0"/>
              <a:t>invited to negotiate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Russia not invited</a:t>
            </a:r>
          </a:p>
          <a:p>
            <a:pPr lvl="1"/>
            <a:r>
              <a:rPr lang="en-US" dirty="0" smtClean="0"/>
              <a:t>It had negotiated a separate peace with Germany in 1918. </a:t>
            </a:r>
            <a:endParaRPr lang="en-US" dirty="0"/>
          </a:p>
        </p:txBody>
      </p:sp>
      <p:pic>
        <p:nvPicPr>
          <p:cNvPr id="11266" name="Picture 2" descr="http://www.ctevans.net/Versailles/Images/Cartoons/AtThePeace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810000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854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wanted to weaken Germany as much as possible.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Buffer state between Germany and France</a:t>
            </a:r>
          </a:p>
          <a:p>
            <a:r>
              <a:rPr lang="en-US" u="sng" dirty="0" smtClean="0"/>
              <a:t>Reparations</a:t>
            </a:r>
          </a:p>
          <a:p>
            <a:pPr lvl="1"/>
            <a:r>
              <a:rPr lang="en-US" dirty="0" smtClean="0"/>
              <a:t>What are reparations?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12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also wanted </a:t>
            </a:r>
            <a:r>
              <a:rPr lang="en-US" u="sng" dirty="0" smtClean="0"/>
              <a:t>reparations</a:t>
            </a:r>
          </a:p>
          <a:p>
            <a:endParaRPr lang="en-US" u="sng" dirty="0" smtClean="0"/>
          </a:p>
          <a:p>
            <a:r>
              <a:rPr lang="en-US" dirty="0" smtClean="0"/>
              <a:t>French and British are concerned about national security</a:t>
            </a:r>
          </a:p>
          <a:p>
            <a:pPr lvl="1"/>
            <a:r>
              <a:rPr lang="en-US" dirty="0" smtClean="0"/>
              <a:t>What is national security?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07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U.S. (Wilson) wanted to implement the </a:t>
            </a:r>
            <a:r>
              <a:rPr lang="en-US" u="sng" dirty="0" smtClean="0"/>
              <a:t>14 point plan</a:t>
            </a:r>
          </a:p>
          <a:p>
            <a:r>
              <a:rPr lang="en-US" u="sng" dirty="0" smtClean="0"/>
              <a:t>Self-determination</a:t>
            </a:r>
          </a:p>
          <a:p>
            <a:r>
              <a:rPr lang="en-US" u="sng" dirty="0" smtClean="0"/>
              <a:t>League of Nations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90844"/>
            <a:ext cx="3886200" cy="357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791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Germany to accept responsibility for causing the war </a:t>
            </a:r>
          </a:p>
          <a:p>
            <a:pPr lvl="1"/>
            <a:r>
              <a:rPr lang="en-US" dirty="0" smtClean="0"/>
              <a:t>Known as the War Guilt clause</a:t>
            </a:r>
          </a:p>
          <a:p>
            <a:endParaRPr lang="en-US" dirty="0" smtClean="0"/>
          </a:p>
          <a:p>
            <a:r>
              <a:rPr lang="en-US" dirty="0" smtClean="0"/>
              <a:t>Germany had to hand over 70,000 kilometers (43,000 miles) of land to the Allies</a:t>
            </a:r>
          </a:p>
          <a:p>
            <a:pPr lvl="1"/>
            <a:r>
              <a:rPr lang="en-US" dirty="0" smtClean="0"/>
              <a:t>Wanted to make Germany weaker and other European countries stronger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32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71500"/>
            <a:ext cx="67341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52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427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Big Four</vt:lpstr>
      <vt:lpstr>The Big Four</vt:lpstr>
      <vt:lpstr>Treaty of Versailles</vt:lpstr>
      <vt:lpstr>Treaty of Versailles</vt:lpstr>
      <vt:lpstr>Paris Peace Conference</vt:lpstr>
      <vt:lpstr>Paris Peace Conference</vt:lpstr>
      <vt:lpstr>Paris Peace Conference</vt:lpstr>
      <vt:lpstr>Treaty of Versailles</vt:lpstr>
      <vt:lpstr>Slide 9</vt:lpstr>
      <vt:lpstr>Treaty of Versailles</vt:lpstr>
      <vt:lpstr>Treaty of Versailles</vt:lpstr>
      <vt:lpstr>Treaty of Versailles</vt:lpstr>
      <vt:lpstr>German Reaction</vt:lpstr>
      <vt:lpstr>German Reaction</vt:lpstr>
      <vt:lpstr>Slide 15</vt:lpstr>
      <vt:lpstr>Slide 16</vt:lpstr>
      <vt:lpstr>Treaty of Versailles</vt:lpstr>
      <vt:lpstr>Test Tuesday!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</dc:creator>
  <cp:lastModifiedBy>ETSU</cp:lastModifiedBy>
  <cp:revision>12</cp:revision>
  <dcterms:created xsi:type="dcterms:W3CDTF">2013-02-07T01:52:23Z</dcterms:created>
  <dcterms:modified xsi:type="dcterms:W3CDTF">2013-02-07T14:45:45Z</dcterms:modified>
</cp:coreProperties>
</file>