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6" r:id="rId3"/>
    <p:sldId id="277" r:id="rId4"/>
    <p:sldId id="278" r:id="rId5"/>
    <p:sldId id="279" r:id="rId6"/>
    <p:sldId id="280" r:id="rId7"/>
    <p:sldId id="281" r:id="rId8"/>
    <p:sldId id="257" r:id="rId9"/>
    <p:sldId id="282" r:id="rId10"/>
    <p:sldId id="259" r:id="rId11"/>
    <p:sldId id="260" r:id="rId12"/>
    <p:sldId id="261" r:id="rId13"/>
    <p:sldId id="268" r:id="rId14"/>
    <p:sldId id="262" r:id="rId15"/>
    <p:sldId id="266" r:id="rId16"/>
    <p:sldId id="263" r:id="rId17"/>
    <p:sldId id="267" r:id="rId18"/>
    <p:sldId id="264" r:id="rId19"/>
    <p:sldId id="265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3D36604E-C1E8-4341-B505-5D320C5D12F5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763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588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42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669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414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514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3249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907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856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292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621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219BB-0B6A-409B-BBDA-994A207880AF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8D66B-C147-4F52-BB50-AE8FAC0841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129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//upload.wikimedia.org/wikipedia/commons/2/2e/WorldWarI-DeathsByAlliance-Piechart.sv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//upload.wikimedia.org/wikipedia/commons/f/fc/WorldWarI-MilitaryDeaths-EntentePowers-Piechart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List at least 2 reasons the U.S. got involved in WWI</a:t>
            </a:r>
          </a:p>
          <a:p>
            <a:endParaRPr lang="en-US" dirty="0" smtClean="0"/>
          </a:p>
          <a:p>
            <a:r>
              <a:rPr lang="en-US" dirty="0" smtClean="0"/>
              <a:t>2) How did the United States feel about being involved in WWI at the beginning?</a:t>
            </a:r>
          </a:p>
          <a:p>
            <a:endParaRPr lang="en-US" dirty="0" smtClean="0"/>
          </a:p>
          <a:p>
            <a:r>
              <a:rPr lang="en-US" dirty="0" smtClean="0"/>
              <a:t>3) What did Germany offer Mexico if they helped out in the war?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Nations devote all resources to war effort</a:t>
            </a:r>
          </a:p>
          <a:p>
            <a:pPr lvl="1"/>
            <a:r>
              <a:rPr lang="en-US" dirty="0" smtClean="0"/>
              <a:t>Factories</a:t>
            </a:r>
          </a:p>
          <a:p>
            <a:pPr lvl="1"/>
            <a:r>
              <a:rPr lang="en-US" dirty="0" smtClean="0"/>
              <a:t>Rationing</a:t>
            </a:r>
          </a:p>
          <a:p>
            <a:pPr lvl="1"/>
            <a:r>
              <a:rPr lang="en-US" dirty="0" smtClean="0"/>
              <a:t>Women do jobs left behind by men</a:t>
            </a:r>
          </a:p>
        </p:txBody>
      </p:sp>
      <p:pic>
        <p:nvPicPr>
          <p:cNvPr id="4" name="Picture 5" descr="joanofarc warbon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295400"/>
            <a:ext cx="3865563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004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 Withdraws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Shortages on fuel/food cause civil unrest</a:t>
            </a:r>
          </a:p>
          <a:p>
            <a:r>
              <a:rPr lang="en-US" dirty="0" smtClean="0"/>
              <a:t>Too many soldiers have died</a:t>
            </a:r>
          </a:p>
          <a:p>
            <a:r>
              <a:rPr lang="en-US" dirty="0" smtClean="0"/>
              <a:t>Army refuses to fight any longer</a:t>
            </a:r>
          </a:p>
        </p:txBody>
      </p:sp>
    </p:spTree>
    <p:extLst>
      <p:ext uri="{BB962C8B-B14F-4D97-AF65-F5344CB8AC3E}">
        <p14:creationId xmlns:p14="http://schemas.microsoft.com/office/powerpoint/2010/main" xmlns="" val="299389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 Withdraws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Czar Nicholas II steps </a:t>
            </a:r>
            <a:r>
              <a:rPr lang="en-US" dirty="0" smtClean="0"/>
              <a:t>down</a:t>
            </a:r>
          </a:p>
          <a:p>
            <a:endParaRPr lang="en-US" dirty="0" smtClean="0"/>
          </a:p>
          <a:p>
            <a:r>
              <a:rPr lang="en-US" dirty="0" smtClean="0"/>
              <a:t>Vladimir Lenin comes to power</a:t>
            </a:r>
          </a:p>
          <a:p>
            <a:pPr lvl="1"/>
            <a:r>
              <a:rPr lang="en-US" dirty="0" smtClean="0"/>
              <a:t>Offers Germany a </a:t>
            </a:r>
            <a:r>
              <a:rPr lang="en-US" dirty="0" smtClean="0"/>
              <a:t>truce</a:t>
            </a:r>
          </a:p>
        </p:txBody>
      </p:sp>
    </p:spTree>
    <p:extLst>
      <p:ext uri="{BB962C8B-B14F-4D97-AF65-F5344CB8AC3E}">
        <p14:creationId xmlns:p14="http://schemas.microsoft.com/office/powerpoint/2010/main" xmlns="" val="208733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 Withdraws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dirty="0" smtClean="0"/>
              <a:t>War between Russian/Germany officially over</a:t>
            </a:r>
          </a:p>
          <a:p>
            <a:pPr lvl="1"/>
            <a:r>
              <a:rPr lang="en-US" dirty="0" smtClean="0"/>
              <a:t>Eastern Front is no longer a warzone</a:t>
            </a:r>
          </a:p>
          <a:p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 smtClean="0"/>
              <a:t>1917 – 5.5 mil Russian soldiers wounded, killed, or taken prisoner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Germany Focuses on Western Front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Sends most forces to Western Front</a:t>
            </a:r>
          </a:p>
          <a:p>
            <a:r>
              <a:rPr lang="en-US" dirty="0" smtClean="0"/>
              <a:t>Near Paris, nearing victory</a:t>
            </a:r>
          </a:p>
          <a:p>
            <a:r>
              <a:rPr lang="en-US" dirty="0" smtClean="0"/>
              <a:t>U.S. sends 140k fresh troops, counter attack</a:t>
            </a:r>
          </a:p>
        </p:txBody>
      </p:sp>
    </p:spTree>
    <p:extLst>
      <p:ext uri="{BB962C8B-B14F-4D97-AF65-F5344CB8AC3E}">
        <p14:creationId xmlns:p14="http://schemas.microsoft.com/office/powerpoint/2010/main" xmlns="" val="27364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Germany Focuses on Western Front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Battle of Marne (Marne River)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battle at Marne, more than 2 mil U.S. troops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Allies push Germany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Advance towards Germany</a:t>
            </a:r>
          </a:p>
          <a:p>
            <a:endParaRPr lang="en-US" dirty="0" smtClean="0"/>
          </a:p>
          <a:p>
            <a:r>
              <a:rPr lang="en-US" dirty="0" smtClean="0"/>
              <a:t>Central Powers begin to crumble</a:t>
            </a:r>
          </a:p>
        </p:txBody>
      </p:sp>
    </p:spTree>
    <p:extLst>
      <p:ext uri="{BB962C8B-B14F-4D97-AF65-F5344CB8AC3E}">
        <p14:creationId xmlns:p14="http://schemas.microsoft.com/office/powerpoint/2010/main" xmlns="" val="140525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Allies begin to Crumble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Bulgaria/Turks surrender</a:t>
            </a:r>
          </a:p>
          <a:p>
            <a:r>
              <a:rPr lang="en-US" dirty="0" smtClean="0"/>
              <a:t>Austria-Hungary = revolution</a:t>
            </a:r>
          </a:p>
          <a:p>
            <a:r>
              <a:rPr lang="en-US" dirty="0" smtClean="0"/>
              <a:t>German soldiers mutinied, public turns on Kaiser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Kaiser Wilhelm steps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German </a:t>
            </a:r>
            <a:r>
              <a:rPr lang="en-US" dirty="0" err="1" smtClean="0"/>
              <a:t>govt</a:t>
            </a:r>
            <a:r>
              <a:rPr lang="en-US" dirty="0" smtClean="0"/>
              <a:t> meets w/ France</a:t>
            </a:r>
          </a:p>
          <a:p>
            <a:endParaRPr lang="en-US" dirty="0"/>
          </a:p>
          <a:p>
            <a:r>
              <a:rPr lang="en-US" dirty="0" smtClean="0"/>
              <a:t>Signs </a:t>
            </a:r>
            <a:r>
              <a:rPr lang="en-US" b="1" u="sng" dirty="0" smtClean="0"/>
              <a:t>armistice</a:t>
            </a:r>
            <a:r>
              <a:rPr lang="en-US" dirty="0" smtClean="0"/>
              <a:t> with France</a:t>
            </a:r>
          </a:p>
          <a:p>
            <a:pPr lvl="1"/>
            <a:r>
              <a:rPr lang="en-US" dirty="0" smtClean="0"/>
              <a:t>Officially ends WWII</a:t>
            </a:r>
          </a:p>
          <a:p>
            <a:pPr lvl="1"/>
            <a:endParaRPr lang="en-US" dirty="0"/>
          </a:p>
          <a:p>
            <a:r>
              <a:rPr lang="en-US" dirty="0" smtClean="0"/>
              <a:t>Fighting stops at 11 on 11/11</a:t>
            </a:r>
          </a:p>
          <a:p>
            <a:pPr lvl="1"/>
            <a:r>
              <a:rPr lang="en-US" dirty="0" smtClean="0"/>
              <a:t>But some didn’t know and kept fighting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644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Cost of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8.5 mil deaths</a:t>
            </a:r>
          </a:p>
          <a:p>
            <a:r>
              <a:rPr lang="en-US" dirty="0" smtClean="0"/>
              <a:t>21 mil wounded</a:t>
            </a:r>
          </a:p>
          <a:p>
            <a:r>
              <a:rPr lang="en-US" dirty="0" smtClean="0"/>
              <a:t>Cost of War = 338 billion dollars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600200"/>
            <a:ext cx="4274352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9413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now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Wilson won re-election in 1916 under the slogan: “He kept us out of war.”</a:t>
            </a:r>
          </a:p>
          <a:p>
            <a:endParaRPr lang="en-US" dirty="0" smtClean="0"/>
          </a:p>
          <a:p>
            <a:r>
              <a:rPr lang="en-US" dirty="0" smtClean="0"/>
              <a:t>“Peace without victory” speech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Deaths</a:t>
            </a:r>
            <a:endParaRPr lang="en-US" dirty="0"/>
          </a:p>
        </p:txBody>
      </p:sp>
      <p:pic>
        <p:nvPicPr>
          <p:cNvPr id="1030" name="Picture 6" descr="File:WorldWarI-DeathsByAlliance-Piechart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33337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Military Deaths</a:t>
            </a:r>
            <a:endParaRPr lang="en-US" dirty="0"/>
          </a:p>
        </p:txBody>
      </p:sp>
      <p:pic>
        <p:nvPicPr>
          <p:cNvPr id="31746" name="Picture 2" descr="File:WorldWarI-MilitaryDeaths-EntentePowers-Piechart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447800"/>
            <a:ext cx="5486400" cy="47975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now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world must be made safe for democracy”</a:t>
            </a:r>
          </a:p>
          <a:p>
            <a:endParaRPr lang="en-US" dirty="0" smtClean="0"/>
          </a:p>
          <a:p>
            <a:r>
              <a:rPr lang="en-US" dirty="0" smtClean="0"/>
              <a:t>Wilson asks Congress for declaration of war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Mobilization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War Industries Board coordinated production and price controls</a:t>
            </a:r>
          </a:p>
          <a:p>
            <a:endParaRPr lang="en-US" dirty="0" smtClean="0"/>
          </a:p>
          <a:p>
            <a:r>
              <a:rPr lang="en-US" dirty="0" smtClean="0"/>
              <a:t>Food Administration (Herbert Hoover) voluntary efforts to conserve food for soldiers</a:t>
            </a:r>
          </a:p>
          <a:p>
            <a:endParaRPr lang="en-US" dirty="0" smtClean="0"/>
          </a:p>
          <a:p>
            <a:r>
              <a:rPr lang="en-US" dirty="0" smtClean="0"/>
              <a:t>Financing - Liberty Bonds </a:t>
            </a:r>
          </a:p>
          <a:p>
            <a:endParaRPr lang="en-US" dirty="0"/>
          </a:p>
        </p:txBody>
      </p:sp>
      <p:pic>
        <p:nvPicPr>
          <p:cNvPr id="5" name="Picture 5" descr="food is am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410200" y="1752600"/>
            <a:ext cx="2784475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3" descr="25_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571500"/>
            <a:ext cx="8001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Mobilization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Committee on Public Information - propaganda agency in America “do your bit” for the war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Hate the Hun, Liberty Cabbage, Can the Kaiser</a:t>
            </a:r>
          </a:p>
          <a:p>
            <a:endParaRPr lang="en-US" dirty="0"/>
          </a:p>
        </p:txBody>
      </p:sp>
      <p:pic>
        <p:nvPicPr>
          <p:cNvPr id="4" name="Picture 5" descr="together we w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1828800"/>
            <a:ext cx="3214687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Support for the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Espionage and Sedition Acts (1917-18) jail sentences for those critical of disloyal or abusive remarks toward US war effort</a:t>
            </a:r>
          </a:p>
          <a:p>
            <a:endParaRPr lang="en-US" dirty="0" smtClean="0"/>
          </a:p>
          <a:p>
            <a:r>
              <a:rPr lang="en-US" i="1" dirty="0" err="1" smtClean="0"/>
              <a:t>Schenck</a:t>
            </a:r>
            <a:r>
              <a:rPr lang="en-US" i="1" dirty="0" smtClean="0"/>
              <a:t> v. United States (1919)</a:t>
            </a:r>
            <a:r>
              <a:rPr lang="en-US" dirty="0" smtClean="0"/>
              <a:t> “clear and present danger” - free speech could be limited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it really a “World” War?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Fighting in African/Asian colonies</a:t>
            </a:r>
          </a:p>
          <a:p>
            <a:endParaRPr lang="en-US" dirty="0"/>
          </a:p>
          <a:p>
            <a:r>
              <a:rPr lang="en-US" dirty="0" smtClean="0"/>
              <a:t>Japan takes Germany’s Pacific colonies</a:t>
            </a:r>
          </a:p>
          <a:p>
            <a:endParaRPr lang="en-US" dirty="0"/>
          </a:p>
          <a:p>
            <a:r>
              <a:rPr lang="en-US" dirty="0" smtClean="0"/>
              <a:t>India sends troops to help </a:t>
            </a:r>
            <a:r>
              <a:rPr lang="en-US" dirty="0" smtClean="0"/>
              <a:t>British</a:t>
            </a:r>
          </a:p>
          <a:p>
            <a:endParaRPr lang="en-US" dirty="0" smtClean="0"/>
          </a:p>
          <a:p>
            <a:r>
              <a:rPr lang="en-US" dirty="0" smtClean="0"/>
              <a:t>Map p. 852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0680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Selective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Selective Service Act (1917) draft: 2.8 million draftees, 2.9 million volunteers</a:t>
            </a:r>
          </a:p>
          <a:p>
            <a:endParaRPr lang="en-US" dirty="0" smtClean="0"/>
          </a:p>
          <a:p>
            <a:r>
              <a:rPr lang="en-US" dirty="0" smtClean="0"/>
              <a:t>Eventually 2 million were sent to Europe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462</Words>
  <Application>Microsoft Office PowerPoint</Application>
  <PresentationFormat>On-screen Show (4:3)</PresentationFormat>
  <Paragraphs>93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Review Questions</vt:lpstr>
      <vt:lpstr>U.S. now involved</vt:lpstr>
      <vt:lpstr>U.S. now involved</vt:lpstr>
      <vt:lpstr>U.S. Mobilization</vt:lpstr>
      <vt:lpstr>Slide 5</vt:lpstr>
      <vt:lpstr>U.S. Mobilization</vt:lpstr>
      <vt:lpstr>Maintaining Support for the War</vt:lpstr>
      <vt:lpstr>Was it really a “World” War?</vt:lpstr>
      <vt:lpstr>Selective Service</vt:lpstr>
      <vt:lpstr>Total War</vt:lpstr>
      <vt:lpstr>Russia Withdraws</vt:lpstr>
      <vt:lpstr>Russia Withdraws</vt:lpstr>
      <vt:lpstr>Russia Withdraws</vt:lpstr>
      <vt:lpstr>Germany Focuses on Western Front</vt:lpstr>
      <vt:lpstr>Germany Focuses on Western Front</vt:lpstr>
      <vt:lpstr>Allies push Germany back</vt:lpstr>
      <vt:lpstr>Allies begin to Crumble</vt:lpstr>
      <vt:lpstr>Kaiser Wilhelm steps down</vt:lpstr>
      <vt:lpstr>The Cost of War</vt:lpstr>
      <vt:lpstr>Deaths</vt:lpstr>
      <vt:lpstr>Military Deaths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it really a “World” War?</dc:title>
  <dc:creator>Cody</dc:creator>
  <cp:lastModifiedBy>ETSU</cp:lastModifiedBy>
  <cp:revision>15</cp:revision>
  <dcterms:created xsi:type="dcterms:W3CDTF">2013-02-03T20:36:51Z</dcterms:created>
  <dcterms:modified xsi:type="dcterms:W3CDTF">2013-02-04T17:52:13Z</dcterms:modified>
</cp:coreProperties>
</file>