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War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Neutrality to War</a:t>
            </a:r>
          </a:p>
        </p:txBody>
      </p:sp>
    </p:spTree>
    <p:extLst>
      <p:ext uri="{BB962C8B-B14F-4D97-AF65-F5344CB8AC3E}">
        <p14:creationId xmlns:p14="http://schemas.microsoft.com/office/powerpoint/2010/main" val="41186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Militarism and the Arms 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8384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arms race in Europe ensured that the next war to be fought would involve more troops and more technologically advanced weapons than ever before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weapons would change the nature of warfare forever</a:t>
            </a:r>
          </a:p>
        </p:txBody>
      </p:sp>
    </p:spTree>
    <p:extLst>
      <p:ext uri="{BB962C8B-B14F-4D97-AF65-F5344CB8AC3E}">
        <p14:creationId xmlns:p14="http://schemas.microsoft.com/office/powerpoint/2010/main" val="298747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10871" cy="3882696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leaders also prepared for war by forming alliances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major alliances formed in Europe prior to 1914: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 Alliance (Germany, Austria-Hungary, Italy)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 Entente (France, Russia, Great Britain)</a:t>
            </a:r>
          </a:p>
        </p:txBody>
      </p:sp>
    </p:spTree>
    <p:extLst>
      <p:ext uri="{BB962C8B-B14F-4D97-AF65-F5344CB8AC3E}">
        <p14:creationId xmlns:p14="http://schemas.microsoft.com/office/powerpoint/2010/main" val="37853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F7844F-FA7A-4478-94E0-6EA64D079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9BECC8-358C-4316-8900-240736717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Alliances allowed European leaders to act recklessly, because they knew they had powerful allies to back them up if they declared war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began thinking less of the advantages of peace, and instead the possible gains of war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leaders hoped that a war would smooth over domestic problems</a:t>
            </a:r>
          </a:p>
        </p:txBody>
      </p:sp>
    </p:spTree>
    <p:extLst>
      <p:ext uri="{BB962C8B-B14F-4D97-AF65-F5344CB8AC3E}">
        <p14:creationId xmlns:p14="http://schemas.microsoft.com/office/powerpoint/2010/main" val="180017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57CB83-CFE3-44F1-AB2E-79A972AC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04EE1AC-130E-4B65-BAD2-8D6E857CA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34288" y="2270611"/>
            <a:ext cx="7175834" cy="4103685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and Italy quickly developed imperialist ambitions after their unifications in the late 19</a:t>
            </a:r>
            <a:r>
              <a:rPr lang="en-US" sz="3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Germany expanded into Africa, it created tension with Britain, who already held a significant portion of the continent </a:t>
            </a:r>
          </a:p>
        </p:txBody>
      </p:sp>
    </p:spTree>
    <p:extLst>
      <p:ext uri="{BB962C8B-B14F-4D97-AF65-F5344CB8AC3E}">
        <p14:creationId xmlns:p14="http://schemas.microsoft.com/office/powerpoint/2010/main" val="9814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44393A-93E3-426B-8F79-0712B9A13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43468FE-0D49-4997-B7DB-7C280B289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685503" cy="395791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need for raw materials and resources to fuel industry was a huge draw for countries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tension created by the competition for empire led Europe to the brink of war</a:t>
            </a:r>
          </a:p>
        </p:txBody>
      </p:sp>
    </p:spTree>
    <p:extLst>
      <p:ext uri="{BB962C8B-B14F-4D97-AF65-F5344CB8AC3E}">
        <p14:creationId xmlns:p14="http://schemas.microsoft.com/office/powerpoint/2010/main" val="35275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78BB0A-F7BD-4CC3-9740-66F547EF8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Spark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C9134-68E1-46ED-BBD7-3CEE5F0EC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07632" cy="3865145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June 28, 1914 Archduke Franz Ferdinand, heir to the Austrian throne and his wife Sophie visited Sarajevo, the capital city of Bosnia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group known as the Black Hand planned to assassinate the Archduke</a:t>
            </a:r>
          </a:p>
        </p:txBody>
      </p:sp>
    </p:spTree>
    <p:extLst>
      <p:ext uri="{BB962C8B-B14F-4D97-AF65-F5344CB8AC3E}">
        <p14:creationId xmlns:p14="http://schemas.microsoft.com/office/powerpoint/2010/main" val="59137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1EEBAF-5C69-4C5C-9811-2A72A884C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Spark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5199CEC-4D99-4FF7-9AF0-EBEB7FE9E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39758" y="2411896"/>
            <a:ext cx="8074016" cy="388288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Black Hand was made up of young Serbs who believed that Bosnia should be an independent nation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the Archduke was traveling through the streets of Sarajevo, Black Hand member Gavrilo Princip spotted the vehicle and shot the Archduke and his wife</a:t>
            </a:r>
          </a:p>
        </p:txBody>
      </p:sp>
    </p:spTree>
    <p:extLst>
      <p:ext uri="{BB962C8B-B14F-4D97-AF65-F5344CB8AC3E}">
        <p14:creationId xmlns:p14="http://schemas.microsoft.com/office/powerpoint/2010/main" val="191905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43E20D-FCC2-4772-AEFE-C830C5361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 and a Chain Reaction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9AEB98-AB1B-42C4-8C72-11076C155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94098" cy="387839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assassination of Franz Ferdinand sparked the conflict that evolved into World War 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Austria-Hungary’s ally, Germany sent a promise that they would support Austria if a war began</a:t>
            </a:r>
          </a:p>
        </p:txBody>
      </p:sp>
    </p:spTree>
    <p:extLst>
      <p:ext uri="{BB962C8B-B14F-4D97-AF65-F5344CB8AC3E}">
        <p14:creationId xmlns:p14="http://schemas.microsoft.com/office/powerpoint/2010/main" val="40381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1A0427-3E1D-495A-9566-AF6332512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 and a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Chain Reaction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B92208-710C-4F8A-9F32-EAA72E244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Germany’s backing, Austria sent an ultimatum to Serbia demanding their cooperation in an investigation into the assassination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 did not agree to the demands and Austria-Hungary declared war on July 28, 1914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the alliances, a localized conflict quickly spread to ingulf the world</a:t>
            </a:r>
          </a:p>
        </p:txBody>
      </p:sp>
    </p:spTree>
    <p:extLst>
      <p:ext uri="{BB962C8B-B14F-4D97-AF65-F5344CB8AC3E}">
        <p14:creationId xmlns:p14="http://schemas.microsoft.com/office/powerpoint/2010/main" val="11313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1F56E8-9DC0-4EC3-AB8C-D057106B6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 and a Chain Reaction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EE80902-9066-4729-A260-EA489012B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August, Russia began mobilizing to help its ally Serbia, which caused Germany to declare war on Russia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France, Russia’s ally, declared war on Germany, and the next day Germany declared war on Belgium to go through that country to attack Germany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Britain declared war on Germany due to Britain being allied to France and Belgium</a:t>
            </a:r>
          </a:p>
        </p:txBody>
      </p:sp>
    </p:spTree>
    <p:extLst>
      <p:ext uri="{BB962C8B-B14F-4D97-AF65-F5344CB8AC3E}">
        <p14:creationId xmlns:p14="http://schemas.microsoft.com/office/powerpoint/2010/main" val="21065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Causes of World War 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955532" cy="383326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“MAIN” Causes of World War 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Militarism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Alliances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</a:p>
        </p:txBody>
      </p:sp>
    </p:spTree>
    <p:extLst>
      <p:ext uri="{BB962C8B-B14F-4D97-AF65-F5344CB8AC3E}">
        <p14:creationId xmlns:p14="http://schemas.microsoft.com/office/powerpoint/2010/main" val="15325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8E6CF8-D40E-48E0-BE8F-94EFA43CA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 and a Chain Reaction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9C487E2-9EDE-42EE-98F4-BBE53D566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46179" cy="3971163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less than a week, the Central Powers of Germany and Austria-Hungary were at war with the allies of Britain, France, Russia, and Serbia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advanced through Belgium and were only 30 miles from Paris when Britain and France counterattacked, stopping Germany near the Marne River</a:t>
            </a:r>
          </a:p>
        </p:txBody>
      </p:sp>
    </p:spTree>
    <p:extLst>
      <p:ext uri="{BB962C8B-B14F-4D97-AF65-F5344CB8AC3E}">
        <p14:creationId xmlns:p14="http://schemas.microsoft.com/office/powerpoint/2010/main" val="325650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14877F-FE77-4795-9F80-2C82AA7CF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Leads to a Stalemate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B3B355-E3E8-4FFD-8478-E0111EF28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Battle of the Marne, the Germans began digging trenches and fortifying their position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Germans used machine guns and artillery killing thousands of French and British soldiers, forcing the British and French to dig their own trenches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Soon 450 miles of trenches stretched from the coast of Belgium to the border of Switzerland</a:t>
            </a:r>
          </a:p>
        </p:txBody>
      </p:sp>
    </p:spTree>
    <p:extLst>
      <p:ext uri="{BB962C8B-B14F-4D97-AF65-F5344CB8AC3E}">
        <p14:creationId xmlns:p14="http://schemas.microsoft.com/office/powerpoint/2010/main" val="45598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E0CFA4-E125-40D1-AB19-1C186F512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Leads to a Stalemate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0A8D38D-DADE-41F9-A5F8-C5A422402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168994" cy="394465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deadly war dragged on for years, primarily because the defensive weapons were better and more devastating than the offensive ones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virtually every battle, the attacking force suffered horribly, leading to a deadly stalemate</a:t>
            </a:r>
          </a:p>
        </p:txBody>
      </p:sp>
    </p:spTree>
    <p:extLst>
      <p:ext uri="{BB962C8B-B14F-4D97-AF65-F5344CB8AC3E}">
        <p14:creationId xmlns:p14="http://schemas.microsoft.com/office/powerpoint/2010/main" val="43206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303720-0333-411E-9449-FE0F62F76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Trench Warfare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B85A1F-4F0D-4F06-AC72-D9061F521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stalemate led to gruesome conditions for the men, including “trench foot” from standing for hours in wet, muddy trenches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Soldiers faced lice, rats, and constant fear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Casualties mounted quickly, 1 million French soldiers were killed or wounded in just the first 3 months of the war</a:t>
            </a:r>
          </a:p>
        </p:txBody>
      </p:sp>
    </p:spTree>
    <p:extLst>
      <p:ext uri="{BB962C8B-B14F-4D97-AF65-F5344CB8AC3E}">
        <p14:creationId xmlns:p14="http://schemas.microsoft.com/office/powerpoint/2010/main" val="134369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3A8B97-300C-4666-9551-A5F4AEF8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Urges Neutrality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38B28F9-1DA3-4E99-9C43-072BBC715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256337" cy="376790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war waged in Europe, President Woodrow Wilson called for Americans to remain neutral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feared that in a country made up of people of different origins, getting the US involved in the war would pit Americans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 one-another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5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Urges Neutrality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59127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first, most Americans viewed the war as a distant European quarrel for land and power, unless American interests directly affected, they wanted no part in it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Americans felt the war’s effects and held a preference for one combatant or another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businesses benefited from increased demand by European nations for American goods</a:t>
            </a:r>
          </a:p>
        </p:txBody>
      </p:sp>
    </p:spTree>
    <p:extLst>
      <p:ext uri="{BB962C8B-B14F-4D97-AF65-F5344CB8AC3E}">
        <p14:creationId xmlns:p14="http://schemas.microsoft.com/office/powerpoint/2010/main" val="178664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Divided Loyalties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1914 1/3 of Americans foreign born and many still thought of themselves in terms of their former homelands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German Americans and Irish Americans felt strongly that the Central Powers were justified in their actions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Americans sided with Britain and France, both of which had strong ties to the United States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4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Opinion Crystallizes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75169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Opinions Crystallized: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Isolationists: believed war was none of America’s business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Interventionists: felt the war affected American interests and the US should fight with the Allies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Internationalists: believed the US should play an active role in war and work to achieve peace but not enter the war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44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Neutrality Gives Way to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935100" cy="375912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Wilson was an internationalist and greatly desired peace around the world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originally attempted to use his influence to bring about peace</a:t>
            </a:r>
          </a:p>
        </p:txBody>
      </p:sp>
    </p:spTree>
    <p:extLst>
      <p:ext uri="{BB962C8B-B14F-4D97-AF65-F5344CB8AC3E}">
        <p14:creationId xmlns:p14="http://schemas.microsoft.com/office/powerpoint/2010/main" val="10371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 Blockades Germany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8235" y="2481251"/>
            <a:ext cx="7284985" cy="359931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early British strategy was to use its navy to blockade Germany and prevent goods from reaching Germany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law stated weapons could be confiscated, but food, medicine, etc. could not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expanded the idea to include food and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nonmilitary goods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8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Causes of World War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1914, there had not been a large-scale war in Europe in almost 100 years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Despite the illusion of polite diplomacy, underneath the surface was a powder keg of nationalism, militarism, entangling alliances, and imperialism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factors would lead to a brutal conflict that would quickly stretch around the world</a:t>
            </a:r>
          </a:p>
        </p:txBody>
      </p:sp>
    </p:spTree>
    <p:extLst>
      <p:ext uri="{BB962C8B-B14F-4D97-AF65-F5344CB8AC3E}">
        <p14:creationId xmlns:p14="http://schemas.microsoft.com/office/powerpoint/2010/main" val="193471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Unrestricted Submarine Warfare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195" y="2312158"/>
            <a:ext cx="7461539" cy="388269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responded to Britain’s blockade by attempting to blockade Britain using their U-boats to sink Allied ships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May 7, 1915 a German U-boat sank the British passenger liner </a:t>
            </a:r>
            <a:r>
              <a:rPr lang="en-US" sz="3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Lusitania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62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Unrestricted Submarine Warfare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566548" cy="3874458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 officials correctly claimed the ship was carrying contraband, however this was ignored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Wilson condemned the sinking, but still wanted peace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kept the US out of war for awhile by promising to stop sinking passenger ships until breaking that promise in 1916, sinking the </a:t>
            </a:r>
            <a:r>
              <a:rPr lang="en-US" sz="3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Sussex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6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Prepares for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Wilson wanted peace, he realized more and more that the US was heading toward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1915, he began making moves to prepare the nation for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1916: Congress passed two pieces of legislation to prepare for the US involvement in the war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7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Prepares for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7560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National Defense Act increased the size of the army by expanding the size and scope of the National Guard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Naval Construction Act ordered the construction of several naval vessels to enlarge the nations navy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Despite all of this, in 1916 Wilson ran for reelection on the slogan “He kept us out of war” and won another term as president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59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 Enters the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early 1917, two events occurred that pushed the US toward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 trade with the Allies had sustained Britain and France in the war while Germany was suffering from the British blockade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felt desperate and needed to take desperate actions to ensure their own victory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 Enters the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738118" cy="359931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1917: German Foreign Minister Arthur Zimmerman sent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Zimmerman telegram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Mexico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that if the US declared war on Germany, Mexico should declare war on the US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German victory, Mexico would get back the states of Texas, New Mexico, and Arizona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 Enters the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telegram was intercepted by the British and given to American authorities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Germans then announced they would again enact unrestricted submarine warfare against the British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Americans were shocked about the Zimmerman telegram, and on April 2, 1917 Wilson asked Congress for a declaration of war against Germany, which was declared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April 6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30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330955" cy="3709701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 (devotion to one’s nation) kick-started international and domestic tension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1800s: many began to reject the idea of a nation being a collection of different ethnic groups in favor of nations with a single ethnic group</a:t>
            </a:r>
          </a:p>
        </p:txBody>
      </p:sp>
    </p:spTree>
    <p:extLst>
      <p:ext uri="{BB962C8B-B14F-4D97-AF65-F5344CB8AC3E}">
        <p14:creationId xmlns:p14="http://schemas.microsoft.com/office/powerpoint/2010/main" val="47558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led to an intense form of nationalism that heightened international rivalries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1871, France wished to avenge its humiliating defeat by a collection of German states and regain the territory of Alsace-Lorraine that was lost in the conflict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Darwinism added to the fire of nationalism, believing the “best” country would come out ahead</a:t>
            </a:r>
          </a:p>
        </p:txBody>
      </p:sp>
    </p:spTree>
    <p:extLst>
      <p:ext uri="{BB962C8B-B14F-4D97-AF65-F5344CB8AC3E}">
        <p14:creationId xmlns:p14="http://schemas.microsoft.com/office/powerpoint/2010/main" val="19340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694519" cy="391564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 destabilized old multinational empires such as Austria-Hungary and the Ottoman Empire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emergence of an independent Serbia posed a threat on Austria-Hungary by trying to gain Austro-Hungarian territory where Serbs lived</a:t>
            </a:r>
          </a:p>
        </p:txBody>
      </p:sp>
    </p:spTree>
    <p:extLst>
      <p:ext uri="{BB962C8B-B14F-4D97-AF65-F5344CB8AC3E}">
        <p14:creationId xmlns:p14="http://schemas.microsoft.com/office/powerpoint/2010/main" val="110648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0359"/>
          </a:xfrm>
        </p:spPr>
        <p:txBody>
          <a:bodyPr>
            <a:normAutofit fontScale="850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Nationalist sentiments also spilled over into the economic goals of the nation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output, trade, and possession of an overseas empire were economic yardsticks of wealth and greatness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and France had overseas empires, while Germany, Italy, Japan and US rushed to join the imperial race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Nations jostled among themselves to carve out colonies in Africa and Asia</a:t>
            </a:r>
          </a:p>
        </p:txBody>
      </p:sp>
    </p:spTree>
    <p:extLst>
      <p:ext uri="{BB962C8B-B14F-4D97-AF65-F5344CB8AC3E}">
        <p14:creationId xmlns:p14="http://schemas.microsoft.com/office/powerpoint/2010/main" val="394776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Militarism and an Arms Race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124450" cy="397331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European leaders believed that a great war was coming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 began increasing the size of their armies and stockpiling weapons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did the most to prepare their military for the coming conflict</a:t>
            </a:r>
          </a:p>
        </p:txBody>
      </p:sp>
    </p:spTree>
    <p:extLst>
      <p:ext uri="{BB962C8B-B14F-4D97-AF65-F5344CB8AC3E}">
        <p14:creationId xmlns:p14="http://schemas.microsoft.com/office/powerpoint/2010/main" val="338833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Militarism and the Arms 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 built up its standing army, had the largest supply of guns in Europe, and built a navy to rival Britain’s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keep up, Britain increased the size of its navy as well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spirit of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militarism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(glorification of the military) fueled the arms race even more</a:t>
            </a:r>
          </a:p>
        </p:txBody>
      </p:sp>
    </p:spTree>
    <p:extLst>
      <p:ext uri="{BB962C8B-B14F-4D97-AF65-F5344CB8AC3E}">
        <p14:creationId xmlns:p14="http://schemas.microsoft.com/office/powerpoint/2010/main" val="72137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904</TotalTime>
  <Words>1700</Words>
  <Application>Microsoft Office PowerPoint</Application>
  <PresentationFormat>Widescreen</PresentationFormat>
  <Paragraphs>134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Times New Roman</vt:lpstr>
      <vt:lpstr>Trebuchet MS</vt:lpstr>
      <vt:lpstr>Berlin</vt:lpstr>
      <vt:lpstr>World War I</vt:lpstr>
      <vt:lpstr>The Causes of World War I</vt:lpstr>
      <vt:lpstr>The Causes of World War I</vt:lpstr>
      <vt:lpstr>Nationalism</vt:lpstr>
      <vt:lpstr>Nationalism</vt:lpstr>
      <vt:lpstr>Nationalism</vt:lpstr>
      <vt:lpstr>Nationalism</vt:lpstr>
      <vt:lpstr>Militarism and an Arms Race</vt:lpstr>
      <vt:lpstr>Militarism and the Arms Race</vt:lpstr>
      <vt:lpstr>Militarism and the Arms Race</vt:lpstr>
      <vt:lpstr>Alliances</vt:lpstr>
      <vt:lpstr>Alliances</vt:lpstr>
      <vt:lpstr>Imperialism</vt:lpstr>
      <vt:lpstr>Imperialism</vt:lpstr>
      <vt:lpstr>The Spark</vt:lpstr>
      <vt:lpstr>The Spark</vt:lpstr>
      <vt:lpstr>Alliances and a Chain Reaction</vt:lpstr>
      <vt:lpstr>Alliances and a Chain Reaction</vt:lpstr>
      <vt:lpstr>Alliances and a Chain Reaction</vt:lpstr>
      <vt:lpstr>Alliances and a Chain Reaction</vt:lpstr>
      <vt:lpstr>Technology Leads to a Stalemate</vt:lpstr>
      <vt:lpstr>Technology Leads to a Stalemate</vt:lpstr>
      <vt:lpstr>Trench Warfare</vt:lpstr>
      <vt:lpstr>Wilson Urges Neutrality</vt:lpstr>
      <vt:lpstr>Wilson Urges Neutrality</vt:lpstr>
      <vt:lpstr>Divided Loyalties</vt:lpstr>
      <vt:lpstr>American Opinion Crystallizes</vt:lpstr>
      <vt:lpstr>Neutrality Gives Way to War</vt:lpstr>
      <vt:lpstr>Britain Blockades Germany</vt:lpstr>
      <vt:lpstr>Unrestricted Submarine Warfare</vt:lpstr>
      <vt:lpstr>Unrestricted Submarine Warfare</vt:lpstr>
      <vt:lpstr>Wilson Prepares for War</vt:lpstr>
      <vt:lpstr>Wilson Prepares for War</vt:lpstr>
      <vt:lpstr>America Enters the War</vt:lpstr>
      <vt:lpstr>America Enters the War</vt:lpstr>
      <vt:lpstr>America Enters the War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I</dc:title>
  <dc:creator>Kestner, Derek</dc:creator>
  <cp:lastModifiedBy>Kestner, Derek</cp:lastModifiedBy>
  <cp:revision>47</cp:revision>
  <dcterms:created xsi:type="dcterms:W3CDTF">2019-10-22T11:57:37Z</dcterms:created>
  <dcterms:modified xsi:type="dcterms:W3CDTF">2019-12-04T17:53:54Z</dcterms:modified>
</cp:coreProperties>
</file>