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12/4/2019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12/4/2019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12/4/2019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Times New Roman" panose="02020603050405020304" pitchFamily="18" charset="0"/>
                <a:cs typeface="Times New Roman" panose="02020603050405020304" pitchFamily="18" charset="0"/>
              </a:rPr>
              <a:t>World War I</a:t>
            </a:r>
          </a:p>
        </p:txBody>
      </p:sp>
      <p:sp>
        <p:nvSpPr>
          <p:cNvPr id="3" name="Subtitle 2"/>
          <p:cNvSpPr>
            <a:spLocks noGrp="1"/>
          </p:cNvSpPr>
          <p:nvPr>
            <p:ph type="subTitle" idx="1"/>
          </p:nvPr>
        </p:nvSpPr>
        <p:spPr/>
        <p:txBody>
          <a:bodyPr>
            <a:normAutofit/>
          </a:bodyPr>
          <a:lstStyle/>
          <a:p>
            <a:r>
              <a:rPr lang="en-US" sz="4800" b="1" dirty="0">
                <a:solidFill>
                  <a:schemeClr val="bg1"/>
                </a:solidFill>
                <a:latin typeface="Times New Roman" panose="02020603050405020304" pitchFamily="18" charset="0"/>
                <a:cs typeface="Times New Roman" panose="02020603050405020304" pitchFamily="18" charset="0"/>
              </a:rPr>
              <a:t>The Home Front</a:t>
            </a:r>
          </a:p>
        </p:txBody>
      </p:sp>
    </p:spTree>
    <p:extLst>
      <p:ext uri="{BB962C8B-B14F-4D97-AF65-F5344CB8AC3E}">
        <p14:creationId xmlns:p14="http://schemas.microsoft.com/office/powerpoint/2010/main" val="3931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6D8352-AE8C-48F8-8516-0B023A712838}"/>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Shaping Public Opinion</a:t>
            </a:r>
          </a:p>
        </p:txBody>
      </p:sp>
      <p:sp>
        <p:nvSpPr>
          <p:cNvPr id="3" name="Content Placeholder 2">
            <a:extLst>
              <a:ext uri="{FF2B5EF4-FFF2-40B4-BE49-F238E27FC236}">
                <a16:creationId xmlns="" xmlns:a16="http://schemas.microsoft.com/office/drawing/2014/main" id="{A423212A-3EE9-4408-ABBA-5955B98EDCCB}"/>
              </a:ext>
            </a:extLst>
          </p:cNvPr>
          <p:cNvSpPr>
            <a:spLocks noGrp="1"/>
          </p:cNvSpPr>
          <p:nvPr>
            <p:ph idx="1"/>
          </p:nvPr>
        </p:nvSpPr>
        <p:spPr/>
        <p:txBody>
          <a:bodyPr>
            <a:normAutofit lnSpcReduction="10000"/>
          </a:bodyPr>
          <a:lstStyle/>
          <a:p>
            <a:r>
              <a:rPr lang="en-US" sz="3600" dirty="0">
                <a:solidFill>
                  <a:schemeClr val="bg1"/>
                </a:solidFill>
                <a:latin typeface="Times New Roman" panose="02020603050405020304" pitchFamily="18" charset="0"/>
                <a:cs typeface="Times New Roman" panose="02020603050405020304" pitchFamily="18" charset="0"/>
              </a:rPr>
              <a:t>For these efforts to work, the American people had to support the war effort</a:t>
            </a:r>
          </a:p>
          <a:p>
            <a:r>
              <a:rPr lang="en-US" sz="3600" dirty="0">
                <a:solidFill>
                  <a:schemeClr val="bg1"/>
                </a:solidFill>
                <a:latin typeface="Times New Roman" panose="02020603050405020304" pitchFamily="18" charset="0"/>
                <a:cs typeface="Times New Roman" panose="02020603050405020304" pitchFamily="18" charset="0"/>
              </a:rPr>
              <a:t>The </a:t>
            </a:r>
            <a:r>
              <a:rPr lang="en-US" sz="3600" dirty="0">
                <a:solidFill>
                  <a:srgbClr val="C00000"/>
                </a:solidFill>
                <a:latin typeface="Times New Roman" panose="02020603050405020304" pitchFamily="18" charset="0"/>
                <a:cs typeface="Times New Roman" panose="02020603050405020304" pitchFamily="18" charset="0"/>
              </a:rPr>
              <a:t>Committee on Public Information</a:t>
            </a:r>
            <a:r>
              <a:rPr lang="en-US" sz="3600" dirty="0">
                <a:solidFill>
                  <a:schemeClr val="bg1"/>
                </a:solidFill>
                <a:latin typeface="Times New Roman" panose="02020603050405020304" pitchFamily="18" charset="0"/>
                <a:cs typeface="Times New Roman" panose="02020603050405020304" pitchFamily="18" charset="0"/>
              </a:rPr>
              <a:t> (CPI) had the job of educating the public about the causes and nature of the war</a:t>
            </a:r>
          </a:p>
          <a:p>
            <a:r>
              <a:rPr lang="en-US" sz="3600" dirty="0">
                <a:solidFill>
                  <a:schemeClr val="bg1"/>
                </a:solidFill>
                <a:latin typeface="Times New Roman" panose="02020603050405020304" pitchFamily="18" charset="0"/>
                <a:cs typeface="Times New Roman" panose="02020603050405020304" pitchFamily="18" charset="0"/>
              </a:rPr>
              <a:t>Wilson appointed George Creel as director of the CPI to “sell America” on the idea of the war</a:t>
            </a:r>
          </a:p>
        </p:txBody>
      </p:sp>
    </p:spTree>
    <p:extLst>
      <p:ext uri="{BB962C8B-B14F-4D97-AF65-F5344CB8AC3E}">
        <p14:creationId xmlns:p14="http://schemas.microsoft.com/office/powerpoint/2010/main" val="3451573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9F1DE3E-CB74-4397-AA25-C58A7052CAB5}"/>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Opposition and Its Consequences</a:t>
            </a:r>
          </a:p>
        </p:txBody>
      </p:sp>
      <p:sp>
        <p:nvSpPr>
          <p:cNvPr id="3" name="Content Placeholder 2">
            <a:extLst>
              <a:ext uri="{FF2B5EF4-FFF2-40B4-BE49-F238E27FC236}">
                <a16:creationId xmlns="" xmlns:a16="http://schemas.microsoft.com/office/drawing/2014/main" id="{1BE906F4-3B1D-4FB9-B9F2-A8870B722332}"/>
              </a:ext>
            </a:extLst>
          </p:cNvPr>
          <p:cNvSpPr>
            <a:spLocks noGrp="1"/>
          </p:cNvSpPr>
          <p:nvPr>
            <p:ph idx="1"/>
          </p:nvPr>
        </p:nvSpPr>
        <p:spPr/>
        <p:txBody>
          <a:bodyPr>
            <a:normAutofit/>
          </a:bodyPr>
          <a:lstStyle/>
          <a:p>
            <a:r>
              <a:rPr lang="en-US" sz="3600" dirty="0">
                <a:solidFill>
                  <a:schemeClr val="bg1"/>
                </a:solidFill>
                <a:latin typeface="Times New Roman" panose="02020603050405020304" pitchFamily="18" charset="0"/>
                <a:cs typeface="Times New Roman" panose="02020603050405020304" pitchFamily="18" charset="0"/>
              </a:rPr>
              <a:t>Not all Americans supported the war effort</a:t>
            </a:r>
          </a:p>
          <a:p>
            <a:r>
              <a:rPr lang="en-US" sz="3600" dirty="0">
                <a:solidFill>
                  <a:schemeClr val="bg1"/>
                </a:solidFill>
                <a:latin typeface="Times New Roman" panose="02020603050405020304" pitchFamily="18" charset="0"/>
                <a:cs typeface="Times New Roman" panose="02020603050405020304" pitchFamily="18" charset="0"/>
              </a:rPr>
              <a:t>Two ethnic groups, German Americans and Irish Americans, opposed the Allies </a:t>
            </a:r>
          </a:p>
          <a:p>
            <a:r>
              <a:rPr lang="en-US" sz="3600" dirty="0">
                <a:solidFill>
                  <a:schemeClr val="bg1"/>
                </a:solidFill>
                <a:latin typeface="Times New Roman" panose="02020603050405020304" pitchFamily="18" charset="0"/>
                <a:cs typeface="Times New Roman" panose="02020603050405020304" pitchFamily="18" charset="0"/>
              </a:rPr>
              <a:t>Some Americans treated German Americans with prejudice or intolerance while others were pacifists who opposed war for any reason</a:t>
            </a:r>
          </a:p>
        </p:txBody>
      </p:sp>
    </p:spTree>
    <p:extLst>
      <p:ext uri="{BB962C8B-B14F-4D97-AF65-F5344CB8AC3E}">
        <p14:creationId xmlns:p14="http://schemas.microsoft.com/office/powerpoint/2010/main" val="2080245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ACD772-AA9E-4655-BD7F-72E6BB57AE79}"/>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Resistance to the Draft</a:t>
            </a:r>
          </a:p>
        </p:txBody>
      </p:sp>
      <p:sp>
        <p:nvSpPr>
          <p:cNvPr id="3" name="Content Placeholder 2">
            <a:extLst>
              <a:ext uri="{FF2B5EF4-FFF2-40B4-BE49-F238E27FC236}">
                <a16:creationId xmlns="" xmlns:a16="http://schemas.microsoft.com/office/drawing/2014/main" id="{8549D129-5B02-4B10-AA7B-7FF553E7EDB8}"/>
              </a:ext>
            </a:extLst>
          </p:cNvPr>
          <p:cNvSpPr>
            <a:spLocks noGrp="1"/>
          </p:cNvSpPr>
          <p:nvPr>
            <p:ph idx="1"/>
          </p:nvPr>
        </p:nvSpPr>
        <p:spPr/>
        <p:txBody>
          <a:bodyPr>
            <a:normAutofit lnSpcReduction="10000"/>
          </a:bodyPr>
          <a:lstStyle/>
          <a:p>
            <a:r>
              <a:rPr lang="en-US" sz="3600" dirty="0">
                <a:solidFill>
                  <a:schemeClr val="bg1"/>
                </a:solidFill>
                <a:latin typeface="Times New Roman" panose="02020603050405020304" pitchFamily="18" charset="0"/>
                <a:cs typeface="Times New Roman" panose="02020603050405020304" pitchFamily="18" charset="0"/>
              </a:rPr>
              <a:t>The draft created a lot of controversy in America</a:t>
            </a:r>
          </a:p>
          <a:p>
            <a:r>
              <a:rPr lang="en-US" sz="3600" dirty="0">
                <a:solidFill>
                  <a:schemeClr val="bg1"/>
                </a:solidFill>
                <a:latin typeface="Times New Roman" panose="02020603050405020304" pitchFamily="18" charset="0"/>
                <a:cs typeface="Times New Roman" panose="02020603050405020304" pitchFamily="18" charset="0"/>
              </a:rPr>
              <a:t>Some Americans believed it was illegal intrusion of the federal government into their private lives</a:t>
            </a:r>
          </a:p>
          <a:p>
            <a:r>
              <a:rPr lang="en-US" sz="3600" dirty="0">
                <a:solidFill>
                  <a:schemeClr val="bg1"/>
                </a:solidFill>
                <a:latin typeface="Times New Roman" panose="02020603050405020304" pitchFamily="18" charset="0"/>
                <a:cs typeface="Times New Roman" panose="02020603050405020304" pitchFamily="18" charset="0"/>
              </a:rPr>
              <a:t>Some men refused to cooperate while others tried to avoid the draft</a:t>
            </a:r>
          </a:p>
          <a:p>
            <a:r>
              <a:rPr lang="en-US" sz="3600" dirty="0">
                <a:solidFill>
                  <a:schemeClr val="bg1"/>
                </a:solidFill>
                <a:latin typeface="Times New Roman" panose="02020603050405020304" pitchFamily="18" charset="0"/>
                <a:cs typeface="Times New Roman" panose="02020603050405020304" pitchFamily="18" charset="0"/>
              </a:rPr>
              <a:t>As many as 12 percent of men who received draft notices never responded to them</a:t>
            </a:r>
          </a:p>
        </p:txBody>
      </p:sp>
    </p:spTree>
    <p:extLst>
      <p:ext uri="{BB962C8B-B14F-4D97-AF65-F5344CB8AC3E}">
        <p14:creationId xmlns:p14="http://schemas.microsoft.com/office/powerpoint/2010/main" val="999672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81A8DA-752A-4B47-8CD0-70004347EB70}"/>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Resistance to the Draft</a:t>
            </a:r>
          </a:p>
        </p:txBody>
      </p:sp>
      <p:sp>
        <p:nvSpPr>
          <p:cNvPr id="3" name="Content Placeholder 2">
            <a:extLst>
              <a:ext uri="{FF2B5EF4-FFF2-40B4-BE49-F238E27FC236}">
                <a16:creationId xmlns="" xmlns:a16="http://schemas.microsoft.com/office/drawing/2014/main" id="{70B7D870-C875-459B-BF56-A1FB83286770}"/>
              </a:ext>
            </a:extLst>
          </p:cNvPr>
          <p:cNvSpPr>
            <a:spLocks noGrp="1"/>
          </p:cNvSpPr>
          <p:nvPr>
            <p:ph idx="1"/>
          </p:nvPr>
        </p:nvSpPr>
        <p:spPr>
          <a:xfrm>
            <a:off x="680321" y="2336872"/>
            <a:ext cx="9613861" cy="3767899"/>
          </a:xfrm>
        </p:spPr>
        <p:txBody>
          <a:bodyPr>
            <a:normAutofit/>
          </a:bodyPr>
          <a:lstStyle/>
          <a:p>
            <a:r>
              <a:rPr lang="en-US" sz="3600" dirty="0">
                <a:solidFill>
                  <a:schemeClr val="bg1"/>
                </a:solidFill>
                <a:latin typeface="Times New Roman" panose="02020603050405020304" pitchFamily="18" charset="0"/>
                <a:cs typeface="Times New Roman" panose="02020603050405020304" pitchFamily="18" charset="0"/>
              </a:rPr>
              <a:t>Another group resisted the draft by becoming </a:t>
            </a:r>
            <a:r>
              <a:rPr lang="en-US" sz="3600" dirty="0">
                <a:solidFill>
                  <a:srgbClr val="C00000"/>
                </a:solidFill>
                <a:latin typeface="Times New Roman" panose="02020603050405020304" pitchFamily="18" charset="0"/>
                <a:cs typeface="Times New Roman" panose="02020603050405020304" pitchFamily="18" charset="0"/>
              </a:rPr>
              <a:t>conscientious objectors </a:t>
            </a:r>
            <a:r>
              <a:rPr lang="en-US" sz="3600" dirty="0">
                <a:solidFill>
                  <a:schemeClr val="bg1"/>
                </a:solidFill>
                <a:latin typeface="Times New Roman" panose="02020603050405020304" pitchFamily="18" charset="0"/>
                <a:cs typeface="Times New Roman" panose="02020603050405020304" pitchFamily="18" charset="0"/>
              </a:rPr>
              <a:t>(people whose moral or religious beliefs forbid them to fight in wars)</a:t>
            </a:r>
          </a:p>
          <a:p>
            <a:r>
              <a:rPr lang="en-US" sz="3600" dirty="0">
                <a:solidFill>
                  <a:schemeClr val="bg1"/>
                </a:solidFill>
                <a:latin typeface="Times New Roman" panose="02020603050405020304" pitchFamily="18" charset="0"/>
                <a:cs typeface="Times New Roman" panose="02020603050405020304" pitchFamily="18" charset="0"/>
              </a:rPr>
              <a:t>Some conscientious objectors were treated badly by their local draft boards and humiliated in training camps</a:t>
            </a:r>
          </a:p>
        </p:txBody>
      </p:sp>
    </p:spTree>
    <p:extLst>
      <p:ext uri="{BB962C8B-B14F-4D97-AF65-F5344CB8AC3E}">
        <p14:creationId xmlns:p14="http://schemas.microsoft.com/office/powerpoint/2010/main" val="131426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C7BAB1-4B0B-4D6B-9274-C3BEE22E4278}"/>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Women Work for Peace</a:t>
            </a:r>
          </a:p>
        </p:txBody>
      </p:sp>
      <p:sp>
        <p:nvSpPr>
          <p:cNvPr id="4" name="Text Placeholder 3">
            <a:extLst>
              <a:ext uri="{FF2B5EF4-FFF2-40B4-BE49-F238E27FC236}">
                <a16:creationId xmlns="" xmlns:a16="http://schemas.microsoft.com/office/drawing/2014/main" id="{63597461-D76D-4941-9729-C3D1A8599619}"/>
              </a:ext>
            </a:extLst>
          </p:cNvPr>
          <p:cNvSpPr>
            <a:spLocks noGrp="1"/>
          </p:cNvSpPr>
          <p:nvPr>
            <p:ph type="body" sz="half" idx="2"/>
          </p:nvPr>
        </p:nvSpPr>
        <p:spPr>
          <a:xfrm>
            <a:off x="680322" y="2336872"/>
            <a:ext cx="7514734" cy="3878398"/>
          </a:xfrm>
        </p:spPr>
        <p:txBody>
          <a:bodyPr>
            <a:normAutofit fontScale="92500" lnSpcReduction="20000"/>
          </a:bodyPr>
          <a:lstStyle/>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Many American women were opposed to the war</a:t>
            </a:r>
          </a:p>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Leading American feminists like Jane Addams formed the Women’s Peace Party</a:t>
            </a:r>
          </a:p>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Jeannette Rankin, the first woman to serve in the U.S. House of Representatives voted against the war declaration</a:t>
            </a:r>
          </a:p>
        </p:txBody>
      </p:sp>
    </p:spTree>
    <p:extLst>
      <p:ext uri="{BB962C8B-B14F-4D97-AF65-F5344CB8AC3E}">
        <p14:creationId xmlns:p14="http://schemas.microsoft.com/office/powerpoint/2010/main" val="1513407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4D330E-09A9-46A7-8745-CBEFC3D23914}"/>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Cracking Down on Dissent</a:t>
            </a:r>
          </a:p>
        </p:txBody>
      </p:sp>
      <p:sp>
        <p:nvSpPr>
          <p:cNvPr id="3" name="Content Placeholder 2">
            <a:extLst>
              <a:ext uri="{FF2B5EF4-FFF2-40B4-BE49-F238E27FC236}">
                <a16:creationId xmlns="" xmlns:a16="http://schemas.microsoft.com/office/drawing/2014/main" id="{1A55401E-7C5F-4E75-9BB6-1D6EB8BFF821}"/>
              </a:ext>
            </a:extLst>
          </p:cNvPr>
          <p:cNvSpPr>
            <a:spLocks noGrp="1"/>
          </p:cNvSpPr>
          <p:nvPr>
            <p:ph idx="1"/>
          </p:nvPr>
        </p:nvSpPr>
        <p:spPr/>
        <p:txBody>
          <a:bodyPr>
            <a:normAutofit lnSpcReduction="10000"/>
          </a:bodyPr>
          <a:lstStyle/>
          <a:p>
            <a:r>
              <a:rPr lang="en-US" sz="3600" dirty="0">
                <a:solidFill>
                  <a:schemeClr val="bg1"/>
                </a:solidFill>
                <a:latin typeface="Times New Roman" panose="02020603050405020304" pitchFamily="18" charset="0"/>
                <a:cs typeface="Times New Roman" panose="02020603050405020304" pitchFamily="18" charset="0"/>
              </a:rPr>
              <a:t>The work of the CPI created a mood in America where open debate was not welcome and many felt the CPI stifled free expression</a:t>
            </a:r>
          </a:p>
          <a:p>
            <a:r>
              <a:rPr lang="en-US" sz="3600" dirty="0">
                <a:solidFill>
                  <a:schemeClr val="bg1"/>
                </a:solidFill>
                <a:latin typeface="Times New Roman" panose="02020603050405020304" pitchFamily="18" charset="0"/>
                <a:cs typeface="Times New Roman" panose="02020603050405020304" pitchFamily="18" charset="0"/>
              </a:rPr>
              <a:t>June 1917: Congress passed the </a:t>
            </a:r>
            <a:r>
              <a:rPr lang="en-US" sz="3600" dirty="0">
                <a:solidFill>
                  <a:srgbClr val="C00000"/>
                </a:solidFill>
                <a:latin typeface="Times New Roman" panose="02020603050405020304" pitchFamily="18" charset="0"/>
                <a:cs typeface="Times New Roman" panose="02020603050405020304" pitchFamily="18" charset="0"/>
              </a:rPr>
              <a:t>Espionage Act </a:t>
            </a:r>
            <a:r>
              <a:rPr lang="en-US" sz="3600" dirty="0">
                <a:solidFill>
                  <a:schemeClr val="bg1"/>
                </a:solidFill>
                <a:latin typeface="Times New Roman" panose="02020603050405020304" pitchFamily="18" charset="0"/>
                <a:cs typeface="Times New Roman" panose="02020603050405020304" pitchFamily="18" charset="0"/>
              </a:rPr>
              <a:t>(allowed postal authorities to ban treasonable or seditious newspapers, magazines, or printed materials from the mail)</a:t>
            </a:r>
          </a:p>
        </p:txBody>
      </p:sp>
    </p:spTree>
    <p:extLst>
      <p:ext uri="{BB962C8B-B14F-4D97-AF65-F5344CB8AC3E}">
        <p14:creationId xmlns:p14="http://schemas.microsoft.com/office/powerpoint/2010/main" val="4059581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9C88F2B-FED0-4FD0-BFA1-B9A27AA42EF2}"/>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Cracking Down on Dissent</a:t>
            </a:r>
          </a:p>
        </p:txBody>
      </p:sp>
      <p:sp>
        <p:nvSpPr>
          <p:cNvPr id="3" name="Content Placeholder 2">
            <a:extLst>
              <a:ext uri="{FF2B5EF4-FFF2-40B4-BE49-F238E27FC236}">
                <a16:creationId xmlns="" xmlns:a16="http://schemas.microsoft.com/office/drawing/2014/main" id="{4755C02D-ECC9-45E1-8D9F-3DB72E1D9543}"/>
              </a:ext>
            </a:extLst>
          </p:cNvPr>
          <p:cNvSpPr>
            <a:spLocks noGrp="1"/>
          </p:cNvSpPr>
          <p:nvPr>
            <p:ph idx="1"/>
          </p:nvPr>
        </p:nvSpPr>
        <p:spPr/>
        <p:txBody>
          <a:bodyPr>
            <a:normAutofit/>
          </a:bodyPr>
          <a:lstStyle/>
          <a:p>
            <a:r>
              <a:rPr lang="en-US" sz="3600" dirty="0">
                <a:solidFill>
                  <a:schemeClr val="bg1"/>
                </a:solidFill>
                <a:latin typeface="Times New Roman" panose="02020603050405020304" pitchFamily="18" charset="0"/>
                <a:cs typeface="Times New Roman" panose="02020603050405020304" pitchFamily="18" charset="0"/>
              </a:rPr>
              <a:t>The Act enacted severe penalties for anyone engaged in disloyal or treasonable activities</a:t>
            </a:r>
          </a:p>
          <a:p>
            <a:r>
              <a:rPr lang="en-US" sz="3600" dirty="0">
                <a:solidFill>
                  <a:schemeClr val="bg1"/>
                </a:solidFill>
                <a:latin typeface="Times New Roman" panose="02020603050405020304" pitchFamily="18" charset="0"/>
                <a:cs typeface="Times New Roman" panose="02020603050405020304" pitchFamily="18" charset="0"/>
              </a:rPr>
              <a:t>Anyone found obstructing army recruiters, aiding the enemy, or generally interfering with the war effort could be punished by a $10,000 fine or 20 years in prison</a:t>
            </a:r>
          </a:p>
        </p:txBody>
      </p:sp>
    </p:spTree>
    <p:extLst>
      <p:ext uri="{BB962C8B-B14F-4D97-AF65-F5344CB8AC3E}">
        <p14:creationId xmlns:p14="http://schemas.microsoft.com/office/powerpoint/2010/main" val="2505727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F271308-83AC-4825-8D05-79AB9912B49B}"/>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Cracking Down on Dissent</a:t>
            </a:r>
          </a:p>
        </p:txBody>
      </p:sp>
      <p:sp>
        <p:nvSpPr>
          <p:cNvPr id="4" name="Text Placeholder 3">
            <a:extLst>
              <a:ext uri="{FF2B5EF4-FFF2-40B4-BE49-F238E27FC236}">
                <a16:creationId xmlns="" xmlns:a16="http://schemas.microsoft.com/office/drawing/2014/main" id="{7D5FE58A-5FC3-4C7D-8D55-A4E8FF73A472}"/>
              </a:ext>
            </a:extLst>
          </p:cNvPr>
          <p:cNvSpPr>
            <a:spLocks noGrp="1"/>
          </p:cNvSpPr>
          <p:nvPr>
            <p:ph type="body" sz="half" idx="2"/>
          </p:nvPr>
        </p:nvSpPr>
        <p:spPr>
          <a:xfrm>
            <a:off x="680321" y="2336872"/>
            <a:ext cx="7522773" cy="3599317"/>
          </a:xfrm>
        </p:spPr>
        <p:txBody>
          <a:bodyPr>
            <a:normAutofit lnSpcReduction="10000"/>
          </a:bodyPr>
          <a:lstStyle/>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1918: Congress passed the Sedition Act which made it unlawful to speak against the US form of government, the Constitution, or the military</a:t>
            </a:r>
          </a:p>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The government employed the Sedition Act to prosecute socialists, political radicals, </a:t>
            </a:r>
            <a:r>
              <a:rPr lang="en-US" sz="3600">
                <a:solidFill>
                  <a:schemeClr val="bg1"/>
                </a:solidFill>
                <a:latin typeface="Times New Roman" panose="02020603050405020304" pitchFamily="18" charset="0"/>
                <a:cs typeface="Times New Roman" panose="02020603050405020304" pitchFamily="18" charset="0"/>
              </a:rPr>
              <a:t>and pacifists</a:t>
            </a:r>
            <a:endParaRPr lang="en-US"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8116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0081996-E059-4931-8524-D4B9201E79A3}"/>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Cracking Down on Dissent</a:t>
            </a:r>
          </a:p>
        </p:txBody>
      </p:sp>
      <p:sp>
        <p:nvSpPr>
          <p:cNvPr id="3" name="Content Placeholder 2">
            <a:extLst>
              <a:ext uri="{FF2B5EF4-FFF2-40B4-BE49-F238E27FC236}">
                <a16:creationId xmlns="" xmlns:a16="http://schemas.microsoft.com/office/drawing/2014/main" id="{C81F4460-C736-4BD0-97FC-7A6D5E8C0770}"/>
              </a:ext>
            </a:extLst>
          </p:cNvPr>
          <p:cNvSpPr>
            <a:spLocks noGrp="1"/>
          </p:cNvSpPr>
          <p:nvPr>
            <p:ph idx="1"/>
          </p:nvPr>
        </p:nvSpPr>
        <p:spPr/>
        <p:txBody>
          <a:bodyPr>
            <a:normAutofit fontScale="92500" lnSpcReduction="10000"/>
          </a:bodyPr>
          <a:lstStyle/>
          <a:p>
            <a:r>
              <a:rPr lang="en-US" sz="3600" dirty="0">
                <a:solidFill>
                  <a:schemeClr val="bg1"/>
                </a:solidFill>
                <a:latin typeface="Times New Roman" panose="02020603050405020304" pitchFamily="18" charset="0"/>
                <a:cs typeface="Times New Roman" panose="02020603050405020304" pitchFamily="18" charset="0"/>
              </a:rPr>
              <a:t>Eugene V. Debs, the leader of the Socialist Party, was sentenced to 10 years under the act for giving a mildly antiwar speech at a socialist convention in Canton, Ohio</a:t>
            </a:r>
          </a:p>
          <a:p>
            <a:r>
              <a:rPr lang="en-US" sz="3600" dirty="0">
                <a:solidFill>
                  <a:schemeClr val="bg1"/>
                </a:solidFill>
                <a:latin typeface="Times New Roman" panose="02020603050405020304" pitchFamily="18" charset="0"/>
                <a:cs typeface="Times New Roman" panose="02020603050405020304" pitchFamily="18" charset="0"/>
              </a:rPr>
              <a:t>The Supreme Court ruled in </a:t>
            </a:r>
            <a:r>
              <a:rPr lang="en-US" sz="3600" i="1" dirty="0" err="1">
                <a:solidFill>
                  <a:schemeClr val="bg1"/>
                </a:solidFill>
                <a:latin typeface="Times New Roman" panose="02020603050405020304" pitchFamily="18" charset="0"/>
                <a:cs typeface="Times New Roman" panose="02020603050405020304" pitchFamily="18" charset="0"/>
              </a:rPr>
              <a:t>Scheneck</a:t>
            </a:r>
            <a:r>
              <a:rPr lang="en-US" sz="3600" i="1" dirty="0">
                <a:solidFill>
                  <a:schemeClr val="bg1"/>
                </a:solidFill>
                <a:latin typeface="Times New Roman" panose="02020603050405020304" pitchFamily="18" charset="0"/>
                <a:cs typeface="Times New Roman" panose="02020603050405020304" pitchFamily="18" charset="0"/>
              </a:rPr>
              <a:t> v. United States</a:t>
            </a:r>
            <a:r>
              <a:rPr lang="en-US" sz="3600" dirty="0">
                <a:solidFill>
                  <a:schemeClr val="bg1"/>
                </a:solidFill>
                <a:latin typeface="Times New Roman" panose="02020603050405020304" pitchFamily="18" charset="0"/>
                <a:cs typeface="Times New Roman" panose="02020603050405020304" pitchFamily="18" charset="0"/>
              </a:rPr>
              <a:t> (1919) that the Sedition Act was constitutional because the need for public order is so important that First Amendment protections do not apply</a:t>
            </a:r>
          </a:p>
        </p:txBody>
      </p:sp>
    </p:spTree>
    <p:extLst>
      <p:ext uri="{BB962C8B-B14F-4D97-AF65-F5344CB8AC3E}">
        <p14:creationId xmlns:p14="http://schemas.microsoft.com/office/powerpoint/2010/main" val="2552793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DBAD63-1C58-46DF-A501-C7E751D8A1E0}"/>
              </a:ext>
            </a:extLst>
          </p:cNvPr>
          <p:cNvSpPr>
            <a:spLocks noGrp="1"/>
          </p:cNvSpPr>
          <p:nvPr>
            <p:ph type="title"/>
          </p:nvPr>
        </p:nvSpPr>
        <p:spPr/>
        <p:txBody>
          <a:bodyPr>
            <a:normAutofit fontScale="90000"/>
          </a:bodyPr>
          <a:lstStyle/>
          <a:p>
            <a:pPr algn="ctr"/>
            <a:r>
              <a:rPr lang="en-US" sz="4800" b="1" dirty="0">
                <a:latin typeface="Times New Roman" panose="02020603050405020304" pitchFamily="18" charset="0"/>
                <a:cs typeface="Times New Roman" panose="02020603050405020304" pitchFamily="18" charset="0"/>
              </a:rPr>
              <a:t>Prejudice Against German Americans</a:t>
            </a:r>
          </a:p>
        </p:txBody>
      </p:sp>
      <p:sp>
        <p:nvSpPr>
          <p:cNvPr id="3" name="Content Placeholder 2">
            <a:extLst>
              <a:ext uri="{FF2B5EF4-FFF2-40B4-BE49-F238E27FC236}">
                <a16:creationId xmlns="" xmlns:a16="http://schemas.microsoft.com/office/drawing/2014/main" id="{6DDC16F2-EEB4-40CD-9DB8-038E81D3DA63}"/>
              </a:ext>
            </a:extLst>
          </p:cNvPr>
          <p:cNvSpPr>
            <a:spLocks noGrp="1"/>
          </p:cNvSpPr>
          <p:nvPr>
            <p:ph idx="1"/>
          </p:nvPr>
        </p:nvSpPr>
        <p:spPr/>
        <p:txBody>
          <a:bodyPr>
            <a:normAutofit fontScale="92500" lnSpcReduction="10000"/>
          </a:bodyPr>
          <a:lstStyle/>
          <a:p>
            <a:r>
              <a:rPr lang="en-US" sz="3600" dirty="0">
                <a:solidFill>
                  <a:schemeClr val="bg1"/>
                </a:solidFill>
                <a:latin typeface="Times New Roman" panose="02020603050405020304" pitchFamily="18" charset="0"/>
                <a:cs typeface="Times New Roman" panose="02020603050405020304" pitchFamily="18" charset="0"/>
              </a:rPr>
              <a:t>During the war, some German Americans were treated harshly due in part to the work of the CPI and other groups</a:t>
            </a:r>
          </a:p>
          <a:p>
            <a:r>
              <a:rPr lang="en-US" sz="3600" dirty="0">
                <a:solidFill>
                  <a:schemeClr val="bg1"/>
                </a:solidFill>
                <a:latin typeface="Times New Roman" panose="02020603050405020304" pitchFamily="18" charset="0"/>
                <a:cs typeface="Times New Roman" panose="02020603050405020304" pitchFamily="18" charset="0"/>
              </a:rPr>
              <a:t>Americans stopped teaching German in school and stopped playing music by German conductors</a:t>
            </a:r>
          </a:p>
          <a:p>
            <a:r>
              <a:rPr lang="en-US" sz="3600" dirty="0">
                <a:solidFill>
                  <a:schemeClr val="bg1"/>
                </a:solidFill>
                <a:latin typeface="Times New Roman" panose="02020603050405020304" pitchFamily="18" charset="0"/>
                <a:cs typeface="Times New Roman" panose="02020603050405020304" pitchFamily="18" charset="0"/>
              </a:rPr>
              <a:t>German Americans were pressured to stop speaking German, reading German language newspapers, and pressured to prove their American patriotism </a:t>
            </a:r>
          </a:p>
        </p:txBody>
      </p:sp>
    </p:spTree>
    <p:extLst>
      <p:ext uri="{BB962C8B-B14F-4D97-AF65-F5344CB8AC3E}">
        <p14:creationId xmlns:p14="http://schemas.microsoft.com/office/powerpoint/2010/main" val="2020821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US History Content Standards</a:t>
            </a:r>
          </a:p>
        </p:txBody>
      </p:sp>
      <p:sp>
        <p:nvSpPr>
          <p:cNvPr id="3" name="Content Placeholder 2"/>
          <p:cNvSpPr>
            <a:spLocks noGrp="1"/>
          </p:cNvSpPr>
          <p:nvPr>
            <p:ph idx="1"/>
          </p:nvPr>
        </p:nvSpPr>
        <p:spPr>
          <a:xfrm>
            <a:off x="680321" y="2336873"/>
            <a:ext cx="9613861" cy="3833268"/>
          </a:xfrm>
        </p:spPr>
        <p:txBody>
          <a:bodyPr>
            <a:normAutofit fontScale="85000" lnSpcReduction="20000"/>
          </a:bodyPr>
          <a:lstStyle/>
          <a:p>
            <a:r>
              <a:rPr lang="en-US" sz="3600" dirty="0">
                <a:solidFill>
                  <a:schemeClr val="bg1"/>
                </a:solidFill>
                <a:latin typeface="Times New Roman" panose="02020603050405020304" pitchFamily="18" charset="0"/>
                <a:cs typeface="Times New Roman" panose="02020603050405020304" pitchFamily="18" charset="0"/>
              </a:rPr>
              <a:t>US. 26 </a:t>
            </a:r>
          </a:p>
          <a:p>
            <a:r>
              <a:rPr lang="en-US" sz="3600" dirty="0">
                <a:solidFill>
                  <a:schemeClr val="bg1"/>
                </a:solidFill>
                <a:latin typeface="Times New Roman" panose="02020603050405020304" pitchFamily="18" charset="0"/>
                <a:cs typeface="Times New Roman" panose="02020603050405020304" pitchFamily="18" charset="0"/>
              </a:rPr>
              <a:t>Analyze the political, economic, and social ramifications of World War I on the home front, including: </a:t>
            </a:r>
          </a:p>
          <a:p>
            <a:pPr marL="0" indent="0">
              <a:buNone/>
            </a:pPr>
            <a:r>
              <a:rPr lang="en-US" sz="3600" dirty="0">
                <a:solidFill>
                  <a:schemeClr val="bg1"/>
                </a:solidFill>
                <a:latin typeface="Times New Roman" panose="02020603050405020304" pitchFamily="18" charset="0"/>
                <a:cs typeface="Times New Roman" panose="02020603050405020304" pitchFamily="18" charset="0"/>
              </a:rPr>
              <a:t>	• Role played by women and minorities </a:t>
            </a:r>
          </a:p>
          <a:p>
            <a:pPr marL="0" indent="0">
              <a:buNone/>
            </a:pPr>
            <a:r>
              <a:rPr lang="en-US" sz="3600" dirty="0">
                <a:solidFill>
                  <a:schemeClr val="bg1"/>
                </a:solidFill>
                <a:latin typeface="Times New Roman" panose="02020603050405020304" pitchFamily="18" charset="0"/>
                <a:cs typeface="Times New Roman" panose="02020603050405020304" pitchFamily="18" charset="0"/>
              </a:rPr>
              <a:t>	• Voluntary rationing </a:t>
            </a:r>
          </a:p>
          <a:p>
            <a:pPr marL="0" indent="0">
              <a:buNone/>
            </a:pPr>
            <a:r>
              <a:rPr lang="en-US" sz="3600" dirty="0">
                <a:solidFill>
                  <a:schemeClr val="bg1"/>
                </a:solidFill>
                <a:latin typeface="Times New Roman" panose="02020603050405020304" pitchFamily="18" charset="0"/>
                <a:cs typeface="Times New Roman" panose="02020603050405020304" pitchFamily="18" charset="0"/>
              </a:rPr>
              <a:t>	• Committee on Public Information </a:t>
            </a:r>
          </a:p>
          <a:p>
            <a:pPr marL="0" indent="0">
              <a:buNone/>
            </a:pPr>
            <a:r>
              <a:rPr lang="en-US" sz="3600" dirty="0">
                <a:solidFill>
                  <a:schemeClr val="bg1"/>
                </a:solidFill>
                <a:latin typeface="Times New Roman" panose="02020603050405020304" pitchFamily="18" charset="0"/>
                <a:cs typeface="Times New Roman" panose="02020603050405020304" pitchFamily="18" charset="0"/>
              </a:rPr>
              <a:t>	• Opposition by conscientious objectors </a:t>
            </a:r>
          </a:p>
          <a:p>
            <a:pPr marL="0" indent="0">
              <a:buNone/>
            </a:pPr>
            <a:r>
              <a:rPr lang="en-US" sz="3600" dirty="0">
                <a:solidFill>
                  <a:schemeClr val="bg1"/>
                </a:solidFill>
                <a:latin typeface="Times New Roman" panose="02020603050405020304" pitchFamily="18" charset="0"/>
                <a:cs typeface="Times New Roman" panose="02020603050405020304" pitchFamily="18" charset="0"/>
              </a:rPr>
              <a:t>	• </a:t>
            </a:r>
            <a:r>
              <a:rPr lang="en-US" sz="3600" dirty="0" err="1">
                <a:solidFill>
                  <a:schemeClr val="bg1"/>
                </a:solidFill>
                <a:latin typeface="Times New Roman" panose="02020603050405020304" pitchFamily="18" charset="0"/>
                <a:cs typeface="Times New Roman" panose="02020603050405020304" pitchFamily="18" charset="0"/>
              </a:rPr>
              <a:t>Schenck</a:t>
            </a:r>
            <a:r>
              <a:rPr lang="en-US" sz="3600" dirty="0">
                <a:solidFill>
                  <a:schemeClr val="bg1"/>
                </a:solidFill>
                <a:latin typeface="Times New Roman" panose="02020603050405020304" pitchFamily="18" charset="0"/>
                <a:cs typeface="Times New Roman" panose="02020603050405020304" pitchFamily="18" charset="0"/>
              </a:rPr>
              <a:t> v. United States decision</a:t>
            </a:r>
          </a:p>
        </p:txBody>
      </p:sp>
    </p:spTree>
    <p:extLst>
      <p:ext uri="{BB962C8B-B14F-4D97-AF65-F5344CB8AC3E}">
        <p14:creationId xmlns:p14="http://schemas.microsoft.com/office/powerpoint/2010/main" val="849341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D9D5C0-D161-41C9-88B0-C6E8CA399917}"/>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The Changing American Society</a:t>
            </a:r>
          </a:p>
        </p:txBody>
      </p:sp>
      <p:sp>
        <p:nvSpPr>
          <p:cNvPr id="3" name="Content Placeholder 2">
            <a:extLst>
              <a:ext uri="{FF2B5EF4-FFF2-40B4-BE49-F238E27FC236}">
                <a16:creationId xmlns="" xmlns:a16="http://schemas.microsoft.com/office/drawing/2014/main" id="{DCF9EDB3-2EFE-4D72-9EDE-DDDB5EB94665}"/>
              </a:ext>
            </a:extLst>
          </p:cNvPr>
          <p:cNvSpPr>
            <a:spLocks noGrp="1"/>
          </p:cNvSpPr>
          <p:nvPr>
            <p:ph idx="1"/>
          </p:nvPr>
        </p:nvSpPr>
        <p:spPr>
          <a:xfrm>
            <a:off x="680321" y="2336872"/>
            <a:ext cx="9613861" cy="3874457"/>
          </a:xfrm>
        </p:spPr>
        <p:txBody>
          <a:bodyPr>
            <a:normAutofit fontScale="92500" lnSpcReduction="20000"/>
          </a:bodyPr>
          <a:lstStyle/>
          <a:p>
            <a:r>
              <a:rPr lang="en-US" sz="3600" dirty="0">
                <a:solidFill>
                  <a:schemeClr val="bg1"/>
                </a:solidFill>
                <a:latin typeface="Times New Roman" panose="02020603050405020304" pitchFamily="18" charset="0"/>
                <a:cs typeface="Times New Roman" panose="02020603050405020304" pitchFamily="18" charset="0"/>
              </a:rPr>
              <a:t>The war brought about many social changes, including opening up opportunities for women, African Americans, and Mexican Americans</a:t>
            </a:r>
          </a:p>
          <a:p>
            <a:r>
              <a:rPr lang="en-US" sz="3600" dirty="0">
                <a:solidFill>
                  <a:schemeClr val="bg1"/>
                </a:solidFill>
                <a:latin typeface="Times New Roman" panose="02020603050405020304" pitchFamily="18" charset="0"/>
                <a:cs typeface="Times New Roman" panose="02020603050405020304" pitchFamily="18" charset="0"/>
              </a:rPr>
              <a:t>Before the war, many women concentrated on winning the right to vote, and although some women felt the war would distract from the movement, it actually opened up more opportunities for them</a:t>
            </a:r>
          </a:p>
          <a:p>
            <a:r>
              <a:rPr lang="en-US" sz="3600" dirty="0">
                <a:solidFill>
                  <a:schemeClr val="bg1"/>
                </a:solidFill>
                <a:latin typeface="Times New Roman" panose="02020603050405020304" pitchFamily="18" charset="0"/>
                <a:cs typeface="Times New Roman" panose="02020603050405020304" pitchFamily="18" charset="0"/>
              </a:rPr>
              <a:t>As men entered the military, many women moved into the workforce for the first time</a:t>
            </a:r>
          </a:p>
        </p:txBody>
      </p:sp>
    </p:spTree>
    <p:extLst>
      <p:ext uri="{BB962C8B-B14F-4D97-AF65-F5344CB8AC3E}">
        <p14:creationId xmlns:p14="http://schemas.microsoft.com/office/powerpoint/2010/main" val="1753835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The Changing American Society</a:t>
            </a:r>
          </a:p>
        </p:txBody>
      </p:sp>
      <p:sp>
        <p:nvSpPr>
          <p:cNvPr id="3" name="Content Placeholder 2"/>
          <p:cNvSpPr>
            <a:spLocks noGrp="1"/>
          </p:cNvSpPr>
          <p:nvPr>
            <p:ph idx="1"/>
          </p:nvPr>
        </p:nvSpPr>
        <p:spPr>
          <a:xfrm>
            <a:off x="680321" y="2336872"/>
            <a:ext cx="9613861" cy="3918153"/>
          </a:xfrm>
        </p:spPr>
        <p:txBody>
          <a:bodyPr>
            <a:normAutofit fontScale="92500" lnSpcReduction="20000"/>
          </a:bodyPr>
          <a:lstStyle/>
          <a:p>
            <a:r>
              <a:rPr lang="en-US" sz="3600" dirty="0">
                <a:solidFill>
                  <a:schemeClr val="bg1"/>
                </a:solidFill>
                <a:latin typeface="Times New Roman" panose="02020603050405020304" pitchFamily="18" charset="0"/>
                <a:cs typeface="Times New Roman" panose="02020603050405020304" pitchFamily="18" charset="0"/>
              </a:rPr>
              <a:t>Many women began working in jobs that were previously only open to men such as in munitions factories, railroads, telegraph operators, etc.</a:t>
            </a:r>
          </a:p>
          <a:p>
            <a:r>
              <a:rPr lang="en-US" sz="3600" dirty="0">
                <a:solidFill>
                  <a:schemeClr val="bg1"/>
                </a:solidFill>
                <a:latin typeface="Times New Roman" panose="02020603050405020304" pitchFamily="18" charset="0"/>
                <a:cs typeface="Times New Roman" panose="02020603050405020304" pitchFamily="18" charset="0"/>
              </a:rPr>
              <a:t>Many women joined the Red Cross or went to Europe as doctors, nurses, ambulance drivers, and clerks</a:t>
            </a:r>
          </a:p>
          <a:p>
            <a:r>
              <a:rPr lang="en-US" sz="3600" dirty="0">
                <a:solidFill>
                  <a:schemeClr val="bg1"/>
                </a:solidFill>
                <a:latin typeface="Times New Roman" panose="02020603050405020304" pitchFamily="18" charset="0"/>
                <a:cs typeface="Times New Roman" panose="02020603050405020304" pitchFamily="18" charset="0"/>
              </a:rPr>
              <a:t>By their efforts and sacrifices, women convinced Wilson to support suffrage and in 1919 the Nineteenth Amendment was passed giving women the right to vote</a:t>
            </a:r>
          </a:p>
        </p:txBody>
      </p:sp>
    </p:spTree>
    <p:extLst>
      <p:ext uri="{BB962C8B-B14F-4D97-AF65-F5344CB8AC3E}">
        <p14:creationId xmlns:p14="http://schemas.microsoft.com/office/powerpoint/2010/main" val="1732007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B5F323-7202-4B0F-9278-9B201C67406A}"/>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African Americans Move North</a:t>
            </a:r>
          </a:p>
        </p:txBody>
      </p:sp>
      <p:sp>
        <p:nvSpPr>
          <p:cNvPr id="3" name="Content Placeholder 2">
            <a:extLst>
              <a:ext uri="{FF2B5EF4-FFF2-40B4-BE49-F238E27FC236}">
                <a16:creationId xmlns="" xmlns:a16="http://schemas.microsoft.com/office/drawing/2014/main" id="{ACFB95DE-1817-4421-938F-9424AAFD4D1E}"/>
              </a:ext>
            </a:extLst>
          </p:cNvPr>
          <p:cNvSpPr>
            <a:spLocks noGrp="1"/>
          </p:cNvSpPr>
          <p:nvPr>
            <p:ph idx="1"/>
          </p:nvPr>
        </p:nvSpPr>
        <p:spPr>
          <a:xfrm>
            <a:off x="680321" y="2336873"/>
            <a:ext cx="9613861" cy="3865144"/>
          </a:xfrm>
        </p:spPr>
        <p:txBody>
          <a:bodyPr>
            <a:normAutofit lnSpcReduction="10000"/>
          </a:bodyPr>
          <a:lstStyle/>
          <a:p>
            <a:r>
              <a:rPr lang="en-US" sz="3600" dirty="0">
                <a:solidFill>
                  <a:schemeClr val="bg1"/>
                </a:solidFill>
                <a:latin typeface="Times New Roman" panose="02020603050405020304" pitchFamily="18" charset="0"/>
                <a:cs typeface="Times New Roman" panose="02020603050405020304" pitchFamily="18" charset="0"/>
              </a:rPr>
              <a:t>The war presented new opportunities for African Americans</a:t>
            </a:r>
          </a:p>
          <a:p>
            <a:r>
              <a:rPr lang="en-US" sz="3600" dirty="0">
                <a:solidFill>
                  <a:schemeClr val="bg1"/>
                </a:solidFill>
                <a:latin typeface="Times New Roman" panose="02020603050405020304" pitchFamily="18" charset="0"/>
                <a:cs typeface="Times New Roman" panose="02020603050405020304" pitchFamily="18" charset="0"/>
              </a:rPr>
              <a:t>Most African American leaders supported the war effort, seeing it as an opportunity for them to show all Americans African American loyalty and patriotism</a:t>
            </a:r>
          </a:p>
          <a:p>
            <a:r>
              <a:rPr lang="en-US" sz="3600" dirty="0">
                <a:solidFill>
                  <a:schemeClr val="bg1"/>
                </a:solidFill>
                <a:latin typeface="Times New Roman" panose="02020603050405020304" pitchFamily="18" charset="0"/>
                <a:cs typeface="Times New Roman" panose="02020603050405020304" pitchFamily="18" charset="0"/>
              </a:rPr>
              <a:t>Thousands enlisted or were drafted into the army and shipped to France to fight</a:t>
            </a:r>
          </a:p>
        </p:txBody>
      </p:sp>
    </p:spTree>
    <p:extLst>
      <p:ext uri="{BB962C8B-B14F-4D97-AF65-F5344CB8AC3E}">
        <p14:creationId xmlns:p14="http://schemas.microsoft.com/office/powerpoint/2010/main" val="94425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47C81A-7EF5-4D98-903C-2EC2A8573C18}"/>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African Americans Move North</a:t>
            </a:r>
          </a:p>
        </p:txBody>
      </p:sp>
      <p:sp>
        <p:nvSpPr>
          <p:cNvPr id="4" name="Text Placeholder 3">
            <a:extLst>
              <a:ext uri="{FF2B5EF4-FFF2-40B4-BE49-F238E27FC236}">
                <a16:creationId xmlns="" xmlns:a16="http://schemas.microsoft.com/office/drawing/2014/main" id="{C9DEFC0E-D760-4B44-8F08-AA66BA957631}"/>
              </a:ext>
            </a:extLst>
          </p:cNvPr>
          <p:cNvSpPr>
            <a:spLocks noGrp="1"/>
          </p:cNvSpPr>
          <p:nvPr>
            <p:ph type="body" sz="half" idx="2"/>
          </p:nvPr>
        </p:nvSpPr>
        <p:spPr>
          <a:xfrm>
            <a:off x="680322" y="2336872"/>
            <a:ext cx="7387860" cy="3599317"/>
          </a:xfrm>
        </p:spPr>
        <p:txBody>
          <a:bodyPr>
            <a:normAutofit/>
          </a:bodyPr>
          <a:lstStyle/>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African Americans fought in segregated units commanded by white officers</a:t>
            </a:r>
          </a:p>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367,000 African Americans served in the military and hundreds died for </a:t>
            </a:r>
            <a:r>
              <a:rPr lang="en-US" sz="3600">
                <a:solidFill>
                  <a:schemeClr val="bg1"/>
                </a:solidFill>
                <a:latin typeface="Times New Roman" panose="02020603050405020304" pitchFamily="18" charset="0"/>
                <a:cs typeface="Times New Roman" panose="02020603050405020304" pitchFamily="18" charset="0"/>
              </a:rPr>
              <a:t>their country</a:t>
            </a:r>
            <a:endParaRPr lang="en-US"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4357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924EC21-9BA0-43B4-8327-8CBD149C0C1F}"/>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African Americans Move North</a:t>
            </a:r>
          </a:p>
        </p:txBody>
      </p:sp>
      <p:sp>
        <p:nvSpPr>
          <p:cNvPr id="3" name="Content Placeholder 2">
            <a:extLst>
              <a:ext uri="{FF2B5EF4-FFF2-40B4-BE49-F238E27FC236}">
                <a16:creationId xmlns="" xmlns:a16="http://schemas.microsoft.com/office/drawing/2014/main" id="{D99ED3EC-CD9F-418E-AF3D-2AA46E893137}"/>
              </a:ext>
            </a:extLst>
          </p:cNvPr>
          <p:cNvSpPr>
            <a:spLocks noGrp="1"/>
          </p:cNvSpPr>
          <p:nvPr>
            <p:ph idx="1"/>
          </p:nvPr>
        </p:nvSpPr>
        <p:spPr>
          <a:xfrm>
            <a:off x="680321" y="2336872"/>
            <a:ext cx="9613861" cy="3944657"/>
          </a:xfrm>
        </p:spPr>
        <p:txBody>
          <a:bodyPr>
            <a:normAutofit fontScale="92500" lnSpcReduction="10000"/>
          </a:bodyPr>
          <a:lstStyle/>
          <a:p>
            <a:r>
              <a:rPr lang="en-US" sz="3600" dirty="0">
                <a:solidFill>
                  <a:schemeClr val="bg1"/>
                </a:solidFill>
                <a:latin typeface="Times New Roman" panose="02020603050405020304" pitchFamily="18" charset="0"/>
                <a:cs typeface="Times New Roman" panose="02020603050405020304" pitchFamily="18" charset="0"/>
              </a:rPr>
              <a:t>During the war, African Americans moved from the rural South to the industrial North in what was called the </a:t>
            </a:r>
            <a:r>
              <a:rPr lang="en-US" sz="3600" dirty="0">
                <a:solidFill>
                  <a:srgbClr val="C00000"/>
                </a:solidFill>
                <a:latin typeface="Times New Roman" panose="02020603050405020304" pitchFamily="18" charset="0"/>
                <a:cs typeface="Times New Roman" panose="02020603050405020304" pitchFamily="18" charset="0"/>
              </a:rPr>
              <a:t>Great Migration</a:t>
            </a:r>
            <a:endParaRPr lang="en-US" sz="3600" dirty="0">
              <a:solidFill>
                <a:schemeClr val="bg1"/>
              </a:solidFill>
              <a:latin typeface="Times New Roman" panose="02020603050405020304" pitchFamily="18" charset="0"/>
              <a:cs typeface="Times New Roman" panose="02020603050405020304" pitchFamily="18" charset="0"/>
            </a:endParaRPr>
          </a:p>
          <a:p>
            <a:r>
              <a:rPr lang="en-US" sz="3600" dirty="0">
                <a:solidFill>
                  <a:schemeClr val="bg1"/>
                </a:solidFill>
                <a:latin typeface="Times New Roman" panose="02020603050405020304" pitchFamily="18" charset="0"/>
                <a:cs typeface="Times New Roman" panose="02020603050405020304" pitchFamily="18" charset="0"/>
              </a:rPr>
              <a:t>African Americans left the South hoping to escape violent racism, better jobs, and better futures for their children</a:t>
            </a:r>
          </a:p>
          <a:p>
            <a:r>
              <a:rPr lang="en-US" sz="3600" dirty="0">
                <a:solidFill>
                  <a:schemeClr val="bg1"/>
                </a:solidFill>
                <a:latin typeface="Times New Roman" panose="02020603050405020304" pitchFamily="18" charset="0"/>
                <a:cs typeface="Times New Roman" panose="02020603050405020304" pitchFamily="18" charset="0"/>
              </a:rPr>
              <a:t>Between 1910 and 1920, more than 1.2 million African Americans moved to the North</a:t>
            </a:r>
          </a:p>
        </p:txBody>
      </p:sp>
    </p:spTree>
    <p:extLst>
      <p:ext uri="{BB962C8B-B14F-4D97-AF65-F5344CB8AC3E}">
        <p14:creationId xmlns:p14="http://schemas.microsoft.com/office/powerpoint/2010/main" val="353555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America Mobilizes for War</a:t>
            </a:r>
          </a:p>
        </p:txBody>
      </p:sp>
      <p:sp>
        <p:nvSpPr>
          <p:cNvPr id="4" name="Text Placeholder 3"/>
          <p:cNvSpPr>
            <a:spLocks noGrp="1"/>
          </p:cNvSpPr>
          <p:nvPr>
            <p:ph type="body" sz="half" idx="2"/>
          </p:nvPr>
        </p:nvSpPr>
        <p:spPr>
          <a:xfrm>
            <a:off x="680321" y="2336872"/>
            <a:ext cx="8181905" cy="3981550"/>
          </a:xfrm>
        </p:spPr>
        <p:txBody>
          <a:bodyPr>
            <a:normAutofit lnSpcReduction="10000"/>
          </a:bodyPr>
          <a:lstStyle/>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Prior to World War I, the federal government played a small role in the daily lives of most Americans</a:t>
            </a:r>
          </a:p>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During the war, the government assumed new powers, regulating industry and agricultural production, shaping public opinion, and establishing the draft</a:t>
            </a:r>
          </a:p>
        </p:txBody>
      </p:sp>
    </p:spTree>
    <p:extLst>
      <p:ext uri="{BB962C8B-B14F-4D97-AF65-F5344CB8AC3E}">
        <p14:creationId xmlns:p14="http://schemas.microsoft.com/office/powerpoint/2010/main" val="3912331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America Mobilizes for War</a:t>
            </a:r>
          </a:p>
        </p:txBody>
      </p:sp>
      <p:sp>
        <p:nvSpPr>
          <p:cNvPr id="3" name="Content Placeholder 2"/>
          <p:cNvSpPr>
            <a:spLocks noGrp="1"/>
          </p:cNvSpPr>
          <p:nvPr>
            <p:ph idx="1"/>
          </p:nvPr>
        </p:nvSpPr>
        <p:spPr/>
        <p:txBody>
          <a:bodyPr>
            <a:normAutofit/>
          </a:bodyPr>
          <a:lstStyle/>
          <a:p>
            <a:r>
              <a:rPr lang="en-US" sz="3600" dirty="0">
                <a:solidFill>
                  <a:schemeClr val="bg1"/>
                </a:solidFill>
                <a:latin typeface="Times New Roman" panose="02020603050405020304" pitchFamily="18" charset="0"/>
                <a:cs typeface="Times New Roman" panose="02020603050405020304" pitchFamily="18" charset="0"/>
              </a:rPr>
              <a:t>The greatest impact any war has is on the lives of ordinary people</a:t>
            </a:r>
          </a:p>
          <a:p>
            <a:r>
              <a:rPr lang="en-US" sz="3600" dirty="0">
                <a:solidFill>
                  <a:schemeClr val="bg1"/>
                </a:solidFill>
                <a:latin typeface="Times New Roman" panose="02020603050405020304" pitchFamily="18" charset="0"/>
                <a:cs typeface="Times New Roman" panose="02020603050405020304" pitchFamily="18" charset="0"/>
              </a:rPr>
              <a:t>People fight, sacrifice, and die in war while others work to produce food and weapons</a:t>
            </a:r>
          </a:p>
          <a:p>
            <a:r>
              <a:rPr lang="en-US" sz="3600" dirty="0">
                <a:solidFill>
                  <a:schemeClr val="bg1"/>
                </a:solidFill>
                <a:latin typeface="Times New Roman" panose="02020603050405020304" pitchFamily="18" charset="0"/>
                <a:cs typeface="Times New Roman" panose="02020603050405020304" pitchFamily="18" charset="0"/>
              </a:rPr>
              <a:t>War is the result of conflicts between nations, but it affects the lives of millions of individuals</a:t>
            </a:r>
          </a:p>
        </p:txBody>
      </p:sp>
    </p:spTree>
    <p:extLst>
      <p:ext uri="{BB962C8B-B14F-4D97-AF65-F5344CB8AC3E}">
        <p14:creationId xmlns:p14="http://schemas.microsoft.com/office/powerpoint/2010/main" val="72040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Building an Army</a:t>
            </a:r>
          </a:p>
        </p:txBody>
      </p:sp>
      <p:sp>
        <p:nvSpPr>
          <p:cNvPr id="4" name="Text Placeholder 3"/>
          <p:cNvSpPr>
            <a:spLocks noGrp="1"/>
          </p:cNvSpPr>
          <p:nvPr>
            <p:ph type="body" sz="half" idx="2"/>
          </p:nvPr>
        </p:nvSpPr>
        <p:spPr>
          <a:xfrm>
            <a:off x="680322" y="2336872"/>
            <a:ext cx="7756994" cy="3599317"/>
          </a:xfrm>
        </p:spPr>
        <p:txBody>
          <a:bodyPr>
            <a:normAutofit fontScale="92500" lnSpcReduction="10000"/>
          </a:bodyPr>
          <a:lstStyle/>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When the US entered World War I, they had a relatively small army</a:t>
            </a:r>
          </a:p>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To build up the army, Wilson called on volunteers for service and asked Congress to pass the </a:t>
            </a:r>
            <a:r>
              <a:rPr lang="en-US" sz="3600" dirty="0">
                <a:solidFill>
                  <a:srgbClr val="C00000"/>
                </a:solidFill>
                <a:latin typeface="Times New Roman" panose="02020603050405020304" pitchFamily="18" charset="0"/>
                <a:cs typeface="Times New Roman" panose="02020603050405020304" pitchFamily="18" charset="0"/>
              </a:rPr>
              <a:t>Selective Service Act</a:t>
            </a:r>
            <a:endParaRPr lang="en-US" sz="3600" dirty="0">
              <a:solidFill>
                <a:schemeClr val="bg1"/>
              </a:solidFill>
              <a:latin typeface="Times New Roman" panose="02020603050405020304" pitchFamily="18" charset="0"/>
              <a:cs typeface="Times New Roman" panose="02020603050405020304" pitchFamily="18" charset="0"/>
            </a:endParaRPr>
          </a:p>
          <a:p>
            <a:pPr marL="1028700" lvl="1" indent="-571500">
              <a:buFont typeface="Arial" panose="020B0604020202020204" pitchFamily="34" charset="0"/>
              <a:buChar char="•"/>
            </a:pPr>
            <a:r>
              <a:rPr lang="en-US" sz="3400" dirty="0">
                <a:solidFill>
                  <a:schemeClr val="bg1"/>
                </a:solidFill>
                <a:latin typeface="Times New Roman" panose="02020603050405020304" pitchFamily="18" charset="0"/>
                <a:cs typeface="Times New Roman" panose="02020603050405020304" pitchFamily="18" charset="0"/>
              </a:rPr>
              <a:t>(Authorized the draft of young men for military service in Europe)</a:t>
            </a:r>
          </a:p>
        </p:txBody>
      </p:sp>
    </p:spTree>
    <p:extLst>
      <p:ext uri="{BB962C8B-B14F-4D97-AF65-F5344CB8AC3E}">
        <p14:creationId xmlns:p14="http://schemas.microsoft.com/office/powerpoint/2010/main" val="1625742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Building an Army</a:t>
            </a:r>
          </a:p>
        </p:txBody>
      </p:sp>
      <p:sp>
        <p:nvSpPr>
          <p:cNvPr id="3" name="Content Placeholder 2"/>
          <p:cNvSpPr>
            <a:spLocks noGrp="1"/>
          </p:cNvSpPr>
          <p:nvPr>
            <p:ph idx="1"/>
          </p:nvPr>
        </p:nvSpPr>
        <p:spPr>
          <a:xfrm>
            <a:off x="680321" y="2336873"/>
            <a:ext cx="9613861" cy="3816792"/>
          </a:xfrm>
        </p:spPr>
        <p:txBody>
          <a:bodyPr>
            <a:normAutofit fontScale="92500" lnSpcReduction="20000"/>
          </a:bodyPr>
          <a:lstStyle/>
          <a:p>
            <a:r>
              <a:rPr lang="en-US" sz="3600" dirty="0">
                <a:solidFill>
                  <a:schemeClr val="bg1"/>
                </a:solidFill>
                <a:latin typeface="Times New Roman" panose="02020603050405020304" pitchFamily="18" charset="0"/>
                <a:cs typeface="Times New Roman" panose="02020603050405020304" pitchFamily="18" charset="0"/>
              </a:rPr>
              <a:t>On the first day of its enactment, 9.6 million Americans registered for the draft</a:t>
            </a:r>
          </a:p>
          <a:p>
            <a:r>
              <a:rPr lang="en-US" sz="3600" dirty="0">
                <a:solidFill>
                  <a:schemeClr val="bg1"/>
                </a:solidFill>
                <a:latin typeface="Times New Roman" panose="02020603050405020304" pitchFamily="18" charset="0"/>
                <a:cs typeface="Times New Roman" panose="02020603050405020304" pitchFamily="18" charset="0"/>
              </a:rPr>
              <a:t>In July, the government held a lottery to decide the order in which the first draftees would be called into service</a:t>
            </a:r>
          </a:p>
          <a:p>
            <a:r>
              <a:rPr lang="en-US" sz="3600" dirty="0">
                <a:solidFill>
                  <a:schemeClr val="bg1"/>
                </a:solidFill>
                <a:latin typeface="Times New Roman" panose="02020603050405020304" pitchFamily="18" charset="0"/>
                <a:cs typeface="Times New Roman" panose="02020603050405020304" pitchFamily="18" charset="0"/>
              </a:rPr>
              <a:t>Over the course of the war, more than 24 million Americans registered, 2.8 actually drafted</a:t>
            </a:r>
          </a:p>
          <a:p>
            <a:r>
              <a:rPr lang="en-US" sz="3600" dirty="0">
                <a:solidFill>
                  <a:schemeClr val="bg1"/>
                </a:solidFill>
                <a:latin typeface="Times New Roman" panose="02020603050405020304" pitchFamily="18" charset="0"/>
                <a:cs typeface="Times New Roman" panose="02020603050405020304" pitchFamily="18" charset="0"/>
              </a:rPr>
              <a:t>Including volunteers, 4.8 million men served in the US armed forces </a:t>
            </a:r>
            <a:r>
              <a:rPr lang="en-US" sz="3600">
                <a:solidFill>
                  <a:schemeClr val="bg1"/>
                </a:solidFill>
                <a:latin typeface="Times New Roman" panose="02020603050405020304" pitchFamily="18" charset="0"/>
                <a:cs typeface="Times New Roman" panose="02020603050405020304" pitchFamily="18" charset="0"/>
              </a:rPr>
              <a:t>during World War I</a:t>
            </a:r>
            <a:endParaRPr lang="en-US"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5621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5B6C42-7AE6-42DA-8364-BE845CDAA14D}"/>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Constructing a War Economy</a:t>
            </a:r>
          </a:p>
        </p:txBody>
      </p:sp>
      <p:sp>
        <p:nvSpPr>
          <p:cNvPr id="4" name="Text Placeholder 3">
            <a:extLst>
              <a:ext uri="{FF2B5EF4-FFF2-40B4-BE49-F238E27FC236}">
                <a16:creationId xmlns="" xmlns:a16="http://schemas.microsoft.com/office/drawing/2014/main" id="{BE748C55-BF2C-408D-BA8C-611D1C543866}"/>
              </a:ext>
            </a:extLst>
          </p:cNvPr>
          <p:cNvSpPr>
            <a:spLocks noGrp="1"/>
          </p:cNvSpPr>
          <p:nvPr>
            <p:ph type="body" sz="half" idx="2"/>
          </p:nvPr>
        </p:nvSpPr>
        <p:spPr>
          <a:xfrm>
            <a:off x="680322" y="2336872"/>
            <a:ext cx="7338584" cy="3984415"/>
          </a:xfrm>
        </p:spPr>
        <p:txBody>
          <a:bodyPr>
            <a:normAutofit lnSpcReduction="10000"/>
          </a:bodyPr>
          <a:lstStyle/>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President Wilson worked to shift the economy from peacetime to wartime production</a:t>
            </a:r>
          </a:p>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The Council of National Defense, formed in August 1916, established an array of new federal agencies to oversee different phases of the war effort</a:t>
            </a:r>
          </a:p>
        </p:txBody>
      </p:sp>
    </p:spTree>
    <p:extLst>
      <p:ext uri="{BB962C8B-B14F-4D97-AF65-F5344CB8AC3E}">
        <p14:creationId xmlns:p14="http://schemas.microsoft.com/office/powerpoint/2010/main" val="1548306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A2943A-51E1-4467-8772-13D8D6E9D0B6}"/>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Constructing a War Economy</a:t>
            </a:r>
          </a:p>
        </p:txBody>
      </p:sp>
      <p:sp>
        <p:nvSpPr>
          <p:cNvPr id="3" name="Content Placeholder 2">
            <a:extLst>
              <a:ext uri="{FF2B5EF4-FFF2-40B4-BE49-F238E27FC236}">
                <a16:creationId xmlns="" xmlns:a16="http://schemas.microsoft.com/office/drawing/2014/main" id="{B21548F4-EF09-4308-959F-870D94671227}"/>
              </a:ext>
            </a:extLst>
          </p:cNvPr>
          <p:cNvSpPr>
            <a:spLocks noGrp="1"/>
          </p:cNvSpPr>
          <p:nvPr>
            <p:ph idx="1"/>
          </p:nvPr>
        </p:nvSpPr>
        <p:spPr>
          <a:xfrm>
            <a:off x="680321" y="2336872"/>
            <a:ext cx="9613861" cy="3904901"/>
          </a:xfrm>
        </p:spPr>
        <p:txBody>
          <a:bodyPr>
            <a:normAutofit fontScale="92500"/>
          </a:bodyPr>
          <a:lstStyle/>
          <a:p>
            <a:r>
              <a:rPr lang="en-US" sz="3600" dirty="0">
                <a:solidFill>
                  <a:schemeClr val="bg1"/>
                </a:solidFill>
                <a:latin typeface="Times New Roman" panose="02020603050405020304" pitchFamily="18" charset="0"/>
                <a:cs typeface="Times New Roman" panose="02020603050405020304" pitchFamily="18" charset="0"/>
              </a:rPr>
              <a:t>Individual agencies regulated food production, coal and petroleum distribution, and railway use</a:t>
            </a:r>
          </a:p>
          <a:p>
            <a:r>
              <a:rPr lang="en-US" sz="3600" dirty="0">
                <a:solidFill>
                  <a:schemeClr val="bg1"/>
                </a:solidFill>
                <a:latin typeface="Times New Roman" panose="02020603050405020304" pitchFamily="18" charset="0"/>
                <a:cs typeface="Times New Roman" panose="02020603050405020304" pitchFamily="18" charset="0"/>
              </a:rPr>
              <a:t>Problems and administrative overlap eventually led to the creation of the War Industries Board (WIB) which regulated all industries engaged in the war effort</a:t>
            </a:r>
          </a:p>
          <a:p>
            <a:r>
              <a:rPr lang="en-US" sz="3600" dirty="0">
                <a:solidFill>
                  <a:schemeClr val="bg1"/>
                </a:solidFill>
                <a:latin typeface="Times New Roman" panose="02020603050405020304" pitchFamily="18" charset="0"/>
                <a:cs typeface="Times New Roman" panose="02020603050405020304" pitchFamily="18" charset="0"/>
              </a:rPr>
              <a:t>The agency determined what products would be made, where products went, and how much they would cost</a:t>
            </a:r>
          </a:p>
        </p:txBody>
      </p:sp>
    </p:spTree>
    <p:extLst>
      <p:ext uri="{BB962C8B-B14F-4D97-AF65-F5344CB8AC3E}">
        <p14:creationId xmlns:p14="http://schemas.microsoft.com/office/powerpoint/2010/main" val="3336079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E1B5770-EE3B-4816-A336-BFFD49EA0E86}"/>
              </a:ext>
            </a:extLst>
          </p:cNvPr>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Constructing a War Economy</a:t>
            </a:r>
          </a:p>
        </p:txBody>
      </p:sp>
      <p:sp>
        <p:nvSpPr>
          <p:cNvPr id="4" name="Text Placeholder 3">
            <a:extLst>
              <a:ext uri="{FF2B5EF4-FFF2-40B4-BE49-F238E27FC236}">
                <a16:creationId xmlns="" xmlns:a16="http://schemas.microsoft.com/office/drawing/2014/main" id="{41F56A7A-A41B-4141-8B28-BF1496E63ADE}"/>
              </a:ext>
            </a:extLst>
          </p:cNvPr>
          <p:cNvSpPr>
            <a:spLocks noGrp="1"/>
          </p:cNvSpPr>
          <p:nvPr>
            <p:ph type="body" sz="half" idx="2"/>
          </p:nvPr>
        </p:nvSpPr>
        <p:spPr>
          <a:xfrm>
            <a:off x="680321" y="2336872"/>
            <a:ext cx="8713561" cy="3904902"/>
          </a:xfrm>
        </p:spPr>
        <p:txBody>
          <a:bodyPr>
            <a:normAutofit lnSpcReduction="10000"/>
          </a:bodyPr>
          <a:lstStyle/>
          <a:p>
            <a:pPr marL="571500" indent="-571500">
              <a:buFont typeface="Arial" panose="020B0604020202020204" pitchFamily="34" charset="0"/>
              <a:buChar char="•"/>
            </a:pPr>
            <a:r>
              <a:rPr lang="en-US" sz="3600" dirty="0">
                <a:solidFill>
                  <a:schemeClr val="bg1"/>
                </a:solidFill>
                <a:latin typeface="Times New Roman" panose="02020603050405020304" pitchFamily="18" charset="0"/>
                <a:cs typeface="Times New Roman" panose="02020603050405020304" pitchFamily="18" charset="0"/>
              </a:rPr>
              <a:t>Future President Herbert Hoover headed the Food Administration</a:t>
            </a:r>
          </a:p>
          <a:p>
            <a:pPr marL="1028700" lvl="1" indent="-571500">
              <a:buFont typeface="Arial" panose="020B0604020202020204" pitchFamily="34" charset="0"/>
              <a:buChar char="•"/>
            </a:pPr>
            <a:r>
              <a:rPr lang="en-US" sz="3400" dirty="0">
                <a:solidFill>
                  <a:schemeClr val="bg1"/>
                </a:solidFill>
                <a:latin typeface="Times New Roman" panose="02020603050405020304" pitchFamily="18" charset="0"/>
                <a:cs typeface="Times New Roman" panose="02020603050405020304" pitchFamily="18" charset="0"/>
              </a:rPr>
              <a:t>Set prices high for wheat and other foodstuffs to encourage farmers to increase production</a:t>
            </a:r>
          </a:p>
          <a:p>
            <a:pPr marL="1028700" lvl="1" indent="-571500">
              <a:buFont typeface="Arial" panose="020B0604020202020204" pitchFamily="34" charset="0"/>
              <a:buChar char="•"/>
            </a:pPr>
            <a:r>
              <a:rPr lang="en-US" sz="3400" dirty="0">
                <a:solidFill>
                  <a:schemeClr val="bg1"/>
                </a:solidFill>
                <a:latin typeface="Times New Roman" panose="02020603050405020304" pitchFamily="18" charset="0"/>
                <a:cs typeface="Times New Roman" panose="02020603050405020304" pitchFamily="18" charset="0"/>
              </a:rPr>
              <a:t>Asked Americans to conserve food so that more food could be shipped to soldiers overseas</a:t>
            </a:r>
          </a:p>
        </p:txBody>
      </p:sp>
    </p:spTree>
    <p:extLst>
      <p:ext uri="{BB962C8B-B14F-4D97-AF65-F5344CB8AC3E}">
        <p14:creationId xmlns:p14="http://schemas.microsoft.com/office/powerpoint/2010/main" val="426802703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587</TotalTime>
  <Words>1220</Words>
  <Application>Microsoft Office PowerPoint</Application>
  <PresentationFormat>Widescreen</PresentationFormat>
  <Paragraphs>92</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Times New Roman</vt:lpstr>
      <vt:lpstr>Trebuchet MS</vt:lpstr>
      <vt:lpstr>Berlin</vt:lpstr>
      <vt:lpstr>World War I</vt:lpstr>
      <vt:lpstr>US History Content Standards</vt:lpstr>
      <vt:lpstr>America Mobilizes for War</vt:lpstr>
      <vt:lpstr>America Mobilizes for War</vt:lpstr>
      <vt:lpstr>Building an Army</vt:lpstr>
      <vt:lpstr>Building an Army</vt:lpstr>
      <vt:lpstr>Constructing a War Economy</vt:lpstr>
      <vt:lpstr>Constructing a War Economy</vt:lpstr>
      <vt:lpstr>Constructing a War Economy</vt:lpstr>
      <vt:lpstr>Shaping Public Opinion</vt:lpstr>
      <vt:lpstr>Opposition and Its Consequences</vt:lpstr>
      <vt:lpstr>Resistance to the Draft</vt:lpstr>
      <vt:lpstr>Resistance to the Draft</vt:lpstr>
      <vt:lpstr>Women Work for Peace</vt:lpstr>
      <vt:lpstr>Cracking Down on Dissent</vt:lpstr>
      <vt:lpstr>Cracking Down on Dissent</vt:lpstr>
      <vt:lpstr>Cracking Down on Dissent</vt:lpstr>
      <vt:lpstr>Cracking Down on Dissent</vt:lpstr>
      <vt:lpstr>Prejudice Against German Americans</vt:lpstr>
      <vt:lpstr>The Changing American Society</vt:lpstr>
      <vt:lpstr>The Changing American Society</vt:lpstr>
      <vt:lpstr>African Americans Move North</vt:lpstr>
      <vt:lpstr>African Americans Move North</vt:lpstr>
      <vt:lpstr>African Americans Move North</vt:lpstr>
    </vt:vector>
  </TitlesOfParts>
  <Company>ETSU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War I</dc:title>
  <dc:creator>Kestner, Derek</dc:creator>
  <cp:lastModifiedBy>Kestner, Derek</cp:lastModifiedBy>
  <cp:revision>38</cp:revision>
  <dcterms:created xsi:type="dcterms:W3CDTF">2019-11-05T14:44:47Z</dcterms:created>
  <dcterms:modified xsi:type="dcterms:W3CDTF">2019-12-04T18:01:39Z</dcterms:modified>
</cp:coreProperties>
</file>