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F239A9A-B4B0-4B32-B8CD-2E25E95134C4}" type="datetimeFigureOut">
              <a:rPr lang="en-US" dirty="0"/>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5518A9-B687-4302-9395-2322403C6656}" type="datetimeFigureOut">
              <a:rPr lang="en-US" dirty="0"/>
              <a:t>12/4/2019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99A684-0CB7-41E9-A4DF-5D1C2CA5BF6F}" type="datetimeFigureOut">
              <a:rPr lang="en-US" dirty="0"/>
              <a:t>12/4/2019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DD7C35-9E19-4518-A4B2-3B09CD8CC756}" type="datetimeFigureOut">
              <a:rPr lang="en-US" dirty="0"/>
              <a:t>12/4/2019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196DA8-8897-4DDF-BFB6-5D83863C837A}" type="datetimeFigureOut">
              <a:rPr lang="en-US" dirty="0"/>
              <a:t>12/4/2019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CBBA708-C5F0-412D-90E2-1919F0D196AE}" type="datetimeFigureOut">
              <a:rPr lang="en-US" dirty="0"/>
              <a:t>12/4/2019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A9C8F8FA-EF43-4642-9368-3F4E33039BD9}" type="datetimeFigureOut">
              <a:rPr lang="en-US" dirty="0"/>
              <a:t>12/4/2019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61E721-B01C-4D5D-A3CA-2E5518383F10}" type="datetimeFigureOut">
              <a:rPr lang="en-US" dirty="0"/>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513FEF9-69D0-4F8C-A336-59491FBEDC47}" type="datetimeFigureOut">
              <a:rPr lang="en-US" dirty="0"/>
              <a:t>12/4/2019</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91E21DC-8981-44E6-BC8C-2BA8F673FFBB}" type="datetimeFigureOut">
              <a:rPr lang="en-US" dirty="0"/>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B9C5D3-0140-4E75-8D7F-C0623D06DFD7}" type="datetimeFigureOut">
              <a:rPr lang="en-US" dirty="0"/>
              <a:t>12/4/2019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A5666F9-5B40-48E0-8DFD-99EF944CDD22}" type="datetimeFigureOut">
              <a:rPr lang="en-US" dirty="0"/>
              <a:t>12/4/2019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A698D6B-2C72-4E21-9893-A649C6E2A47D}" type="datetimeFigureOut">
              <a:rPr lang="en-US" dirty="0"/>
              <a:t>12/4/2019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6811C9-A66C-49F0-970E-F7B68D9109A0}" type="datetimeFigureOut">
              <a:rPr lang="en-US" dirty="0"/>
              <a:t>12/4/2019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6C01AE78-96A2-4A23-B183-3B6DB4374FE7}" type="datetimeFigureOut">
              <a:rPr lang="en-US" dirty="0"/>
              <a:t>12/4/2019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AE0757-B101-4811-9189-10EB2F458E2D}" type="datetimeFigureOut">
              <a:rPr lang="en-US" dirty="0"/>
              <a:t>12/4/2019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BDC078-589F-40E3-816C-EE21D62B5BBA}" type="datetimeFigureOut">
              <a:rPr lang="en-US" dirty="0"/>
              <a:t>12/4/2019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7004436-CA73-4D53-89B4-2A5C7347BF2F}" type="datetimeFigureOut">
              <a:rPr lang="en-US" dirty="0"/>
              <a:t>12/4/2019</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latin typeface="Times New Roman" panose="02020603050405020304" pitchFamily="18" charset="0"/>
                <a:cs typeface="Times New Roman" panose="02020603050405020304" pitchFamily="18" charset="0"/>
              </a:rPr>
              <a:t>Imperialism</a:t>
            </a:r>
            <a:endParaRPr lang="en-US"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normAutofit fontScale="92500"/>
          </a:bodyPr>
          <a:lstStyle/>
          <a:p>
            <a:r>
              <a:rPr lang="en-US" sz="4800" b="1" dirty="0" smtClean="0">
                <a:solidFill>
                  <a:schemeClr val="bg1"/>
                </a:solidFill>
                <a:effectLst/>
                <a:latin typeface="Times New Roman" panose="02020603050405020304" pitchFamily="18" charset="0"/>
                <a:cs typeface="Times New Roman" panose="02020603050405020304" pitchFamily="18" charset="0"/>
              </a:rPr>
              <a:t>The United States and East Asia</a:t>
            </a:r>
            <a:endParaRPr lang="en-US" sz="4800" b="1" dirty="0">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68271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latin typeface="Times New Roman" panose="02020603050405020304" pitchFamily="18" charset="0"/>
                <a:cs typeface="Times New Roman" panose="02020603050405020304" pitchFamily="18" charset="0"/>
              </a:rPr>
              <a:t>US Pursues Chinese Interests</a:t>
            </a:r>
            <a:endParaRPr lang="en-US" sz="4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80321" y="2336872"/>
            <a:ext cx="9613861" cy="3866219"/>
          </a:xfrm>
        </p:spPr>
        <p:txBody>
          <a:bodyPr>
            <a:normAutofit fontScale="92500"/>
          </a:bodyPr>
          <a:lstStyle/>
          <a:p>
            <a:r>
              <a:rPr lang="en-US" sz="3600" dirty="0" smtClean="0">
                <a:solidFill>
                  <a:schemeClr val="bg1"/>
                </a:solidFill>
                <a:effectLst/>
                <a:latin typeface="Times New Roman" panose="02020603050405020304" pitchFamily="18" charset="0"/>
                <a:cs typeface="Times New Roman" panose="02020603050405020304" pitchFamily="18" charset="0"/>
              </a:rPr>
              <a:t>US did not have a sphere of influence and claimed the system threatened to limit American trade in China</a:t>
            </a:r>
          </a:p>
          <a:p>
            <a:r>
              <a:rPr lang="en-US" sz="3600" dirty="0" smtClean="0">
                <a:solidFill>
                  <a:schemeClr val="bg1"/>
                </a:solidFill>
                <a:effectLst/>
                <a:latin typeface="Times New Roman" panose="02020603050405020304" pitchFamily="18" charset="0"/>
                <a:cs typeface="Times New Roman" panose="02020603050405020304" pitchFamily="18" charset="0"/>
              </a:rPr>
              <a:t>US Secretary of State John Hay issued notes to foreign diplomats in 1899 claiming US expected equal treatment for commerce in China</a:t>
            </a:r>
          </a:p>
          <a:p>
            <a:r>
              <a:rPr lang="en-US" sz="3600" dirty="0" smtClean="0">
                <a:solidFill>
                  <a:schemeClr val="bg1"/>
                </a:solidFill>
                <a:effectLst/>
                <a:latin typeface="Times New Roman" panose="02020603050405020304" pitchFamily="18" charset="0"/>
                <a:cs typeface="Times New Roman" panose="02020603050405020304" pitchFamily="18" charset="0"/>
              </a:rPr>
              <a:t>Though they initially did little, the notes served as a guiding principle for American foreign policy in Asia</a:t>
            </a:r>
            <a:endParaRPr lang="en-US" sz="3600" dirty="0">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31565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latin typeface="Times New Roman" panose="02020603050405020304" pitchFamily="18" charset="0"/>
                <a:cs typeface="Times New Roman" panose="02020603050405020304" pitchFamily="18" charset="0"/>
              </a:rPr>
              <a:t>The Boxer Rebellion</a:t>
            </a:r>
            <a:endParaRPr lang="en-US" sz="4800" b="1" dirty="0">
              <a:latin typeface="Times New Roman" panose="02020603050405020304" pitchFamily="18" charset="0"/>
              <a:cs typeface="Times New Roman" panose="02020603050405020304" pitchFamily="18" charset="0"/>
            </a:endParaRPr>
          </a:p>
        </p:txBody>
      </p:sp>
      <p:sp>
        <p:nvSpPr>
          <p:cNvPr id="4" name="Text Placeholder 3"/>
          <p:cNvSpPr>
            <a:spLocks noGrp="1"/>
          </p:cNvSpPr>
          <p:nvPr>
            <p:ph type="body" sz="half" idx="2"/>
          </p:nvPr>
        </p:nvSpPr>
        <p:spPr>
          <a:xfrm>
            <a:off x="680322" y="2336872"/>
            <a:ext cx="7307016" cy="3857982"/>
          </a:xfrm>
        </p:spPr>
        <p:txBody>
          <a:bodyPr>
            <a:normAutofit lnSpcReduction="10000"/>
          </a:bodyPr>
          <a:lstStyle/>
          <a:p>
            <a:pPr marL="571500" indent="-571500">
              <a:buFont typeface="Arial" panose="020B0604020202020204" pitchFamily="34" charset="0"/>
              <a:buChar char="•"/>
            </a:pPr>
            <a:r>
              <a:rPr lang="en-US" sz="3600" dirty="0" smtClean="0">
                <a:solidFill>
                  <a:schemeClr val="bg1"/>
                </a:solidFill>
                <a:effectLst/>
                <a:latin typeface="Times New Roman" panose="02020603050405020304" pitchFamily="18" charset="0"/>
                <a:cs typeface="Times New Roman" panose="02020603050405020304" pitchFamily="18" charset="0"/>
              </a:rPr>
              <a:t>In response to their country being taken over by European nations, Chinese joined secret societies, one of which got the nickname the Boxers</a:t>
            </a:r>
          </a:p>
          <a:p>
            <a:pPr marL="571500" indent="-571500">
              <a:buFont typeface="Arial" panose="020B0604020202020204" pitchFamily="34" charset="0"/>
              <a:buChar char="•"/>
            </a:pPr>
            <a:r>
              <a:rPr lang="en-US" sz="3600" dirty="0" smtClean="0">
                <a:solidFill>
                  <a:schemeClr val="bg1"/>
                </a:solidFill>
                <a:effectLst/>
                <a:latin typeface="Times New Roman" panose="02020603050405020304" pitchFamily="18" charset="0"/>
                <a:cs typeface="Times New Roman" panose="02020603050405020304" pitchFamily="18" charset="0"/>
              </a:rPr>
              <a:t>Societies practiced traditional Chinese customs and criticized Western ways </a:t>
            </a:r>
            <a:endParaRPr lang="en-US" sz="3600" dirty="0">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18619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latin typeface="Times New Roman" panose="02020603050405020304" pitchFamily="18" charset="0"/>
                <a:cs typeface="Times New Roman" panose="02020603050405020304" pitchFamily="18" charset="0"/>
              </a:rPr>
              <a:t>The Boxer Rebellion</a:t>
            </a:r>
            <a:endParaRPr lang="en-US" sz="4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3600" dirty="0" smtClean="0">
                <a:solidFill>
                  <a:schemeClr val="bg1"/>
                </a:solidFill>
                <a:effectLst/>
                <a:latin typeface="Times New Roman" panose="02020603050405020304" pitchFamily="18" charset="0"/>
                <a:cs typeface="Times New Roman" panose="02020603050405020304" pitchFamily="18" charset="0"/>
              </a:rPr>
              <a:t>Over time, simmering Chinese anger burst into outright rebellion against Europeans in China</a:t>
            </a:r>
          </a:p>
          <a:p>
            <a:r>
              <a:rPr lang="en-US" sz="3600" dirty="0" smtClean="0">
                <a:solidFill>
                  <a:schemeClr val="bg1"/>
                </a:solidFill>
                <a:effectLst/>
                <a:latin typeface="Times New Roman" panose="02020603050405020304" pitchFamily="18" charset="0"/>
                <a:cs typeface="Times New Roman" panose="02020603050405020304" pitchFamily="18" charset="0"/>
              </a:rPr>
              <a:t>May 1900: Boxers killed foreign missionaries and besieged the foreign diplomats’ district in Beijing</a:t>
            </a:r>
          </a:p>
          <a:p>
            <a:r>
              <a:rPr lang="en-US" sz="3600" dirty="0" smtClean="0">
                <a:solidFill>
                  <a:schemeClr val="bg1"/>
                </a:solidFill>
                <a:effectLst/>
                <a:latin typeface="Times New Roman" panose="02020603050405020304" pitchFamily="18" charset="0"/>
                <a:cs typeface="Times New Roman" panose="02020603050405020304" pitchFamily="18" charset="0"/>
              </a:rPr>
              <a:t>European, American, and Japanese troops sent to Chinese capital to quash Boxer Rebellion</a:t>
            </a:r>
            <a:endParaRPr lang="en-US" sz="3600" dirty="0">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32190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latin typeface="Times New Roman" panose="02020603050405020304" pitchFamily="18" charset="0"/>
                <a:cs typeface="Times New Roman" panose="02020603050405020304" pitchFamily="18" charset="0"/>
              </a:rPr>
              <a:t>The Boxer Rebellion</a:t>
            </a:r>
            <a:endParaRPr lang="en-US" sz="4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80321" y="2336873"/>
            <a:ext cx="9613861" cy="3816792"/>
          </a:xfrm>
        </p:spPr>
        <p:txBody>
          <a:bodyPr>
            <a:normAutofit fontScale="92500"/>
          </a:bodyPr>
          <a:lstStyle/>
          <a:p>
            <a:r>
              <a:rPr lang="en-US" sz="3600" dirty="0" smtClean="0">
                <a:solidFill>
                  <a:schemeClr val="bg1"/>
                </a:solidFill>
                <a:effectLst/>
                <a:latin typeface="Times New Roman" panose="02020603050405020304" pitchFamily="18" charset="0"/>
                <a:cs typeface="Times New Roman" panose="02020603050405020304" pitchFamily="18" charset="0"/>
              </a:rPr>
              <a:t>The European force, which included 2,000 American troops, would eventually put down the rebellion</a:t>
            </a:r>
          </a:p>
          <a:p>
            <a:r>
              <a:rPr lang="en-US" sz="3600" dirty="0" smtClean="0">
                <a:solidFill>
                  <a:schemeClr val="bg1"/>
                </a:solidFill>
                <a:effectLst/>
                <a:latin typeface="Times New Roman" panose="02020603050405020304" pitchFamily="18" charset="0"/>
                <a:cs typeface="Times New Roman" panose="02020603050405020304" pitchFamily="18" charset="0"/>
              </a:rPr>
              <a:t>Victors forced Chinese imperial government to pay to repair damage caused by rebellion</a:t>
            </a:r>
          </a:p>
          <a:p>
            <a:r>
              <a:rPr lang="en-US" sz="3600" dirty="0" smtClean="0">
                <a:solidFill>
                  <a:schemeClr val="bg1"/>
                </a:solidFill>
                <a:effectLst/>
                <a:latin typeface="Times New Roman" panose="02020603050405020304" pitchFamily="18" charset="0"/>
                <a:cs typeface="Times New Roman" panose="02020603050405020304" pitchFamily="18" charset="0"/>
              </a:rPr>
              <a:t>Poured more fuel on nationalist fire and Chinese nationalists eventually overthrow the emperor in 1911</a:t>
            </a:r>
            <a:endParaRPr lang="en-US" sz="3600" dirty="0">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70804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latin typeface="Times New Roman" panose="02020603050405020304" pitchFamily="18" charset="0"/>
                <a:cs typeface="Times New Roman" panose="02020603050405020304" pitchFamily="18" charset="0"/>
              </a:rPr>
              <a:t>Tension Between US and Japan</a:t>
            </a:r>
            <a:endParaRPr lang="en-US" sz="4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3600" dirty="0" smtClean="0">
                <a:solidFill>
                  <a:schemeClr val="bg1"/>
                </a:solidFill>
                <a:effectLst/>
                <a:latin typeface="Times New Roman" panose="02020603050405020304" pitchFamily="18" charset="0"/>
                <a:cs typeface="Times New Roman" panose="02020603050405020304" pitchFamily="18" charset="0"/>
              </a:rPr>
              <a:t>Japan wished to expand its influence into China and disapproved of European colonialism in Asia</a:t>
            </a:r>
          </a:p>
          <a:p>
            <a:r>
              <a:rPr lang="en-US" sz="3600" dirty="0" smtClean="0">
                <a:solidFill>
                  <a:schemeClr val="bg1"/>
                </a:solidFill>
                <a:effectLst/>
                <a:latin typeface="Times New Roman" panose="02020603050405020304" pitchFamily="18" charset="0"/>
                <a:cs typeface="Times New Roman" panose="02020603050405020304" pitchFamily="18" charset="0"/>
              </a:rPr>
              <a:t>Japanese took offense to Russian occupation of Manchuria</a:t>
            </a:r>
          </a:p>
          <a:p>
            <a:r>
              <a:rPr lang="en-US" sz="3600" dirty="0" smtClean="0">
                <a:solidFill>
                  <a:schemeClr val="bg1"/>
                </a:solidFill>
                <a:effectLst/>
                <a:latin typeface="Times New Roman" panose="02020603050405020304" pitchFamily="18" charset="0"/>
                <a:cs typeface="Times New Roman" panose="02020603050405020304" pitchFamily="18" charset="0"/>
              </a:rPr>
              <a:t>February 1904: Japan attacked Russia’s Pacific Fleet at Port Arthur, China and defeated the fleet</a:t>
            </a:r>
            <a:endParaRPr lang="en-US" sz="3600" dirty="0">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21335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latin typeface="Times New Roman" panose="02020603050405020304" pitchFamily="18" charset="0"/>
                <a:cs typeface="Times New Roman" panose="02020603050405020304" pitchFamily="18" charset="0"/>
              </a:rPr>
              <a:t>Tension Between US and Japan</a:t>
            </a:r>
            <a:endParaRPr lang="en-US" sz="4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80321" y="2336872"/>
            <a:ext cx="9613861" cy="3783841"/>
          </a:xfrm>
        </p:spPr>
        <p:txBody>
          <a:bodyPr>
            <a:normAutofit/>
          </a:bodyPr>
          <a:lstStyle/>
          <a:p>
            <a:r>
              <a:rPr lang="en-US" sz="3600" dirty="0" smtClean="0">
                <a:solidFill>
                  <a:schemeClr val="bg1"/>
                </a:solidFill>
                <a:effectLst/>
                <a:latin typeface="Times New Roman" panose="02020603050405020304" pitchFamily="18" charset="0"/>
                <a:cs typeface="Times New Roman" panose="02020603050405020304" pitchFamily="18" charset="0"/>
              </a:rPr>
              <a:t>After many land engagements that resulted in 100,000 Russian casualties, representatives from Russia and Japan met in Portsmouth, New Hampshire to discuss an end to Russo-Japanese War</a:t>
            </a:r>
          </a:p>
          <a:p>
            <a:r>
              <a:rPr lang="en-US" sz="3600" dirty="0" smtClean="0">
                <a:solidFill>
                  <a:schemeClr val="bg1"/>
                </a:solidFill>
                <a:effectLst/>
                <a:latin typeface="Times New Roman" panose="02020603050405020304" pitchFamily="18" charset="0"/>
                <a:cs typeface="Times New Roman" panose="02020603050405020304" pitchFamily="18" charset="0"/>
              </a:rPr>
              <a:t>President Roosevelt intervened when talks stalled and convinced the two sides to sign a peace treaty</a:t>
            </a:r>
            <a:endParaRPr lang="en-US" sz="3600" dirty="0">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25673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latin typeface="Times New Roman" panose="02020603050405020304" pitchFamily="18" charset="0"/>
                <a:cs typeface="Times New Roman" panose="02020603050405020304" pitchFamily="18" charset="0"/>
              </a:rPr>
              <a:t>The Great White Fleet</a:t>
            </a:r>
            <a:endParaRPr lang="en-US" sz="4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80321" y="2336872"/>
            <a:ext cx="9613861" cy="3940359"/>
          </a:xfrm>
        </p:spPr>
        <p:txBody>
          <a:bodyPr>
            <a:normAutofit fontScale="92500" lnSpcReduction="20000"/>
          </a:bodyPr>
          <a:lstStyle/>
          <a:p>
            <a:r>
              <a:rPr lang="en-US" sz="3600" dirty="0" smtClean="0">
                <a:solidFill>
                  <a:schemeClr val="bg1"/>
                </a:solidFill>
                <a:effectLst/>
                <a:latin typeface="Times New Roman" panose="02020603050405020304" pitchFamily="18" charset="0"/>
                <a:cs typeface="Times New Roman" panose="02020603050405020304" pitchFamily="18" charset="0"/>
              </a:rPr>
              <a:t>America had troubled relations with Japan due to anti-Asian sentiment on the West Coast</a:t>
            </a:r>
          </a:p>
          <a:p>
            <a:r>
              <a:rPr lang="en-US" sz="3600" dirty="0" smtClean="0">
                <a:solidFill>
                  <a:schemeClr val="bg1"/>
                </a:solidFill>
                <a:effectLst/>
                <a:latin typeface="Times New Roman" panose="02020603050405020304" pitchFamily="18" charset="0"/>
                <a:cs typeface="Times New Roman" panose="02020603050405020304" pitchFamily="18" charset="0"/>
              </a:rPr>
              <a:t>Eventually Roosevelt negotiated a “Gentlemen’s Agreement” to calm anti-Asian sentiments in exchange for Japan limiting emigration of Japanese to America</a:t>
            </a:r>
          </a:p>
          <a:p>
            <a:r>
              <a:rPr lang="en-US" sz="3600" dirty="0" smtClean="0">
                <a:solidFill>
                  <a:schemeClr val="bg1"/>
                </a:solidFill>
                <a:effectLst/>
                <a:latin typeface="Times New Roman" panose="02020603050405020304" pitchFamily="18" charset="0"/>
                <a:cs typeface="Times New Roman" panose="02020603050405020304" pitchFamily="18" charset="0"/>
              </a:rPr>
              <a:t>To protect American interests in Asia, Roosevelt convinced Congress to build a new force of navy ships called the </a:t>
            </a:r>
            <a:r>
              <a:rPr lang="en-US" sz="3600" dirty="0" smtClean="0">
                <a:solidFill>
                  <a:srgbClr val="C00000"/>
                </a:solidFill>
                <a:effectLst/>
                <a:latin typeface="Times New Roman" panose="02020603050405020304" pitchFamily="18" charset="0"/>
                <a:cs typeface="Times New Roman" panose="02020603050405020304" pitchFamily="18" charset="0"/>
              </a:rPr>
              <a:t>Great White Fleet</a:t>
            </a:r>
            <a:endParaRPr lang="en-US" sz="3600" dirty="0">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14907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latin typeface="Times New Roman" panose="02020603050405020304" pitchFamily="18" charset="0"/>
                <a:cs typeface="Times New Roman" panose="02020603050405020304" pitchFamily="18" charset="0"/>
              </a:rPr>
              <a:t>Filipinos Rebel Against US</a:t>
            </a:r>
            <a:endParaRPr lang="en-US" sz="4800" b="1" dirty="0">
              <a:latin typeface="Times New Roman" panose="02020603050405020304" pitchFamily="18" charset="0"/>
              <a:cs typeface="Times New Roman" panose="02020603050405020304" pitchFamily="18" charset="0"/>
            </a:endParaRPr>
          </a:p>
        </p:txBody>
      </p:sp>
      <p:sp>
        <p:nvSpPr>
          <p:cNvPr id="4" name="Text Placeholder 3"/>
          <p:cNvSpPr>
            <a:spLocks noGrp="1"/>
          </p:cNvSpPr>
          <p:nvPr>
            <p:ph type="body" sz="half" idx="2"/>
          </p:nvPr>
        </p:nvSpPr>
        <p:spPr>
          <a:xfrm>
            <a:off x="680321" y="2336872"/>
            <a:ext cx="8007701" cy="3956836"/>
          </a:xfrm>
        </p:spPr>
        <p:txBody>
          <a:bodyPr>
            <a:normAutofit lnSpcReduction="10000"/>
          </a:bodyPr>
          <a:lstStyle/>
          <a:p>
            <a:pPr marL="571500" indent="-571500">
              <a:buFont typeface="Arial" panose="020B0604020202020204" pitchFamily="34" charset="0"/>
              <a:buChar char="•"/>
            </a:pPr>
            <a:r>
              <a:rPr lang="en-US" sz="3600" dirty="0" smtClean="0">
                <a:solidFill>
                  <a:schemeClr val="bg1"/>
                </a:solidFill>
                <a:effectLst/>
                <a:latin typeface="Times New Roman" panose="02020603050405020304" pitchFamily="18" charset="0"/>
                <a:cs typeface="Times New Roman" panose="02020603050405020304" pitchFamily="18" charset="0"/>
              </a:rPr>
              <a:t>American decision to keep the Philippines as a US territory reflected desire to expand influence, compete with European colonial powers, and gain trade in Asia</a:t>
            </a:r>
          </a:p>
          <a:p>
            <a:pPr marL="571500" indent="-571500">
              <a:buFont typeface="Arial" panose="020B0604020202020204" pitchFamily="34" charset="0"/>
              <a:buChar char="•"/>
            </a:pPr>
            <a:r>
              <a:rPr lang="en-US" sz="3600" dirty="0" smtClean="0">
                <a:solidFill>
                  <a:schemeClr val="bg1"/>
                </a:solidFill>
                <a:effectLst/>
                <a:latin typeface="Times New Roman" panose="02020603050405020304" pitchFamily="18" charset="0"/>
                <a:cs typeface="Times New Roman" panose="02020603050405020304" pitchFamily="18" charset="0"/>
              </a:rPr>
              <a:t>Wished to open Asian markets to US products and expand American culture to the region</a:t>
            </a:r>
            <a:endParaRPr lang="en-US" sz="3600" dirty="0">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94800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latin typeface="Times New Roman" panose="02020603050405020304" pitchFamily="18" charset="0"/>
                <a:cs typeface="Times New Roman" panose="02020603050405020304" pitchFamily="18" charset="0"/>
              </a:rPr>
              <a:t>Filipinos Rebel Against US</a:t>
            </a:r>
            <a:endParaRPr lang="en-US" sz="4800" b="1" dirty="0">
              <a:latin typeface="Times New Roman" panose="02020603050405020304" pitchFamily="18" charset="0"/>
              <a:cs typeface="Times New Roman" panose="02020603050405020304" pitchFamily="18" charset="0"/>
            </a:endParaRPr>
          </a:p>
        </p:txBody>
      </p:sp>
      <p:sp>
        <p:nvSpPr>
          <p:cNvPr id="4" name="Text Placeholder 3"/>
          <p:cNvSpPr>
            <a:spLocks noGrp="1"/>
          </p:cNvSpPr>
          <p:nvPr>
            <p:ph type="body" sz="half" idx="2"/>
          </p:nvPr>
        </p:nvSpPr>
        <p:spPr>
          <a:xfrm>
            <a:off x="3059780" y="2224216"/>
            <a:ext cx="8308436" cy="4094206"/>
          </a:xfrm>
        </p:spPr>
        <p:txBody>
          <a:bodyPr>
            <a:normAutofit lnSpcReduction="10000"/>
          </a:bodyPr>
          <a:lstStyle/>
          <a:p>
            <a:pPr marL="571500" indent="-571500">
              <a:buFont typeface="Arial" panose="020B0604020202020204" pitchFamily="34" charset="0"/>
              <a:buChar char="•"/>
            </a:pPr>
            <a:r>
              <a:rPr lang="en-US" sz="3600" dirty="0" smtClean="0">
                <a:solidFill>
                  <a:schemeClr val="bg1"/>
                </a:solidFill>
                <a:effectLst/>
                <a:latin typeface="Times New Roman" panose="02020603050405020304" pitchFamily="18" charset="0"/>
                <a:cs typeface="Times New Roman" panose="02020603050405020304" pitchFamily="18" charset="0"/>
              </a:rPr>
              <a:t>Filipino nationalist leader Emilio Aguinaldo believed US was an ally in Filipino fight for independence</a:t>
            </a:r>
          </a:p>
          <a:p>
            <a:pPr marL="571500" indent="-571500">
              <a:buFont typeface="Arial" panose="020B0604020202020204" pitchFamily="34" charset="0"/>
              <a:buChar char="•"/>
            </a:pPr>
            <a:r>
              <a:rPr lang="en-US" sz="3600" dirty="0" smtClean="0">
                <a:solidFill>
                  <a:schemeClr val="bg1"/>
                </a:solidFill>
                <a:effectLst/>
                <a:latin typeface="Times New Roman" panose="02020603050405020304" pitchFamily="18" charset="0"/>
                <a:cs typeface="Times New Roman" panose="02020603050405020304" pitchFamily="18" charset="0"/>
              </a:rPr>
              <a:t>Filipino forces fought on US side against the Spanish</a:t>
            </a:r>
          </a:p>
          <a:p>
            <a:pPr marL="571500" indent="-571500">
              <a:buFont typeface="Arial" panose="020B0604020202020204" pitchFamily="34" charset="0"/>
              <a:buChar char="•"/>
            </a:pPr>
            <a:r>
              <a:rPr lang="en-US" sz="3600" dirty="0" smtClean="0">
                <a:solidFill>
                  <a:schemeClr val="bg1"/>
                </a:solidFill>
                <a:effectLst/>
                <a:latin typeface="Times New Roman" panose="02020603050405020304" pitchFamily="18" charset="0"/>
                <a:cs typeface="Times New Roman" panose="02020603050405020304" pitchFamily="18" charset="0"/>
              </a:rPr>
              <a:t>Aguinaldo grew disillusioned with US when US decided to maintain possession of the Philippines</a:t>
            </a:r>
            <a:endParaRPr lang="en-US" sz="3600" dirty="0">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49908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latin typeface="Times New Roman" panose="02020603050405020304" pitchFamily="18" charset="0"/>
                <a:cs typeface="Times New Roman" panose="02020603050405020304" pitchFamily="18" charset="0"/>
              </a:rPr>
              <a:t>Filipinos Rebel Against US</a:t>
            </a:r>
            <a:endParaRPr lang="en-US" sz="4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80321" y="2336872"/>
            <a:ext cx="9613861" cy="3742651"/>
          </a:xfrm>
        </p:spPr>
        <p:txBody>
          <a:bodyPr>
            <a:normAutofit lnSpcReduction="10000"/>
          </a:bodyPr>
          <a:lstStyle/>
          <a:p>
            <a:r>
              <a:rPr lang="en-US" sz="3600" dirty="0" smtClean="0">
                <a:solidFill>
                  <a:schemeClr val="bg1"/>
                </a:solidFill>
                <a:effectLst/>
                <a:latin typeface="Times New Roman" panose="02020603050405020304" pitchFamily="18" charset="0"/>
                <a:cs typeface="Times New Roman" panose="02020603050405020304" pitchFamily="18" charset="0"/>
              </a:rPr>
              <a:t>Aguinaldo helped organize an </a:t>
            </a:r>
            <a:r>
              <a:rPr lang="en-US" sz="3600" dirty="0" smtClean="0">
                <a:solidFill>
                  <a:srgbClr val="C00000"/>
                </a:solidFill>
                <a:effectLst/>
                <a:latin typeface="Times New Roman" panose="02020603050405020304" pitchFamily="18" charset="0"/>
                <a:cs typeface="Times New Roman" panose="02020603050405020304" pitchFamily="18" charset="0"/>
              </a:rPr>
              <a:t>insurrection </a:t>
            </a:r>
            <a:r>
              <a:rPr lang="en-US" sz="3600" dirty="0" smtClean="0">
                <a:solidFill>
                  <a:schemeClr val="bg1"/>
                </a:solidFill>
                <a:effectLst/>
                <a:latin typeface="Times New Roman" panose="02020603050405020304" pitchFamily="18" charset="0"/>
                <a:cs typeface="Times New Roman" panose="02020603050405020304" pitchFamily="18" charset="0"/>
              </a:rPr>
              <a:t>(rebellion) against US rule</a:t>
            </a:r>
          </a:p>
          <a:p>
            <a:r>
              <a:rPr lang="en-US" sz="3600" dirty="0" smtClean="0">
                <a:solidFill>
                  <a:schemeClr val="bg1"/>
                </a:solidFill>
                <a:effectLst/>
                <a:latin typeface="Times New Roman" panose="02020603050405020304" pitchFamily="18" charset="0"/>
                <a:cs typeface="Times New Roman" panose="02020603050405020304" pitchFamily="18" charset="0"/>
              </a:rPr>
              <a:t>Rebels believed they were fighting for same principle of self-rule that the Americans fought for during the American Revolution</a:t>
            </a:r>
          </a:p>
          <a:p>
            <a:r>
              <a:rPr lang="en-US" sz="3600" dirty="0" smtClean="0">
                <a:solidFill>
                  <a:schemeClr val="bg1"/>
                </a:solidFill>
                <a:effectLst/>
                <a:latin typeface="Times New Roman" panose="02020603050405020304" pitchFamily="18" charset="0"/>
                <a:cs typeface="Times New Roman" panose="02020603050405020304" pitchFamily="18" charset="0"/>
              </a:rPr>
              <a:t>Filipino insurgents relied on guerrilla warfare tactics to fight Americans</a:t>
            </a:r>
            <a:endParaRPr lang="en-US" sz="3600" dirty="0">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3653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latin typeface="Times New Roman" panose="02020603050405020304" pitchFamily="18" charset="0"/>
                <a:cs typeface="Times New Roman" panose="02020603050405020304" pitchFamily="18" charset="0"/>
              </a:rPr>
              <a:t>Filipinos Rebel Against US</a:t>
            </a:r>
          </a:p>
        </p:txBody>
      </p:sp>
      <p:sp>
        <p:nvSpPr>
          <p:cNvPr id="3" name="Content Placeholder 2"/>
          <p:cNvSpPr>
            <a:spLocks noGrp="1"/>
          </p:cNvSpPr>
          <p:nvPr>
            <p:ph idx="1"/>
          </p:nvPr>
        </p:nvSpPr>
        <p:spPr>
          <a:xfrm>
            <a:off x="680320" y="2864095"/>
            <a:ext cx="9613861" cy="2787062"/>
          </a:xfrm>
        </p:spPr>
        <p:txBody>
          <a:bodyPr>
            <a:normAutofit/>
          </a:bodyPr>
          <a:lstStyle/>
          <a:p>
            <a:r>
              <a:rPr lang="en-US" sz="3600" dirty="0" smtClean="0">
                <a:solidFill>
                  <a:schemeClr val="bg1"/>
                </a:solidFill>
                <a:effectLst/>
                <a:latin typeface="Times New Roman" panose="02020603050405020304" pitchFamily="18" charset="0"/>
                <a:cs typeface="Times New Roman" panose="02020603050405020304" pitchFamily="18" charset="0"/>
              </a:rPr>
              <a:t>US forces responded by gathering civilians into overcrowded concentration camps to fight the guerillas</a:t>
            </a:r>
          </a:p>
          <a:p>
            <a:r>
              <a:rPr lang="en-US" sz="3600" dirty="0" smtClean="0">
                <a:solidFill>
                  <a:schemeClr val="bg1"/>
                </a:solidFill>
                <a:effectLst/>
                <a:latin typeface="Times New Roman" panose="02020603050405020304" pitchFamily="18" charset="0"/>
                <a:cs typeface="Times New Roman" panose="02020603050405020304" pitchFamily="18" charset="0"/>
              </a:rPr>
              <a:t>General Jacob Smith ordered his soldiers to take no prisoners</a:t>
            </a:r>
          </a:p>
        </p:txBody>
      </p:sp>
    </p:spTree>
    <p:extLst>
      <p:ext uri="{BB962C8B-B14F-4D97-AF65-F5344CB8AC3E}">
        <p14:creationId xmlns:p14="http://schemas.microsoft.com/office/powerpoint/2010/main" val="2809869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latin typeface="Times New Roman" panose="02020603050405020304" pitchFamily="18" charset="0"/>
                <a:cs typeface="Times New Roman" panose="02020603050405020304" pitchFamily="18" charset="0"/>
              </a:rPr>
              <a:t>Primary Source Document</a:t>
            </a:r>
            <a:endParaRPr lang="en-US" sz="4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80321" y="2336873"/>
            <a:ext cx="9613861" cy="3915646"/>
          </a:xfrm>
        </p:spPr>
        <p:txBody>
          <a:bodyPr>
            <a:normAutofit fontScale="85000" lnSpcReduction="10000"/>
          </a:bodyPr>
          <a:lstStyle/>
          <a:p>
            <a:pPr marL="0" indent="0" algn="ctr">
              <a:buNone/>
            </a:pPr>
            <a:r>
              <a:rPr lang="en-US" sz="4800" dirty="0" smtClean="0">
                <a:solidFill>
                  <a:schemeClr val="bg1"/>
                </a:solidFill>
                <a:effectLst/>
                <a:latin typeface="Times New Roman" panose="02020603050405020304" pitchFamily="18" charset="0"/>
                <a:cs typeface="Times New Roman" panose="02020603050405020304" pitchFamily="18" charset="0"/>
              </a:rPr>
              <a:t>“</a:t>
            </a:r>
            <a:r>
              <a:rPr lang="en-US" sz="4200" dirty="0" smtClean="0">
                <a:solidFill>
                  <a:schemeClr val="bg1"/>
                </a:solidFill>
                <a:effectLst/>
                <a:latin typeface="Times New Roman" panose="02020603050405020304" pitchFamily="18" charset="0"/>
                <a:cs typeface="Times New Roman" panose="02020603050405020304" pitchFamily="18" charset="0"/>
              </a:rPr>
              <a:t>Let us all be frank. WE DO NOT WANT THE FILIPINOS. WE DO WANT THE PHILIPPINES. All of our troubles in this annexation matter have been caused by the presence in the Philippine Islands of the Filipinos….The more of them killed the better. It seems harsh. But they must yield before the superior race.”</a:t>
            </a:r>
          </a:p>
          <a:p>
            <a:pPr marL="0" indent="0" algn="r">
              <a:buNone/>
            </a:pPr>
            <a:r>
              <a:rPr lang="en-US" sz="4200" dirty="0" smtClean="0">
                <a:solidFill>
                  <a:schemeClr val="bg1"/>
                </a:solidFill>
                <a:effectLst/>
                <a:latin typeface="Times New Roman" panose="02020603050405020304" pitchFamily="18" charset="0"/>
                <a:cs typeface="Times New Roman" panose="02020603050405020304" pitchFamily="18" charset="0"/>
              </a:rPr>
              <a:t>--San Francisco </a:t>
            </a:r>
            <a:r>
              <a:rPr lang="en-US" sz="4200" i="1" dirty="0" smtClean="0">
                <a:solidFill>
                  <a:schemeClr val="bg1"/>
                </a:solidFill>
                <a:effectLst/>
                <a:latin typeface="Times New Roman" panose="02020603050405020304" pitchFamily="18" charset="0"/>
                <a:cs typeface="Times New Roman" panose="02020603050405020304" pitchFamily="18" charset="0"/>
              </a:rPr>
              <a:t>Argonaut, </a:t>
            </a:r>
            <a:r>
              <a:rPr lang="en-US" sz="4200" dirty="0" smtClean="0">
                <a:solidFill>
                  <a:schemeClr val="bg1"/>
                </a:solidFill>
                <a:effectLst/>
                <a:latin typeface="Times New Roman" panose="02020603050405020304" pitchFamily="18" charset="0"/>
                <a:cs typeface="Times New Roman" panose="02020603050405020304" pitchFamily="18" charset="0"/>
              </a:rPr>
              <a:t>1902</a:t>
            </a:r>
            <a:endParaRPr lang="en-US" sz="4200" dirty="0">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81024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latin typeface="Times New Roman" panose="02020603050405020304" pitchFamily="18" charset="0"/>
                <a:cs typeface="Times New Roman" panose="02020603050405020304" pitchFamily="18" charset="0"/>
              </a:rPr>
              <a:t>Filipinos Rebel Against US</a:t>
            </a:r>
            <a:endParaRPr lang="en-US" sz="4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80321" y="2336873"/>
            <a:ext cx="9613861" cy="4022738"/>
          </a:xfrm>
        </p:spPr>
        <p:txBody>
          <a:bodyPr>
            <a:normAutofit fontScale="85000" lnSpcReduction="10000"/>
          </a:bodyPr>
          <a:lstStyle/>
          <a:p>
            <a:r>
              <a:rPr lang="en-US" sz="3600" dirty="0" smtClean="0">
                <a:solidFill>
                  <a:schemeClr val="bg1"/>
                </a:solidFill>
                <a:effectLst/>
                <a:latin typeface="Times New Roman" panose="02020603050405020304" pitchFamily="18" charset="0"/>
                <a:cs typeface="Times New Roman" panose="02020603050405020304" pitchFamily="18" charset="0"/>
              </a:rPr>
              <a:t>Spring 1901: US captured Aguinaldo</a:t>
            </a:r>
          </a:p>
          <a:p>
            <a:r>
              <a:rPr lang="en-US" sz="3600" dirty="0" smtClean="0">
                <a:solidFill>
                  <a:schemeClr val="bg1"/>
                </a:solidFill>
                <a:effectLst/>
                <a:latin typeface="Times New Roman" panose="02020603050405020304" pitchFamily="18" charset="0"/>
                <a:cs typeface="Times New Roman" panose="02020603050405020304" pitchFamily="18" charset="0"/>
              </a:rPr>
              <a:t>Although fighting did not immediately end, his capture marked the beginning of the end of the resistance</a:t>
            </a:r>
          </a:p>
          <a:p>
            <a:r>
              <a:rPr lang="en-US" sz="3600" dirty="0" smtClean="0">
                <a:solidFill>
                  <a:schemeClr val="bg1"/>
                </a:solidFill>
                <a:effectLst/>
                <a:latin typeface="Times New Roman" panose="02020603050405020304" pitchFamily="18" charset="0"/>
                <a:cs typeface="Times New Roman" panose="02020603050405020304" pitchFamily="18" charset="0"/>
              </a:rPr>
              <a:t>Nearly 5,000 Americans and 200,000 Filipinos died in the fighting</a:t>
            </a:r>
          </a:p>
          <a:p>
            <a:r>
              <a:rPr lang="en-US" sz="3600" dirty="0" smtClean="0">
                <a:solidFill>
                  <a:schemeClr val="bg1"/>
                </a:solidFill>
                <a:effectLst/>
                <a:latin typeface="Times New Roman" panose="02020603050405020304" pitchFamily="18" charset="0"/>
                <a:cs typeface="Times New Roman" panose="02020603050405020304" pitchFamily="18" charset="0"/>
              </a:rPr>
              <a:t>US sent 100,000 troops and spent $400 million to defeat the insurgency</a:t>
            </a:r>
          </a:p>
          <a:p>
            <a:r>
              <a:rPr lang="en-US" sz="3600" dirty="0" smtClean="0">
                <a:solidFill>
                  <a:schemeClr val="bg1"/>
                </a:solidFill>
                <a:effectLst/>
                <a:latin typeface="Times New Roman" panose="02020603050405020304" pitchFamily="18" charset="0"/>
                <a:cs typeface="Times New Roman" panose="02020603050405020304" pitchFamily="18" charset="0"/>
              </a:rPr>
              <a:t>Conflict highlighted the rigors of fighting against guerrilla insurgents</a:t>
            </a:r>
            <a:endParaRPr lang="en-US" sz="3600" dirty="0">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37253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latin typeface="Times New Roman" panose="02020603050405020304" pitchFamily="18" charset="0"/>
                <a:cs typeface="Times New Roman" panose="02020603050405020304" pitchFamily="18" charset="0"/>
              </a:rPr>
              <a:t>Reforms and Promise of Self-Rule</a:t>
            </a:r>
            <a:endParaRPr lang="en-US" sz="4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80321" y="2336873"/>
            <a:ext cx="9613861" cy="3825030"/>
          </a:xfrm>
        </p:spPr>
        <p:txBody>
          <a:bodyPr>
            <a:normAutofit fontScale="92500" lnSpcReduction="10000"/>
          </a:bodyPr>
          <a:lstStyle/>
          <a:p>
            <a:r>
              <a:rPr lang="en-US" sz="3600" dirty="0" smtClean="0">
                <a:solidFill>
                  <a:schemeClr val="bg1"/>
                </a:solidFill>
                <a:effectLst/>
                <a:latin typeface="Times New Roman" panose="02020603050405020304" pitchFamily="18" charset="0"/>
                <a:cs typeface="Times New Roman" panose="02020603050405020304" pitchFamily="18" charset="0"/>
              </a:rPr>
              <a:t>1901: William Howard Taft becomes governor of the Philippines</a:t>
            </a:r>
          </a:p>
          <a:p>
            <a:r>
              <a:rPr lang="en-US" sz="3600" dirty="0" smtClean="0">
                <a:solidFill>
                  <a:schemeClr val="bg1"/>
                </a:solidFill>
                <a:effectLst/>
                <a:latin typeface="Times New Roman" panose="02020603050405020304" pitchFamily="18" charset="0"/>
                <a:cs typeface="Times New Roman" panose="02020603050405020304" pitchFamily="18" charset="0"/>
              </a:rPr>
              <a:t>Censored the press and placed dissidents in jail to maintain order and win support of Filipinos</a:t>
            </a:r>
          </a:p>
          <a:p>
            <a:r>
              <a:rPr lang="en-US" sz="3600" dirty="0" smtClean="0">
                <a:solidFill>
                  <a:schemeClr val="bg1"/>
                </a:solidFill>
                <a:effectLst/>
                <a:latin typeface="Times New Roman" panose="02020603050405020304" pitchFamily="18" charset="0"/>
                <a:cs typeface="Times New Roman" panose="02020603050405020304" pitchFamily="18" charset="0"/>
              </a:rPr>
              <a:t>Extended limited self-rule and built schools, roads, and bridges</a:t>
            </a:r>
          </a:p>
          <a:p>
            <a:r>
              <a:rPr lang="en-US" sz="3600" dirty="0" smtClean="0">
                <a:solidFill>
                  <a:schemeClr val="bg1"/>
                </a:solidFill>
                <a:effectLst/>
                <a:latin typeface="Times New Roman" panose="02020603050405020304" pitchFamily="18" charset="0"/>
                <a:cs typeface="Times New Roman" panose="02020603050405020304" pitchFamily="18" charset="0"/>
              </a:rPr>
              <a:t>1916: Congress passed Jones Act which promised Philippines would gain their independence</a:t>
            </a:r>
            <a:endParaRPr lang="en-US" sz="3600" dirty="0">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92060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latin typeface="Times New Roman" panose="02020603050405020304" pitchFamily="18" charset="0"/>
                <a:cs typeface="Times New Roman" panose="02020603050405020304" pitchFamily="18" charset="0"/>
              </a:rPr>
              <a:t>US Pursues Chinese Interests</a:t>
            </a:r>
            <a:endParaRPr lang="en-US" sz="4800" b="1" dirty="0">
              <a:latin typeface="Times New Roman" panose="02020603050405020304" pitchFamily="18" charset="0"/>
              <a:cs typeface="Times New Roman" panose="02020603050405020304" pitchFamily="18" charset="0"/>
            </a:endParaRPr>
          </a:p>
        </p:txBody>
      </p:sp>
      <p:sp>
        <p:nvSpPr>
          <p:cNvPr id="4" name="Text Placeholder 3"/>
          <p:cNvSpPr>
            <a:spLocks noGrp="1"/>
          </p:cNvSpPr>
          <p:nvPr>
            <p:ph type="body" sz="half" idx="2"/>
          </p:nvPr>
        </p:nvSpPr>
        <p:spPr>
          <a:xfrm>
            <a:off x="680322" y="2336872"/>
            <a:ext cx="7013258" cy="3816793"/>
          </a:xfrm>
        </p:spPr>
        <p:txBody>
          <a:bodyPr>
            <a:normAutofit fontScale="85000" lnSpcReduction="10000"/>
          </a:bodyPr>
          <a:lstStyle/>
          <a:p>
            <a:pPr marL="571500" indent="-571500">
              <a:buFont typeface="Arial" panose="020B0604020202020204" pitchFamily="34" charset="0"/>
              <a:buChar char="•"/>
            </a:pPr>
            <a:r>
              <a:rPr lang="en-US" sz="3600" dirty="0" smtClean="0">
                <a:solidFill>
                  <a:schemeClr val="bg1"/>
                </a:solidFill>
                <a:effectLst/>
                <a:latin typeface="Times New Roman" panose="02020603050405020304" pitchFamily="18" charset="0"/>
                <a:cs typeface="Times New Roman" panose="02020603050405020304" pitchFamily="18" charset="0"/>
              </a:rPr>
              <a:t>By 1899 China had fallen into political, economic, and military disarray</a:t>
            </a:r>
          </a:p>
          <a:p>
            <a:pPr marL="571500" indent="-571500">
              <a:buFont typeface="Arial" panose="020B0604020202020204" pitchFamily="34" charset="0"/>
              <a:buChar char="•"/>
            </a:pPr>
            <a:r>
              <a:rPr lang="en-US" sz="3600" dirty="0" smtClean="0">
                <a:solidFill>
                  <a:schemeClr val="bg1"/>
                </a:solidFill>
                <a:effectLst/>
                <a:latin typeface="Times New Roman" panose="02020603050405020304" pitchFamily="18" charset="0"/>
                <a:cs typeface="Times New Roman" panose="02020603050405020304" pitchFamily="18" charset="0"/>
              </a:rPr>
              <a:t>Huge population was a tempting target for importing goods from other nations</a:t>
            </a:r>
          </a:p>
          <a:p>
            <a:pPr marL="571500" indent="-571500">
              <a:buFont typeface="Arial" panose="020B0604020202020204" pitchFamily="34" charset="0"/>
              <a:buChar char="•"/>
            </a:pPr>
            <a:r>
              <a:rPr lang="en-US" sz="3600" dirty="0" smtClean="0">
                <a:solidFill>
                  <a:schemeClr val="bg1"/>
                </a:solidFill>
                <a:effectLst/>
                <a:latin typeface="Times New Roman" panose="02020603050405020304" pitchFamily="18" charset="0"/>
                <a:cs typeface="Times New Roman" panose="02020603050405020304" pitchFamily="18" charset="0"/>
              </a:rPr>
              <a:t>Rather than compete for trade, Britain, France, Germany and Russia carved China into </a:t>
            </a:r>
            <a:r>
              <a:rPr lang="en-US" sz="3600" dirty="0" smtClean="0">
                <a:solidFill>
                  <a:srgbClr val="FF0000"/>
                </a:solidFill>
                <a:effectLst/>
                <a:latin typeface="Times New Roman" panose="02020603050405020304" pitchFamily="18" charset="0"/>
                <a:cs typeface="Times New Roman" panose="02020603050405020304" pitchFamily="18" charset="0"/>
              </a:rPr>
              <a:t>spheres of influence</a:t>
            </a:r>
            <a:endParaRPr lang="en-US" sz="3600" dirty="0">
              <a:solidFill>
                <a:schemeClr val="bg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0414205"/>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docProps/app.xml><?xml version="1.0" encoding="utf-8"?>
<Properties xmlns="http://schemas.openxmlformats.org/officeDocument/2006/extended-properties" xmlns:vt="http://schemas.openxmlformats.org/officeDocument/2006/docPropsVTypes">
  <Template>TM04033917[[fn=Berlin]]</Template>
  <TotalTime>348</TotalTime>
  <Words>756</Words>
  <Application>Microsoft Office PowerPoint</Application>
  <PresentationFormat>Widescreen</PresentationFormat>
  <Paragraphs>60</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Times New Roman</vt:lpstr>
      <vt:lpstr>Trebuchet MS</vt:lpstr>
      <vt:lpstr>Berlin</vt:lpstr>
      <vt:lpstr>Imperialism</vt:lpstr>
      <vt:lpstr>Filipinos Rebel Against US</vt:lpstr>
      <vt:lpstr>Filipinos Rebel Against US</vt:lpstr>
      <vt:lpstr>Filipinos Rebel Against US</vt:lpstr>
      <vt:lpstr>Filipinos Rebel Against US</vt:lpstr>
      <vt:lpstr>Primary Source Document</vt:lpstr>
      <vt:lpstr>Filipinos Rebel Against US</vt:lpstr>
      <vt:lpstr>Reforms and Promise of Self-Rule</vt:lpstr>
      <vt:lpstr>US Pursues Chinese Interests</vt:lpstr>
      <vt:lpstr>US Pursues Chinese Interests</vt:lpstr>
      <vt:lpstr>The Boxer Rebellion</vt:lpstr>
      <vt:lpstr>The Boxer Rebellion</vt:lpstr>
      <vt:lpstr>The Boxer Rebellion</vt:lpstr>
      <vt:lpstr>Tension Between US and Japan</vt:lpstr>
      <vt:lpstr>Tension Between US and Japan</vt:lpstr>
      <vt:lpstr>The Great White Fleet</vt:lpstr>
    </vt:vector>
  </TitlesOfParts>
  <Company>ETSU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Imperialism</dc:title>
  <dc:creator>Kestner, Derek</dc:creator>
  <cp:lastModifiedBy>Kestner, Derek</cp:lastModifiedBy>
  <cp:revision>15</cp:revision>
  <dcterms:created xsi:type="dcterms:W3CDTF">2019-10-07T13:17:16Z</dcterms:created>
  <dcterms:modified xsi:type="dcterms:W3CDTF">2019-12-04T17:39:47Z</dcterms:modified>
</cp:coreProperties>
</file>