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F12EE5-7528-44EA-86CA-D5FB1B431F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 War 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D4EB5F2-5B27-4E3E-A8B3-D96B76EC13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Wilson, War, </a:t>
            </a:r>
            <a:r>
              <a:rPr lang="en-US" sz="4800" b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 Peace</a:t>
            </a:r>
            <a:endParaRPr lang="en-US" sz="4800" b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636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American’s Distinguish Themselves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948050" cy="38415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American troops called “doughboys” saw significant action in the late spring and summer of 1918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Americans participated in both offensive and defensive battles, and though it took time they learned quickly and fought bravely</a:t>
            </a:r>
          </a:p>
        </p:txBody>
      </p:sp>
    </p:spTree>
    <p:extLst>
      <p:ext uri="{BB962C8B-B14F-4D97-AF65-F5344CB8AC3E}">
        <p14:creationId xmlns:p14="http://schemas.microsoft.com/office/powerpoint/2010/main" val="143644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American’s Distinguish Themselves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11352" y="2353348"/>
            <a:ext cx="8789816" cy="3899171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One of America’s greatest war heroes was Alvin York from Tennessee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While trapped behind enemy lines, York and 16 other soldiers attacked several machine-gun nests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When the fighting was over, York and his fellow soldiers had taken the German position which earned him the Congressional Medal of Honor</a:t>
            </a:r>
          </a:p>
        </p:txBody>
      </p:sp>
    </p:spTree>
    <p:extLst>
      <p:ext uri="{BB962C8B-B14F-4D97-AF65-F5344CB8AC3E}">
        <p14:creationId xmlns:p14="http://schemas.microsoft.com/office/powerpoint/2010/main" val="1426078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American’s Distinguish Themselves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971186"/>
            <a:ext cx="9613861" cy="2894154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African Americans fought bravely during the war, despite facing discrimination in the US Army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the end of the war, 1.3 million American soldiers had served on the front, more than 50,000 had died, and about 230,000 had been wounded</a:t>
            </a:r>
          </a:p>
        </p:txBody>
      </p:sp>
    </p:spTree>
    <p:extLst>
      <p:ext uri="{BB962C8B-B14F-4D97-AF65-F5344CB8AC3E}">
        <p14:creationId xmlns:p14="http://schemas.microsoft.com/office/powerpoint/2010/main" val="3190757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War Ends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124589" cy="3882696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American troops gave the Allies a military advantage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the fall of 1918, German and Austro-Hungarian armies had had enough, and many men deserted, mutinied, or refused to fight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 November 11, 1918 Germany surrendered to the Allies in a railway car in Compiegne</a:t>
            </a:r>
          </a:p>
        </p:txBody>
      </p:sp>
    </p:spTree>
    <p:extLst>
      <p:ext uri="{BB962C8B-B14F-4D97-AF65-F5344CB8AC3E}">
        <p14:creationId xmlns:p14="http://schemas.microsoft.com/office/powerpoint/2010/main" val="1603864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War 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 the millions of troops who mobilized, almost 5 million Allied and 8 million Central Power troops were dead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Wounded: Allied- 12 million, Central Powers- 8 million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Nearly 6.5 million civilians died in the </a:t>
            </a:r>
            <a:r>
              <a:rPr lang="en-US" sz="360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terrible conflict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1625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8FBC80-A1AA-4537-9748-0243739E1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Peace Without Victory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356BFBE-1499-44B2-B85A-C2A219EB9A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8390433" cy="376736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Vladimir Lenin maintained that the war was nothing more than an imperialistic land-grab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revealed secret treaties Russia made with the other Allies where they agreed to divide the German and Ottoman Empires</a:t>
            </a:r>
          </a:p>
        </p:txBody>
      </p:sp>
    </p:spTree>
    <p:extLst>
      <p:ext uri="{BB962C8B-B14F-4D97-AF65-F5344CB8AC3E}">
        <p14:creationId xmlns:p14="http://schemas.microsoft.com/office/powerpoint/2010/main" val="10377774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5A9937-3CAE-4BF2-A15B-10FF230CC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Peace Without Victory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B6AA60-5C7B-4C04-ACB8-7E085488C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 President Wilson, the war was about peace and freedom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January 1917: Wilson introduced the idea of “peace without victory” to Congress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“Victory would mean peace forced upon the loser…and would leave a sting, a resentment, a bitter memory upon which terms of peace would rest…”</a:t>
            </a:r>
          </a:p>
        </p:txBody>
      </p:sp>
    </p:spTree>
    <p:extLst>
      <p:ext uri="{BB962C8B-B14F-4D97-AF65-F5344CB8AC3E}">
        <p14:creationId xmlns:p14="http://schemas.microsoft.com/office/powerpoint/2010/main" val="7841858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70E706-0F32-4A2E-992E-B62B1FE1D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Peace Without Victory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A2FA6B2-EFB5-409E-BD66-67F679F3CD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230783"/>
            <a:ext cx="8191808" cy="4130261"/>
          </a:xfrm>
        </p:spPr>
        <p:txBody>
          <a:bodyPr>
            <a:normAutofit fontScale="925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January 1918: Wilson outlined for Congress his 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Fourteen Points 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which outlined his idea of “peace without victory”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Fourteen Points encouraged openness, independence, and supporting freedom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Wilson wanted open diplomacy, freedom of the seas, free trade, reduction of arms, and ending colonialism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752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08092E-BCED-41C7-B54D-0FEBFE7D3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Peace Without Victory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EFF5B50-011F-4D02-BDDF-422C9B7AC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Wilson championed 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self-determination 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(the right of people to choose their own form of government)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asked for a 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League of Nations 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secure “mutual guarantees of political independence and territorial integrity to great and small states alike”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1919, Wilson traveled to Versailles to represent the US at the peace conference</a:t>
            </a:r>
          </a:p>
        </p:txBody>
      </p:sp>
    </p:spTree>
    <p:extLst>
      <p:ext uri="{BB962C8B-B14F-4D97-AF65-F5344CB8AC3E}">
        <p14:creationId xmlns:p14="http://schemas.microsoft.com/office/powerpoint/2010/main" val="3081512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71C3F5-D4C3-4DB2-988C-63A51536A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Wilson at the Peace Conference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6E10B79-1759-434A-870A-B4C1ED065D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041280" cy="3891650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Allied leaders at the Peace Conference were known as the Big Four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Woodrow Wilson (US)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David Lloyd-George (Britain)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Georges Clemenceau (France)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Vittorio Orlando (Italy)</a:t>
            </a:r>
          </a:p>
        </p:txBody>
      </p:sp>
    </p:spTree>
    <p:extLst>
      <p:ext uri="{BB962C8B-B14F-4D97-AF65-F5344CB8AC3E}">
        <p14:creationId xmlns:p14="http://schemas.microsoft.com/office/powerpoint/2010/main" val="152112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51AAC5-9650-492B-9668-3E8893432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Giving the Allies an Edge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58E6AE9-E8A7-4076-8B7A-90AEEAFEE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390252" cy="3599317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the time the US entered World War I, the conflict had become a deadly, bloody stalemate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 the Western Front in France, both sides had tried desperately to break the stalemate and failed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 would take the US entry into the war to turn the tide toward and Allied victory</a:t>
            </a:r>
          </a:p>
        </p:txBody>
      </p:sp>
    </p:spTree>
    <p:extLst>
      <p:ext uri="{BB962C8B-B14F-4D97-AF65-F5344CB8AC3E}">
        <p14:creationId xmlns:p14="http://schemas.microsoft.com/office/powerpoint/2010/main" val="21444292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7CCF1A-C0F8-442C-9DB0-F9BF49CBC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Wilson at the Peace Conference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80D470A-88F0-4F43-98F3-4DDFB1DAD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Wilson’s idealism did not inspire the other Allied leaders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They blamed Germany for starting the war and felt that Germany make 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reparations 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(payments for war damages)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They wished to weaken Germany so that it would never threaten Europe again</a:t>
            </a:r>
          </a:p>
        </p:txBody>
      </p:sp>
    </p:spTree>
    <p:extLst>
      <p:ext uri="{BB962C8B-B14F-4D97-AF65-F5344CB8AC3E}">
        <p14:creationId xmlns:p14="http://schemas.microsoft.com/office/powerpoint/2010/main" val="10226294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CD3E65-9191-4C49-859B-76994B569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Wilson at the Peace Conference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7DADAD-FA49-46E9-A29E-F91D15C7C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878397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Lloyd-George wished to preserve the colonial status quo while Clemenceau wished for Germany to pay dearly and return Alsace-Lorraine 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Allied leaders chipped away at Wilson’s Fourteen Points, but Wilson kept pushing for a League of Nations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Wilson refused to compromise on the League, and the Allies finally voted to make the League part of the treaty</a:t>
            </a:r>
          </a:p>
        </p:txBody>
      </p:sp>
    </p:spTree>
    <p:extLst>
      <p:ext uri="{BB962C8B-B14F-4D97-AF65-F5344CB8AC3E}">
        <p14:creationId xmlns:p14="http://schemas.microsoft.com/office/powerpoint/2010/main" val="17083859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CAADFD-56A7-46A8-8179-A064722CD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Problems With the Peace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3E7B4A4-1F4D-4F7E-A7ED-3E0AB1CFFB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1" y="2230782"/>
            <a:ext cx="6846913" cy="4136743"/>
          </a:xfrm>
        </p:spPr>
        <p:txBody>
          <a:bodyPr>
            <a:normAutofit fontScale="925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Versailles treaty created as many problems as it solved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new map of Europe that emerged violated self-determination as often as it was confirmed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Middle East, several ethnic groups were clustered </a:t>
            </a:r>
            <a:r>
              <a:rPr lang="en-US" sz="360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together randomly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7832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F2BA13-4CAB-410D-BE8E-B4EE1B21D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 Rejects the Treaty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07AE612-599A-4AA5-81EA-1486537B44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467107" cy="3944658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Wilson knew the treaty was not perfect, but he hoped the League could correct its problems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Many German Americans thought the treaty was too harsh Germany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Irish Americans criticized the failure of creating an independent Ireland</a:t>
            </a:r>
          </a:p>
        </p:txBody>
      </p:sp>
    </p:spTree>
    <p:extLst>
      <p:ext uri="{BB962C8B-B14F-4D97-AF65-F5344CB8AC3E}">
        <p14:creationId xmlns:p14="http://schemas.microsoft.com/office/powerpoint/2010/main" val="25404860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81562A-15AE-4AE7-A5E0-DA9717BE7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 Rejects the Treaty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F05146-1FC8-4616-9428-B1ADE030F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767899"/>
          </a:xfrm>
        </p:spPr>
        <p:txBody>
          <a:bodyPr>
            <a:normAutofit fontScale="92500"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Wilson’s biggest hurdle was the fact the treaty had to be submitted to the Republican-controlled Senate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Some senators believed the US should not get involved in world politics or world organizations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Many of these “isolationist” senators opposed the League of Nations, particularly Article 10 which called for mutual defense of member nations</a:t>
            </a:r>
          </a:p>
        </p:txBody>
      </p:sp>
    </p:spTree>
    <p:extLst>
      <p:ext uri="{BB962C8B-B14F-4D97-AF65-F5344CB8AC3E}">
        <p14:creationId xmlns:p14="http://schemas.microsoft.com/office/powerpoint/2010/main" val="26187413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3434E-8282-4386-AFCD-4D7544EE5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 Rejects the Treaty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A15B73F-EA01-4DD9-B01F-BCA3DB8DCC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8385257" cy="3767901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Henry Cabot Lodge led another group of senators called “reservationists” who opposed the treaty as it was written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Many reservationists believed Article 10 would lead the US into war without the consent of Congress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These senators did agree to vote for the treaty if revisions were made, however Wilson was not willing to compromise</a:t>
            </a:r>
          </a:p>
        </p:txBody>
      </p:sp>
    </p:spTree>
    <p:extLst>
      <p:ext uri="{BB962C8B-B14F-4D97-AF65-F5344CB8AC3E}">
        <p14:creationId xmlns:p14="http://schemas.microsoft.com/office/powerpoint/2010/main" val="39460588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54F208-96B7-4D94-A86F-3560161EF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 Rejects the Treaty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32FF60D-B9F9-44D9-B2CC-20B054001C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98696" y="2505456"/>
            <a:ext cx="6433130" cy="3776074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When the Senate delayed ratifications, Wilson went directly to the people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Though he was sick, Wilson crossed the country giving 32 addresses in 33 days</a:t>
            </a:r>
          </a:p>
        </p:txBody>
      </p:sp>
    </p:spTree>
    <p:extLst>
      <p:ext uri="{BB962C8B-B14F-4D97-AF65-F5344CB8AC3E}">
        <p14:creationId xmlns:p14="http://schemas.microsoft.com/office/powerpoint/2010/main" val="28596412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3FA8A4-9CD2-473B-AA04-2450D9C3C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 Rejects the Treaty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132623-AB63-4B94-A720-680143D77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18153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Wilson’s health failed on September 25, 1919 and he suffered a debilitating stroke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November 1919 the treaty was brought before the Senate and rejected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Most senators were not isolationists, however at a moment that demanded compromise, Wilson and his opponents refused to do so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Without full American support, the League of Nations was unable to maintain peace among nations</a:t>
            </a:r>
          </a:p>
        </p:txBody>
      </p:sp>
    </p:spTree>
    <p:extLst>
      <p:ext uri="{BB962C8B-B14F-4D97-AF65-F5344CB8AC3E}">
        <p14:creationId xmlns:p14="http://schemas.microsoft.com/office/powerpoint/2010/main" val="343470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1F1D62-A449-464B-83D6-903BB345C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Giving the Allies and 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7CEFEC-26AD-4A4C-888B-753053C0E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European leaders, the United States was a relative unknown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Many doubted the US could raise, train, equip, and transport an army fast enough to influence the outcome of the war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Desperate German military leaders renewed unrestricted submarine warfare trying to end the conflict before the US got involved</a:t>
            </a:r>
          </a:p>
        </p:txBody>
      </p:sp>
    </p:spTree>
    <p:extLst>
      <p:ext uri="{BB962C8B-B14F-4D97-AF65-F5344CB8AC3E}">
        <p14:creationId xmlns:p14="http://schemas.microsoft.com/office/powerpoint/2010/main" val="763716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D0D957-40CF-4C39-94B5-7F887EA27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Convoys Protect Shipping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2CDD040-8311-4D3E-A7CA-27692F1EA0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6947917" cy="3841506"/>
          </a:xfrm>
        </p:spPr>
        <p:txBody>
          <a:bodyPr>
            <a:normAutofit fontScale="925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Allies felt the impact of submarine warfare as the Germans sank more merchant ships faster than replacements could be built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Allies finally adopted the 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convoy 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system (groups of merchant ships sailing together protected by warships)</a:t>
            </a:r>
          </a:p>
        </p:txBody>
      </p:sp>
    </p:spTree>
    <p:extLst>
      <p:ext uri="{BB962C8B-B14F-4D97-AF65-F5344CB8AC3E}">
        <p14:creationId xmlns:p14="http://schemas.microsoft.com/office/powerpoint/2010/main" val="3975945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34AC11-DF3C-4DCA-92E3-401344276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Convoys Protect Shipping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2052854-1F94-48BD-AAD1-2B2FD63C4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866960"/>
            <a:ext cx="9613861" cy="2857979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Convoys had an immediate impact on the war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Convoys made up of British and American ships proved to be an instant success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Shipping losses from U-boat attacks fell sharply and Germany’s gamble failed</a:t>
            </a:r>
          </a:p>
        </p:txBody>
      </p:sp>
    </p:spTree>
    <p:extLst>
      <p:ext uri="{BB962C8B-B14F-4D97-AF65-F5344CB8AC3E}">
        <p14:creationId xmlns:p14="http://schemas.microsoft.com/office/powerpoint/2010/main" val="3050780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D40178-00D1-40A5-9A5E-2FAD7CCD7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Allies Struggle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27F1C1B-AD14-442E-B2B7-402BBF389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721556" cy="3767901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battle on land began to swing in the favor of the Central Powers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Allies were exhausted by years of combat and the Russia was torn by civil war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March 1917: a moderate, democratic revolution had overthrown Czar Nicholas II but kept Russia in the war</a:t>
            </a:r>
          </a:p>
        </p:txBody>
      </p:sp>
    </p:spTree>
    <p:extLst>
      <p:ext uri="{BB962C8B-B14F-4D97-AF65-F5344CB8AC3E}">
        <p14:creationId xmlns:p14="http://schemas.microsoft.com/office/powerpoint/2010/main" val="1164528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170306-D1F8-47C2-868B-650D3198F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Allies Struggle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7DAE32-4745-4FC5-BFFD-423970883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November 1917: radical communists led by Vladimir Lenin staged a revolution and gained control of Russia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Lenin pulled Russia out of the war in December, and on March 3, 1918 the Treaty of Brest-Litovsk ended the war between the Soviet Union and Germany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With the end of the war on the Eastern Front, Germany began moving soldiers to the Western Front</a:t>
            </a:r>
          </a:p>
        </p:txBody>
      </p:sp>
    </p:spTree>
    <p:extLst>
      <p:ext uri="{BB962C8B-B14F-4D97-AF65-F5344CB8AC3E}">
        <p14:creationId xmlns:p14="http://schemas.microsoft.com/office/powerpoint/2010/main" val="1875589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7ECD59-F766-4A48-8B09-A75F185AB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Allies Struggle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52CA05-9FFF-4E1A-9F5E-F26D1FCFE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718055"/>
            <a:ext cx="9613861" cy="292424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With more soldiers coming to the Western Front, the Germans launched an all-out offensive in the Spring of 1918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fierce attacks threatened to break through Allied defenses and open a path to Paris</a:t>
            </a:r>
          </a:p>
        </p:txBody>
      </p:sp>
    </p:spTree>
    <p:extLst>
      <p:ext uri="{BB962C8B-B14F-4D97-AF65-F5344CB8AC3E}">
        <p14:creationId xmlns:p14="http://schemas.microsoft.com/office/powerpoint/2010/main" val="3858049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2A4AE0-CFC8-422E-9618-B8C05FD5F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American Troops Join the Fight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59AE556-D33E-4BA5-9435-48EC097D5B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0" y="2336872"/>
            <a:ext cx="8258901" cy="3599317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General John J. Pershing, the commander of American forces in Europe, arrived in France in June 1917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American troops did not arrive in France in large numbers until early 1918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March 1918, Allied counterattacks and German exhaustion ended the great </a:t>
            </a:r>
            <a:r>
              <a:rPr lang="en-US" sz="360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German offensive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06888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756</TotalTime>
  <Words>1304</Words>
  <Application>Microsoft Office PowerPoint</Application>
  <PresentationFormat>Widescreen</PresentationFormat>
  <Paragraphs>103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Times New Roman</vt:lpstr>
      <vt:lpstr>Trebuchet MS</vt:lpstr>
      <vt:lpstr>Berlin</vt:lpstr>
      <vt:lpstr>World War I</vt:lpstr>
      <vt:lpstr>Giving the Allies an Edge</vt:lpstr>
      <vt:lpstr>Giving the Allies and Edge</vt:lpstr>
      <vt:lpstr>Convoys Protect Shipping</vt:lpstr>
      <vt:lpstr>Convoys Protect Shipping</vt:lpstr>
      <vt:lpstr>The Allies Struggle</vt:lpstr>
      <vt:lpstr>The Allies Struggle</vt:lpstr>
      <vt:lpstr>The Allies Struggle</vt:lpstr>
      <vt:lpstr>American Troops Join the Fight</vt:lpstr>
      <vt:lpstr>American’s Distinguish Themselves</vt:lpstr>
      <vt:lpstr>American’s Distinguish Themselves</vt:lpstr>
      <vt:lpstr>American’s Distinguish Themselves</vt:lpstr>
      <vt:lpstr>The War Ends</vt:lpstr>
      <vt:lpstr>The War Ends</vt:lpstr>
      <vt:lpstr>Peace Without Victory</vt:lpstr>
      <vt:lpstr>Peace Without Victory</vt:lpstr>
      <vt:lpstr>Peace Without Victory</vt:lpstr>
      <vt:lpstr>Peace Without Victory</vt:lpstr>
      <vt:lpstr>Wilson at the Peace Conference</vt:lpstr>
      <vt:lpstr>Wilson at the Peace Conference</vt:lpstr>
      <vt:lpstr>Wilson at the Peace Conference</vt:lpstr>
      <vt:lpstr>Problems With the Peace</vt:lpstr>
      <vt:lpstr>America Rejects the Treaty</vt:lpstr>
      <vt:lpstr>America Rejects the Treaty</vt:lpstr>
      <vt:lpstr>America Rejects the Treaty</vt:lpstr>
      <vt:lpstr>America Rejects the Treaty</vt:lpstr>
      <vt:lpstr>America Rejects the Treaty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War I</dc:title>
  <dc:creator>Derek Kestner</dc:creator>
  <cp:lastModifiedBy>Kestner, Derek</cp:lastModifiedBy>
  <cp:revision>40</cp:revision>
  <dcterms:created xsi:type="dcterms:W3CDTF">2019-11-14T22:46:33Z</dcterms:created>
  <dcterms:modified xsi:type="dcterms:W3CDTF">2019-12-04T18:04:44Z</dcterms:modified>
</cp:coreProperties>
</file>