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3" r:id="rId10"/>
    <p:sldId id="264" r:id="rId11"/>
    <p:sldId id="265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9A9A-B4B0-4B32-B8CD-2E25E95134C4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518A9-B687-4302-9395-2322403C665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A684-0CB7-41E9-A4DF-5D1C2CA5BF6F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D7C35-9E19-4518-A4B2-3B09CD8CC75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96DA8-8897-4DDF-BFB6-5D83863C837A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BA708-C5F0-412D-90E2-1919F0D196AE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8F8FA-EF43-4642-9368-3F4E33039BD9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E721-B01C-4D5D-A3CA-2E5518383F10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513FEF9-69D0-4F8C-A336-59491FBEDC47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21DC-8981-44E6-BC8C-2BA8F673FFBB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5D3-0140-4E75-8D7F-C0623D06DFD7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6F9-5B40-48E0-8DFD-99EF944CDD22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8D6B-2C72-4E21-9893-A649C6E2A47D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11C9-A66C-49F0-970E-F7B68D9109A0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1AE78-96A2-4A23-B183-3B6DB4374FE7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0757-B101-4811-9189-10EB2F458E2D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C078-589F-40E3-816C-EE21D62B5BBA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04436-CA73-4D53-89B4-2A5C7347BF2F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Rise of Industrialization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Gilded Age (Business and Technology)</a:t>
            </a:r>
          </a:p>
        </p:txBody>
      </p:sp>
    </p:spTree>
    <p:extLst>
      <p:ext uri="{BB962C8B-B14F-4D97-AF65-F5344CB8AC3E}">
        <p14:creationId xmlns:p14="http://schemas.microsoft.com/office/powerpoint/2010/main" val="39421741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Bessemer and Steel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Henry Bessemer- 1850s developed a process for purifying iron, resulting in strong, lightweight steel</a:t>
            </a:r>
          </a:p>
          <a:p>
            <a:pPr lvl="1"/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Became known as the Bessemer Process which was adopted by the US</a:t>
            </a:r>
          </a:p>
          <a:p>
            <a:pPr lvl="1"/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By 1890, US out producing British steel manufacturers</a:t>
            </a:r>
          </a:p>
        </p:txBody>
      </p:sp>
    </p:spTree>
    <p:extLst>
      <p:ext uri="{BB962C8B-B14F-4D97-AF65-F5344CB8AC3E}">
        <p14:creationId xmlns:p14="http://schemas.microsoft.com/office/powerpoint/2010/main" val="41834461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Bessemer and Steel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8403358" cy="3956835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Steel allowed the production of skyscrapers, elevators, and suspension bridges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Entire industries created around the production of steel products</a:t>
            </a:r>
          </a:p>
        </p:txBody>
      </p:sp>
    </p:spTree>
    <p:extLst>
      <p:ext uri="{BB962C8B-B14F-4D97-AF65-F5344CB8AC3E}">
        <p14:creationId xmlns:p14="http://schemas.microsoft.com/office/powerpoint/2010/main" val="32042256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Rise of Big Business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3750889"/>
          </a:xfrm>
        </p:spPr>
        <p:txBody>
          <a:bodyPr>
            <a:normAutofit lnSpcReduction="10000"/>
          </a:bodyPr>
          <a:lstStyle/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Rapid industrial growth led to the rise of Big Business</a:t>
            </a:r>
          </a:p>
          <a:p>
            <a:pPr lvl="1"/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Characterized by the investment of huge amounts of resources</a:t>
            </a:r>
          </a:p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Until the mid-19th centuries, most businesses ran by one person or one family</a:t>
            </a:r>
          </a:p>
          <a:p>
            <a:pPr lvl="1"/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Limited the growth of the business to the ability of the person or family to control it</a:t>
            </a:r>
          </a:p>
        </p:txBody>
      </p:sp>
    </p:spTree>
    <p:extLst>
      <p:ext uri="{BB962C8B-B14F-4D97-AF65-F5344CB8AC3E}">
        <p14:creationId xmlns:p14="http://schemas.microsoft.com/office/powerpoint/2010/main" val="2275351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Corporation Develops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3866219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Industrialization allowed businesses access to raw materials and customers from farther away</a:t>
            </a:r>
          </a:p>
          <a:p>
            <a:pPr lvl="1"/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Business leaders responded by combining funds and resources for greater profits</a:t>
            </a:r>
          </a:p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Business leaders formed </a:t>
            </a:r>
            <a:r>
              <a:rPr lang="en-US" sz="36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corporations 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(an organization where a number of people share ownership of a business)</a:t>
            </a:r>
          </a:p>
        </p:txBody>
      </p:sp>
    </p:spTree>
    <p:extLst>
      <p:ext uri="{BB962C8B-B14F-4D97-AF65-F5344CB8AC3E}">
        <p14:creationId xmlns:p14="http://schemas.microsoft.com/office/powerpoint/2010/main" val="42487878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ABD1E6D-EF41-4934-91BC-55DFF6ADB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Corporation Develops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92D7E78-78F2-4656-90F7-B6FB56863A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3997666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Perfect solutions to the challenge of expanding business, especially risky businesses such as railroads and mining</a:t>
            </a:r>
          </a:p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Corporations had same rights as individuals</a:t>
            </a:r>
          </a:p>
          <a:p>
            <a:pPr lvl="1"/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Could buy and sell property</a:t>
            </a:r>
          </a:p>
          <a:p>
            <a:pPr lvl="1"/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Could sue the courts</a:t>
            </a:r>
          </a:p>
          <a:p>
            <a:r>
              <a:rPr lang="en-US" sz="360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If one 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person chose to leave the group, the others could buy out that persons interests</a:t>
            </a:r>
          </a:p>
        </p:txBody>
      </p:sp>
    </p:spTree>
    <p:extLst>
      <p:ext uri="{BB962C8B-B14F-4D97-AF65-F5344CB8AC3E}">
        <p14:creationId xmlns:p14="http://schemas.microsoft.com/office/powerpoint/2010/main" val="37541503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D1A714-5989-441D-A68D-C9B6306BB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Corporation Develops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8138BDE-94F1-41AF-8ED5-9D32038664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Corporations perfect for expanding business</a:t>
            </a:r>
          </a:p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Had access to huge amounts of capital, allowing them to fund new technologies, enter new industries, or run large plants</a:t>
            </a:r>
          </a:p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Railroads and telegraphs allowed corporations to operate in </a:t>
            </a:r>
            <a:r>
              <a:rPr lang="en-US" sz="360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different regions</a:t>
            </a: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82471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5CF7BD6-C918-488A-9EA8-CE8B38C23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Gaining a Competitive Edge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3F465F2-BCD5-47AE-9E3F-1B5B32FA8D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6652948" cy="4010919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Attempted to maximize profits in a variety of ways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Decrease costs by paying low wages and paying little for resources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Increase profits by advertising products to increase customer base</a:t>
            </a:r>
          </a:p>
        </p:txBody>
      </p:sp>
    </p:spTree>
    <p:extLst>
      <p:ext uri="{BB962C8B-B14F-4D97-AF65-F5344CB8AC3E}">
        <p14:creationId xmlns:p14="http://schemas.microsoft.com/office/powerpoint/2010/main" val="37238381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B4976DF-576D-4711-B547-7E0AAD976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Gaining a Competitive Edge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9B5BD66-9DE4-4CC5-90D7-ABAB7F9D17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3944657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J. P. Morgan sponsored laboratories where inventors could experiment with products and methods of production</a:t>
            </a:r>
          </a:p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Cornelius Vanderbilt got his competitors to pay him to relocate his businesses (railroads and steamboats) to other areas because they couldn’t compete with him</a:t>
            </a:r>
          </a:p>
        </p:txBody>
      </p:sp>
    </p:spTree>
    <p:extLst>
      <p:ext uri="{BB962C8B-B14F-4D97-AF65-F5344CB8AC3E}">
        <p14:creationId xmlns:p14="http://schemas.microsoft.com/office/powerpoint/2010/main" val="25256049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79E4C7E-5C90-4B50-8190-03CFE28795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Gaining a Competitive Edge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34DE759-32F3-414D-BB66-CDB7F9FBDA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3865144"/>
          </a:xfrm>
        </p:spPr>
        <p:txBody>
          <a:bodyPr>
            <a:normAutofit fontScale="92500"/>
          </a:bodyPr>
          <a:lstStyle/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Some corporations attempted to create a </a:t>
            </a:r>
            <a:r>
              <a:rPr lang="en-US" sz="36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monopoly 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(complete control of a product or service)</a:t>
            </a:r>
          </a:p>
          <a:p>
            <a:pPr lvl="1"/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Corporations either bought out their competitors or drove them out of business</a:t>
            </a:r>
          </a:p>
          <a:p>
            <a:pPr lvl="1"/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sole remaining company could set its own prices</a:t>
            </a:r>
          </a:p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Some also created </a:t>
            </a:r>
            <a:r>
              <a:rPr lang="en-US" sz="36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cartels 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(businesses making the same product agree to limit production to keep prices high)  </a:t>
            </a:r>
          </a:p>
        </p:txBody>
      </p:sp>
    </p:spTree>
    <p:extLst>
      <p:ext uri="{BB962C8B-B14F-4D97-AF65-F5344CB8AC3E}">
        <p14:creationId xmlns:p14="http://schemas.microsoft.com/office/powerpoint/2010/main" val="10670458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9761A35-1595-4902-8C26-5838C1758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John D. Rockefeller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C268A66-C234-4166-87DB-13F8ADAA32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8735856" cy="3767901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Oil tycoon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Made deals with railroads to ensure they would not transport the products of other companies</a:t>
            </a:r>
          </a:p>
        </p:txBody>
      </p:sp>
    </p:spTree>
    <p:extLst>
      <p:ext uri="{BB962C8B-B14F-4D97-AF65-F5344CB8AC3E}">
        <p14:creationId xmlns:p14="http://schemas.microsoft.com/office/powerpoint/2010/main" val="2098113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Encouraging Industrial Growth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6528888" cy="3841506"/>
          </a:xfrm>
        </p:spPr>
        <p:txBody>
          <a:bodyPr>
            <a:normAutofit fontScale="92500" lnSpcReduction="2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Civil War showed the importance of making products quickly and efficiently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Production became easier as methods of production and movement improved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US government encouraged immigration to meet increased labor demands</a:t>
            </a:r>
          </a:p>
        </p:txBody>
      </p:sp>
    </p:spTree>
    <p:extLst>
      <p:ext uri="{BB962C8B-B14F-4D97-AF65-F5344CB8AC3E}">
        <p14:creationId xmlns:p14="http://schemas.microsoft.com/office/powerpoint/2010/main" val="20281234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73225E0-884D-4BD6-A451-BD1950A94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John D. Rockefeller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54EC85A-10DD-4299-B54B-8A77AA28F0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3882695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One of the first businessmen to use the </a:t>
            </a:r>
            <a:r>
              <a:rPr lang="en-US" sz="36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horizontal integration 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(consolidating many firms in the same business)</a:t>
            </a:r>
          </a:p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Ohio state law prevented one company from buying out another company, Rockefeller’s lawyer got around the law by forming a </a:t>
            </a:r>
            <a:r>
              <a:rPr lang="en-US" sz="36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trust</a:t>
            </a: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(Companies assign their stock to a board of trustees, who combine into a new organization, and the trustees pay themselves dividends on profits)</a:t>
            </a:r>
          </a:p>
        </p:txBody>
      </p:sp>
    </p:spTree>
    <p:extLst>
      <p:ext uri="{BB962C8B-B14F-4D97-AF65-F5344CB8AC3E}">
        <p14:creationId xmlns:p14="http://schemas.microsoft.com/office/powerpoint/2010/main" val="41032537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Andrew Carnegie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8216858" cy="3599317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Self-made steel tycoon and one of the wealthiest businessmen of the 19</a:t>
            </a:r>
            <a:r>
              <a:rPr lang="en-US" sz="3600" baseline="30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century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Worked his way up from working on railroads to owning the largest steel producing corporation in the world</a:t>
            </a:r>
          </a:p>
        </p:txBody>
      </p:sp>
    </p:spTree>
    <p:extLst>
      <p:ext uri="{BB962C8B-B14F-4D97-AF65-F5344CB8AC3E}">
        <p14:creationId xmlns:p14="http://schemas.microsoft.com/office/powerpoint/2010/main" val="9868339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Andrew Carnegie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One of the first businessmen to utilize the </a:t>
            </a:r>
            <a:r>
              <a:rPr lang="en-US" sz="36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vertical integration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process</a:t>
            </a:r>
          </a:p>
          <a:p>
            <a:pPr lvl="1"/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Increase power by gaining control of the different businesses that make up the phases of a products development to reduce costs and competitors</a:t>
            </a:r>
          </a:p>
          <a:p>
            <a:pPr lvl="1"/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(One company owns the iron mines, railroads for transport, ore refineries, sellers)</a:t>
            </a:r>
          </a:p>
        </p:txBody>
      </p:sp>
    </p:spTree>
    <p:extLst>
      <p:ext uri="{BB962C8B-B14F-4D97-AF65-F5344CB8AC3E}">
        <p14:creationId xmlns:p14="http://schemas.microsoft.com/office/powerpoint/2010/main" val="12418651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Social Darwinism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Developed by Yale professor William Graham Sumer and built on the ideas of Charles Darwin</a:t>
            </a:r>
          </a:p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Applied Darwin’s ideas of “survival of the fittest” to American capitalism</a:t>
            </a:r>
          </a:p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Said wealth was a measure of one’s inherent value, and the wealthiest were the most “fit”</a:t>
            </a:r>
          </a:p>
        </p:txBody>
      </p:sp>
    </p:spTree>
    <p:extLst>
      <p:ext uri="{BB962C8B-B14F-4D97-AF65-F5344CB8AC3E}">
        <p14:creationId xmlns:p14="http://schemas.microsoft.com/office/powerpoint/2010/main" val="23237975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Social Darwinism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Many believed country would prosper if government stayed out of private business</a:t>
            </a:r>
          </a:p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They believed using public funds to regulate business or help the poor was wrong (most vigorous members would rise to the top, those who take public funds would stagnate) </a:t>
            </a:r>
          </a:p>
        </p:txBody>
      </p:sp>
    </p:spTree>
    <p:extLst>
      <p:ext uri="{BB962C8B-B14F-4D97-AF65-F5344CB8AC3E}">
        <p14:creationId xmlns:p14="http://schemas.microsoft.com/office/powerpoint/2010/main" val="35609467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Madam C. J. Walker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8967066" cy="3783842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Created a line of hair care products after suffering from a scalp ailment that resulted in her own hair loss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Became one of the first self-made African American millionaires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Traveled around the country to promote and sell her products</a:t>
            </a:r>
          </a:p>
        </p:txBody>
      </p:sp>
    </p:spTree>
    <p:extLst>
      <p:ext uri="{BB962C8B-B14F-4D97-AF65-F5344CB8AC3E}">
        <p14:creationId xmlns:p14="http://schemas.microsoft.com/office/powerpoint/2010/main" val="9633705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Governmental Regulation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Industrialists’ methods worried some Americans</a:t>
            </a:r>
          </a:p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Railroads seen as using unjust business practices such as random and unfair rates</a:t>
            </a:r>
          </a:p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1887: Congress passed the Interstate Commerce Act</a:t>
            </a:r>
          </a:p>
        </p:txBody>
      </p:sp>
    </p:spTree>
    <p:extLst>
      <p:ext uri="{BB962C8B-B14F-4D97-AF65-F5344CB8AC3E}">
        <p14:creationId xmlns:p14="http://schemas.microsoft.com/office/powerpoint/2010/main" val="192531634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Interstate Commerce 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Created the Interstate Commerce Commission (ICC)</a:t>
            </a:r>
          </a:p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Monitored railroads that crossed state lines</a:t>
            </a:r>
          </a:p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Required railroads to send records to Congress so Congress could initiate investigations of unfairness</a:t>
            </a:r>
          </a:p>
        </p:txBody>
      </p:sp>
    </p:spTree>
    <p:extLst>
      <p:ext uri="{BB962C8B-B14F-4D97-AF65-F5344CB8AC3E}">
        <p14:creationId xmlns:p14="http://schemas.microsoft.com/office/powerpoint/2010/main" val="3828997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Encouraging Industrial Growth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3907408"/>
          </a:xfrm>
        </p:spPr>
        <p:txBody>
          <a:bodyPr>
            <a:normAutofit lnSpcReduction="10000"/>
          </a:bodyPr>
          <a:lstStyle/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Country’s growth fueled in large part to its’ abundance of natural resources</a:t>
            </a:r>
          </a:p>
          <a:p>
            <a:pPr lvl="1"/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Coal, wood, oil</a:t>
            </a:r>
          </a:p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After the Civil War, large numbers of Europeans and Asians immigrated to the US giving a boost to the labor supply</a:t>
            </a:r>
          </a:p>
          <a:p>
            <a:pPr lvl="1"/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Created fierce competition for jobs</a:t>
            </a:r>
          </a:p>
          <a:p>
            <a:pPr lvl="1"/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Immigrants willing to work for low wages</a:t>
            </a:r>
          </a:p>
        </p:txBody>
      </p:sp>
    </p:spTree>
    <p:extLst>
      <p:ext uri="{BB962C8B-B14F-4D97-AF65-F5344CB8AC3E}">
        <p14:creationId xmlns:p14="http://schemas.microsoft.com/office/powerpoint/2010/main" val="1384612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Capitalism and Entrepreneurs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8471915" cy="3915647"/>
          </a:xfrm>
        </p:spPr>
        <p:txBody>
          <a:bodyPr>
            <a:normAutofit fontScale="925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Capitalism (free enterprise) is a system by which individuals own most businesses</a:t>
            </a:r>
          </a:p>
          <a:p>
            <a:pPr marL="571500" indent="-5715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Entrepreneurs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people who invest money in a product or enterprise in order to make a profit</a:t>
            </a:r>
          </a:p>
          <a:p>
            <a:pPr marL="1028700" lvl="1" indent="-5715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Fueled industrialization, built factories, railroads and mines, created jobs, attracted foreign investment</a:t>
            </a:r>
            <a:endParaRPr lang="en-US" sz="3400" dirty="0">
              <a:solidFill>
                <a:srgbClr val="FFFF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7230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Free Enterprise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Congress passed </a:t>
            </a:r>
            <a:r>
              <a:rPr lang="en-US" sz="36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protective tariffs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(taxes on imported goods) to encourage buying American goods by making foreign products more expensive</a:t>
            </a:r>
          </a:p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Incorporated </a:t>
            </a:r>
            <a:r>
              <a:rPr lang="en-US" sz="36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laissez-faire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policies to encourage business with limited government regulation</a:t>
            </a:r>
          </a:p>
        </p:txBody>
      </p:sp>
    </p:spTree>
    <p:extLst>
      <p:ext uri="{BB962C8B-B14F-4D97-AF65-F5344CB8AC3E}">
        <p14:creationId xmlns:p14="http://schemas.microsoft.com/office/powerpoint/2010/main" val="4185967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Technological Innovation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By the late 1800s, a drive emerged for innovation and efficiency</a:t>
            </a:r>
          </a:p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number of </a:t>
            </a:r>
            <a:r>
              <a:rPr lang="en-US" sz="36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patents 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(a grant by the federal government giving an inventor exclusive rights to develop, use, and sell an invention for a certain period of time) increased rapidly</a:t>
            </a:r>
          </a:p>
        </p:txBody>
      </p:sp>
    </p:spTree>
    <p:extLst>
      <p:ext uri="{BB962C8B-B14F-4D97-AF65-F5344CB8AC3E}">
        <p14:creationId xmlns:p14="http://schemas.microsoft.com/office/powerpoint/2010/main" val="33504694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Electricity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02999" y="2369824"/>
            <a:ext cx="7622665" cy="4278111"/>
          </a:xfrm>
        </p:spPr>
        <p:txBody>
          <a:bodyPr>
            <a:normAutofit fontScale="85000" lnSpcReduction="2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1876, Thomas Edison established a research laboratory at Menlo Park, New Jersey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Received more than 1,000 patents for new inventions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1880s: helped develop the light bulb and plans for central power plants to light sections of cities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Eventually led to powering homes and factories which extended the number of hours Americans could work and play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61078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Nikola Tesla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8236336" cy="3599317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Discovered and patented the rotating magnetic field, the basis of most alternating current machinery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Opposed Edison’s direct current motor, and eventually beat him out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Invented the Tesla coil which eventually came to be used in radios</a:t>
            </a:r>
          </a:p>
        </p:txBody>
      </p:sp>
    </p:spTree>
    <p:extLst>
      <p:ext uri="{BB962C8B-B14F-4D97-AF65-F5344CB8AC3E}">
        <p14:creationId xmlns:p14="http://schemas.microsoft.com/office/powerpoint/2010/main" val="38894302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8745562" cy="3849744"/>
          </a:xfrm>
        </p:spPr>
        <p:txBody>
          <a:bodyPr>
            <a:normAutofit fontScale="92500"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Alexander </a:t>
            </a:r>
            <a:r>
              <a:rPr lang="en-US" sz="360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Graham Bell: built 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upon telegraph technology perfected by Samuel Morse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1876 patented the first telephone improving communication across the country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By 1900 more than 1 million telephones and 100,000 miles of telegraph wire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Future inventors would build on this to develop radio</a:t>
            </a:r>
          </a:p>
        </p:txBody>
      </p:sp>
    </p:spTree>
    <p:extLst>
      <p:ext uri="{BB962C8B-B14F-4D97-AF65-F5344CB8AC3E}">
        <p14:creationId xmlns:p14="http://schemas.microsoft.com/office/powerpoint/2010/main" val="1303575713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6A9C41"/>
      </a:dk2>
      <a:lt2>
        <a:srgbClr val="E7E6E6"/>
      </a:lt2>
      <a:accent1>
        <a:srgbClr val="A7D535"/>
      </a:accent1>
      <a:accent2>
        <a:srgbClr val="EACA4F"/>
      </a:accent2>
      <a:accent3>
        <a:srgbClr val="FD9850"/>
      </a:accent3>
      <a:accent4>
        <a:srgbClr val="F46442"/>
      </a:accent4>
      <a:accent5>
        <a:srgbClr val="54D289"/>
      </a:accent5>
      <a:accent6>
        <a:srgbClr val="6AD8CB"/>
      </a:accent6>
      <a:hlink>
        <a:srgbClr val="CAFB50"/>
      </a:hlink>
      <a:folHlink>
        <a:srgbClr val="DEFF8B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B587E4A9-1405-4B4F-8BC3-512EE08D2E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1106</TotalTime>
  <Words>1151</Words>
  <Application>Microsoft Office PowerPoint</Application>
  <PresentationFormat>Widescreen</PresentationFormat>
  <Paragraphs>107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Times New Roman</vt:lpstr>
      <vt:lpstr>Trebuchet MS</vt:lpstr>
      <vt:lpstr>Berlin</vt:lpstr>
      <vt:lpstr>The Rise of Industrialization</vt:lpstr>
      <vt:lpstr>Encouraging Industrial Growth</vt:lpstr>
      <vt:lpstr>Encouraging Industrial Growth</vt:lpstr>
      <vt:lpstr>Capitalism and Entrepreneurs</vt:lpstr>
      <vt:lpstr>Free Enterprise</vt:lpstr>
      <vt:lpstr>Technological Innovation</vt:lpstr>
      <vt:lpstr>Electricity</vt:lpstr>
      <vt:lpstr>Nikola Tesla</vt:lpstr>
      <vt:lpstr>Communications</vt:lpstr>
      <vt:lpstr>Bessemer and Steel</vt:lpstr>
      <vt:lpstr>Bessemer and Steel</vt:lpstr>
      <vt:lpstr>The Rise of Big Business</vt:lpstr>
      <vt:lpstr>The Corporation Develops</vt:lpstr>
      <vt:lpstr>The Corporation Develops</vt:lpstr>
      <vt:lpstr>The Corporation Develops</vt:lpstr>
      <vt:lpstr>Gaining a Competitive Edge</vt:lpstr>
      <vt:lpstr>Gaining a Competitive Edge</vt:lpstr>
      <vt:lpstr>Gaining a Competitive Edge</vt:lpstr>
      <vt:lpstr>John D. Rockefeller</vt:lpstr>
      <vt:lpstr>John D. Rockefeller</vt:lpstr>
      <vt:lpstr>Andrew Carnegie</vt:lpstr>
      <vt:lpstr>Andrew Carnegie</vt:lpstr>
      <vt:lpstr>Social Darwinism</vt:lpstr>
      <vt:lpstr>Social Darwinism</vt:lpstr>
      <vt:lpstr>Madam C. J. Walker</vt:lpstr>
      <vt:lpstr>Governmental Regulation</vt:lpstr>
      <vt:lpstr>Interstate Commerce Act</vt:lpstr>
    </vt:vector>
  </TitlesOfParts>
  <Company>ETSU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Rise of Industrialization</dc:title>
  <dc:creator>Kestner, Derek</dc:creator>
  <cp:lastModifiedBy>Kestner, Derek</cp:lastModifiedBy>
  <cp:revision>35</cp:revision>
  <dcterms:created xsi:type="dcterms:W3CDTF">2019-07-26T14:00:46Z</dcterms:created>
  <dcterms:modified xsi:type="dcterms:W3CDTF">2019-12-04T16:26:33Z</dcterms:modified>
</cp:coreProperties>
</file>