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87" r:id="rId4"/>
    <p:sldId id="259" r:id="rId5"/>
    <p:sldId id="262" r:id="rId6"/>
    <p:sldId id="263" r:id="rId7"/>
    <p:sldId id="266" r:id="rId8"/>
    <p:sldId id="270" r:id="rId9"/>
    <p:sldId id="271" r:id="rId10"/>
    <p:sldId id="272" r:id="rId11"/>
    <p:sldId id="277" r:id="rId12"/>
    <p:sldId id="279" r:id="rId13"/>
    <p:sldId id="280" r:id="rId14"/>
    <p:sldId id="281" r:id="rId15"/>
    <p:sldId id="28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42" autoAdjust="0"/>
    <p:restoredTop sz="90929"/>
  </p:normalViewPr>
  <p:slideViewPr>
    <p:cSldViewPr>
      <p:cViewPr varScale="1">
        <p:scale>
          <a:sx n="116" d="100"/>
          <a:sy n="116" d="100"/>
        </p:scale>
        <p:origin x="175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1A4BF-99D4-461C-8BCD-ABA5CC4C95C4}" type="datetime1">
              <a:rPr lang="en-US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8962E-1109-4EE7-AB69-B1F6E19C7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A25AA5-F051-434F-BA71-1164D5A6BB79}" type="datetime1">
              <a:rPr lang="en-US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81662-431E-4F79-B26D-75AD8E02D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E282A4-69C9-4659-BDD5-49D19E24515C}" type="datetime1">
              <a:rPr lang="en-US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B5815-CAEC-4EDD-A7EA-94B57231A8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lex\Desktop\Send Back to FTP\LO banner art\BIO10NAE_07_LOT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0" y="0"/>
            <a:ext cx="3886200" cy="457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Font typeface="Arial" charset="0"/>
              <a:buNone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Overview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971800" y="0"/>
            <a:ext cx="5943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Life Is Cellular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 algn="l">
              <a:defRPr sz="32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>
            <a:lvl1pPr algn="l">
              <a:defRPr sz="1800"/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DA6FE4-777F-4D3F-9338-FF78A989F38C}" type="datetime1">
              <a:rPr lang="en-US"/>
              <a:pPr/>
              <a:t>10/25/2016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0F7B3-2244-4389-B13C-D3A909F9B7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F82F6-2167-47F1-920B-7CDD13CD457A}" type="datetime1">
              <a:rPr lang="en-US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2CE40-5FAC-48F8-9691-114A72DF47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B1B62-DEE9-44FE-A8ED-3A23DDF296DC}" type="datetime1">
              <a:rPr lang="en-US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C7DA1-D23A-477F-8661-CC93BC5D2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BCCB1-F863-4855-962C-2DC272C9C2C9}" type="datetime1">
              <a:rPr lang="en-US"/>
              <a:pPr/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C585D-70E5-44F6-93F3-45A4923EAA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E1F54-6932-4C40-BF51-6659477C0374}" type="datetime1">
              <a:rPr lang="en-US"/>
              <a:pPr/>
              <a:t>10/25/2016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1A119-8856-447E-97E1-DC1A0EE64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67DA7-A4D3-4EB4-8770-915B46FBC8EA}" type="datetime1">
              <a:rPr lang="en-US"/>
              <a:pPr/>
              <a:t>10/25/2016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9B2A-1BB3-48B9-AE2F-CFE85B315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867810-B2A5-4C48-AAAF-8DAB8487D788}" type="datetime1">
              <a:rPr lang="en-US"/>
              <a:pPr/>
              <a:t>10/25/2016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1C058-BCB1-4A34-B993-EF30886DEE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3C9883-D633-4FE5-9083-80D1E7F983BB}" type="datetime1">
              <a:rPr lang="en-US"/>
              <a:pPr/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751D9-405C-4487-BD4A-DEACF2BAE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915509-6418-4024-96E3-3F9AA0EA3B12}" type="datetime1">
              <a:rPr lang="en-US"/>
              <a:pPr/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C8E28-DB35-4472-A5F9-74E9F0DB7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004AB77-43EC-47B1-AF0D-68FAB47DDD07}" type="datetime1">
              <a:rPr lang="en-US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DFDA820-7C1E-49FB-9CAB-0C7D126CE8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4339" name="Picture 7" descr="C:\Users\Alex\Desktop\Send Back to FTP\LO stills - splash screens\BIO10NAE_24_CT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438"/>
            <a:ext cx="4954588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2"/>
          <p:cNvSpPr>
            <a:spLocks noGrp="1"/>
          </p:cNvSpPr>
          <p:nvPr>
            <p:ph type="ctrTitle"/>
          </p:nvPr>
        </p:nvSpPr>
        <p:spPr>
          <a:xfrm>
            <a:off x="5181600" y="2133600"/>
            <a:ext cx="39624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  <a:cs typeface="Arial" charset="0"/>
              </a:rPr>
              <a:t>Lesson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3219450"/>
            <a:ext cx="42672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  <a:cs typeface="Arial" charset="0"/>
              </a:rPr>
              <a:t>7.1 Life is Cellular</a:t>
            </a:r>
          </a:p>
          <a:p>
            <a:pPr eaLnBrk="1" hangingPunct="1"/>
            <a:endParaRPr lang="en-US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latin typeface="Arial" charset="0"/>
                <a:ea typeface="ＭＳ Ｐゴシック" pitchFamily="1" charset="-128"/>
                <a:cs typeface="Arial" charset="0"/>
              </a:rPr>
              <a:t>Scanning Electron Microscopes</a:t>
            </a:r>
            <a:r>
              <a:rPr lang="en-US" b="1" dirty="0" smtClean="0">
                <a:solidFill>
                  <a:srgbClr val="58595B"/>
                </a:solidFill>
                <a:latin typeface="Arial" charset="0"/>
                <a:ea typeface="ＭＳ Ｐゴシック" pitchFamily="1" charset="-128"/>
                <a:cs typeface="Arial" charset="0"/>
              </a:rPr>
              <a:t>  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In scanning electron microscopes, a beam of electrons is scanned over the surface of a specimen.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 smtClean="0"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Scanning electron microscopes </a:t>
            </a:r>
            <a:r>
              <a:rPr lang="en-US" sz="2000" b="1" dirty="0" smtClean="0">
                <a:latin typeface="Arial" charset="0"/>
                <a:ea typeface="ＭＳ Ｐゴシック" pitchFamily="1" charset="-128"/>
                <a:cs typeface="Arial" charset="0"/>
              </a:rPr>
              <a:t>produce 3D images</a:t>
            </a: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 of the specimen’s </a:t>
            </a:r>
            <a:r>
              <a:rPr lang="en-US" sz="2000" b="1" dirty="0" smtClean="0">
                <a:latin typeface="Arial" charset="0"/>
                <a:ea typeface="ＭＳ Ｐゴシック" pitchFamily="1" charset="-128"/>
                <a:cs typeface="Arial" charset="0"/>
              </a:rPr>
              <a:t>surface</a:t>
            </a: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.</a:t>
            </a:r>
          </a:p>
          <a:p>
            <a:pPr lvl="1" eaLnBrk="1" hangingPunct="1"/>
            <a:endParaRPr lang="en-US" sz="2000" dirty="0" smtClean="0">
              <a:latin typeface="Arial" charset="0"/>
              <a:ea typeface="ＭＳ Ｐゴシック" pitchFamily="1" charset="-128"/>
              <a:cs typeface="Arial" charset="0"/>
            </a:endParaRPr>
          </a:p>
        </p:txBody>
      </p:sp>
      <p:pic>
        <p:nvPicPr>
          <p:cNvPr id="29703" name="Picture 7" descr="https://upload.wikimedia.org/wikipedia/commons/a/a4/Misc_po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235" y="3687838"/>
            <a:ext cx="3702912" cy="2819400"/>
          </a:xfrm>
          <a:prstGeom prst="rect">
            <a:avLst/>
          </a:prstGeom>
          <a:noFill/>
        </p:spPr>
      </p:pic>
      <p:pic>
        <p:nvPicPr>
          <p:cNvPr id="29705" name="Picture 9" descr="https://upload.wikimedia.org/wikipedia/commons/c/ca/Ant_S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81400"/>
            <a:ext cx="3124200" cy="29258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89913" y="6488668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pollen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912000" y="648866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9966"/>
                </a:solidFill>
                <a:latin typeface="Arial" charset="0"/>
                <a:ea typeface="ＭＳ Ｐゴシック" pitchFamily="1" charset="-128"/>
                <a:cs typeface="Arial" charset="0"/>
              </a:rPr>
              <a:t>Prokaryotes and Eukaryotes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All cells: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Contain DNA </a:t>
            </a:r>
          </a:p>
          <a:p>
            <a:pPr lvl="2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Surrounded by a thin, flexible barrier called a </a:t>
            </a:r>
            <a:r>
              <a:rPr lang="en-US" sz="2000" b="1" dirty="0" smtClean="0">
                <a:latin typeface="Arial" charset="0"/>
                <a:ea typeface="ＭＳ Ｐゴシック" pitchFamily="1" charset="-128"/>
                <a:cs typeface="Arial" charset="0"/>
              </a:rPr>
              <a:t>cell membrane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Cells are classified based on the presence of a </a:t>
            </a:r>
            <a:r>
              <a:rPr lang="en-US" sz="2000" b="1" dirty="0" smtClean="0">
                <a:latin typeface="Arial" charset="0"/>
                <a:ea typeface="ＭＳ Ｐゴシック" pitchFamily="1" charset="-128"/>
                <a:cs typeface="Arial" charset="0"/>
              </a:rPr>
              <a:t>nucleus</a:t>
            </a:r>
          </a:p>
          <a:p>
            <a:pPr lvl="2" eaLnBrk="1" hangingPunct="1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The </a:t>
            </a:r>
            <a:r>
              <a:rPr lang="en-US" sz="2000" b="1" dirty="0" smtClean="0">
                <a:latin typeface="Arial" charset="0"/>
                <a:ea typeface="ＭＳ Ｐゴシック" pitchFamily="1" charset="-128"/>
                <a:cs typeface="Arial" charset="0"/>
              </a:rPr>
              <a:t>nucleus</a:t>
            </a:r>
            <a:r>
              <a:rPr lang="en-US" sz="2000" b="1" dirty="0" smtClean="0">
                <a:solidFill>
                  <a:srgbClr val="0000FF"/>
                </a:solidFill>
                <a:latin typeface="Arial" charset="0"/>
                <a:ea typeface="ＭＳ Ｐゴシック" pitchFamily="1" charset="-128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is a large membrane-enclosed structure that contains the cell’s DNA. It controls many of the cell’s activities. 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2000" b="1" dirty="0" smtClean="0">
              <a:latin typeface="Arial" charset="0"/>
              <a:ea typeface="ＭＳ Ｐゴシック" pitchFamily="1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9966"/>
                </a:solidFill>
                <a:latin typeface="Arial" charset="0"/>
                <a:ea typeface="ＭＳ Ｐゴシック" pitchFamily="1" charset="-128"/>
                <a:cs typeface="Arial" charset="0"/>
              </a:rPr>
              <a:t>Prokaryotes and Eukaryotes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Arial" pitchFamily="34" charset="0"/>
              <a:buChar char="•"/>
            </a:pPr>
            <a:endParaRPr lang="en-US" sz="2000" b="1" dirty="0" smtClean="0"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  <a:ea typeface="ＭＳ Ｐゴシック" pitchFamily="1" charset="-128"/>
                <a:cs typeface="Arial" charset="0"/>
              </a:rPr>
              <a:t>Eukaryotes </a:t>
            </a: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are cells that enclose their DNA in nuclei.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 smtClean="0"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  <a:ea typeface="ＭＳ Ｐゴシック" pitchFamily="1" charset="-128"/>
                <a:cs typeface="Arial" charset="0"/>
              </a:rPr>
              <a:t>Prokaryotes </a:t>
            </a: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are cells that do </a:t>
            </a:r>
            <a:r>
              <a:rPr lang="en-US" sz="2000" b="1" i="1" dirty="0" smtClean="0">
                <a:latin typeface="Arial" charset="0"/>
                <a:ea typeface="ＭＳ Ｐゴシック" pitchFamily="1" charset="-128"/>
                <a:cs typeface="Arial" charset="0"/>
              </a:rPr>
              <a:t>not</a:t>
            </a: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 enclose DNA in nuclei.</a:t>
            </a:r>
          </a:p>
        </p:txBody>
      </p:sp>
      <p:pic>
        <p:nvPicPr>
          <p:cNvPr id="36868" name="Picture 4" descr="E:\LESSON OVRVW batch 2\art\BIO10NAE_03_07_02_005_LRIM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142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Arial" charset="0"/>
              </a:rPr>
              <a:t>Generally smaller and simpler than eukaryotic cells.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Arial" charset="0"/>
              </a:rPr>
              <a:t>Bacteria are prokaryotes.</a:t>
            </a:r>
          </a:p>
        </p:txBody>
      </p:sp>
      <p:pic>
        <p:nvPicPr>
          <p:cNvPr id="37891" name="Picture 4" descr="E:\LESSON OVRVW batch 2\art\BIO10NAE_03_07_02_005_LRIM_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9142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  <a:latin typeface="Arial" charset="0"/>
                <a:ea typeface="ＭＳ Ｐゴシック" pitchFamily="1" charset="-128"/>
                <a:cs typeface="Arial" charset="0"/>
              </a:rPr>
              <a:t>Prokaryotes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E:\LESSON OVRVW batch 2\art\BIO10NAE_03_07_02_005_LRIM_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9142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  <a:latin typeface="Arial" charset="0"/>
                <a:ea typeface="ＭＳ Ｐゴシック" pitchFamily="1" charset="-128"/>
                <a:cs typeface="Arial" charset="0"/>
              </a:rPr>
              <a:t>Eukaryotes  </a:t>
            </a:r>
          </a:p>
        </p:txBody>
      </p:sp>
      <p:sp>
        <p:nvSpPr>
          <p:cNvPr id="38916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Generally larger and more complex than prokaryotic cells.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 smtClean="0"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Most eukaryotic cells contain dozens of structures and internal membranes. Many eukaryotes are highly specialized.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 smtClean="0"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Plants, animals, fungi, and </a:t>
            </a:r>
            <a:r>
              <a:rPr lang="en-US" sz="2000" dirty="0" err="1" smtClean="0">
                <a:latin typeface="Arial" charset="0"/>
                <a:ea typeface="ＭＳ Ｐゴシック" pitchFamily="1" charset="-128"/>
                <a:cs typeface="Arial" charset="0"/>
              </a:rPr>
              <a:t>protists</a:t>
            </a: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 are eukaryotes.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66697" cy="60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charset="0"/>
                <a:ea typeface="ＭＳ Ｐゴシック" pitchFamily="1" charset="-128"/>
                <a:cs typeface="Arial" charset="0"/>
              </a:rPr>
              <a:t>Spontaneous Generation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supposed production of living organisms from nonliving matter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Francisco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(1668) – Proposed flies were responsible for maggots in rotting meat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https://s3.amazonaws.com/s3.timetoast.com/public/uploads/photos/8714495/0ae9204c-f65e-414d-a6f1-ef135b25644a.jpg?14724859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476499"/>
            <a:ext cx="6096000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charset="0"/>
                <a:ea typeface="ＭＳ Ｐゴシック" pitchFamily="1" charset="-128"/>
                <a:cs typeface="Arial" charset="0"/>
              </a:rPr>
              <a:t>A Recipe For… A Mouse?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3886200" cy="43735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"If a soiled shirt is placed in the opening of a vessel containing grains of wheat, the reaction of the leaven in the shirt with fumes from the wheat will, after approximately 21 days, transform the wheat into mice.”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-- Jean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Baptiste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Helmont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   (early 1600s)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http://s3.amazonaws.com/s3.timetoast.com/public/uploads/photos/6943475/spontaneous-generation-of-mice.jpg?1439743141"/>
          <p:cNvPicPr>
            <a:picLocks noChangeAspect="1" noChangeArrowheads="1"/>
          </p:cNvPicPr>
          <p:nvPr/>
        </p:nvPicPr>
        <p:blipFill>
          <a:blip r:embed="rId2" cstate="print"/>
          <a:srcRect l="18750" t="3394" r="7031"/>
          <a:stretch>
            <a:fillRect/>
          </a:stretch>
        </p:blipFill>
        <p:spPr bwMode="auto">
          <a:xfrm>
            <a:off x="4191000" y="1895475"/>
            <a:ext cx="4524372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latin typeface="Arial" charset="0"/>
                <a:ea typeface="ＭＳ Ｐゴシック" pitchFamily="1" charset="-128"/>
                <a:cs typeface="Arial" charset="0"/>
              </a:rPr>
              <a:t>Early Microscopes  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5562600" cy="4525963"/>
          </a:xfrm>
        </p:spPr>
        <p:txBody>
          <a:bodyPr>
            <a:normAutofit/>
          </a:bodyPr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Robert Hooke (1665)</a:t>
            </a:r>
          </a:p>
          <a:p>
            <a:pPr lvl="2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Used a microscope to look at a slice of cork.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Cork was made of tiny, empty chambers that Hooke called “cells”. </a:t>
            </a:r>
          </a:p>
          <a:p>
            <a:pPr lvl="1" eaLnBrk="1" hangingPunct="1"/>
            <a:endParaRPr lang="en-US" sz="2000" dirty="0" smtClean="0">
              <a:latin typeface="Arial" charset="0"/>
              <a:ea typeface="ＭＳ Ｐゴシック" pitchFamily="1" charset="-128"/>
              <a:cs typeface="Arial" charset="0"/>
            </a:endParaRPr>
          </a:p>
        </p:txBody>
      </p:sp>
      <p:pic>
        <p:nvPicPr>
          <p:cNvPr id="18437" name="Picture 1029" descr="https://upload.wikimedia.org/wikipedia/commons/1/17/Cork_Micrographia_Hooke.png"/>
          <p:cNvPicPr>
            <a:picLocks noChangeAspect="1" noChangeArrowheads="1"/>
          </p:cNvPicPr>
          <p:nvPr/>
        </p:nvPicPr>
        <p:blipFill>
          <a:blip r:embed="rId2" cstate="print"/>
          <a:srcRect t="615" b="27686"/>
          <a:stretch>
            <a:fillRect/>
          </a:stretch>
        </p:blipFill>
        <p:spPr bwMode="auto">
          <a:xfrm>
            <a:off x="6172200" y="1143000"/>
            <a:ext cx="2431141" cy="2514600"/>
          </a:xfrm>
          <a:prstGeom prst="rect">
            <a:avLst/>
          </a:prstGeom>
          <a:noFill/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04800" y="3276600"/>
            <a:ext cx="84582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 charset="0"/>
              </a:rPr>
              <a:t>Anton van Leeuwenhoek (1673)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 charset="0"/>
              </a:rPr>
              <a:t>Examined pond water and other things, including a sample taken from a human mouth. He called the tiny organisms he saw “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 charset="0"/>
              </a:rPr>
              <a:t>animacules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 charset="0"/>
              </a:rPr>
              <a:t>”.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latin typeface="Arial" charset="0"/>
                <a:ea typeface="ＭＳ Ｐゴシック" pitchFamily="1" charset="-128"/>
                <a:cs typeface="Arial" charset="0"/>
              </a:rPr>
              <a:t>The Cell Theory</a:t>
            </a:r>
            <a:r>
              <a:rPr lang="en-US" b="1" dirty="0" smtClean="0">
                <a:solidFill>
                  <a:srgbClr val="58595B"/>
                </a:solidFill>
                <a:latin typeface="Arial" charset="0"/>
                <a:ea typeface="ＭＳ Ｐゴシック" pitchFamily="1" charset="-128"/>
                <a:cs typeface="Arial" charset="0"/>
              </a:rPr>
              <a:t>  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Other scientists’ contributions confirmed that </a:t>
            </a:r>
            <a:r>
              <a:rPr lang="en-US" sz="2000" b="1" dirty="0" smtClean="0">
                <a:latin typeface="Arial" charset="0"/>
                <a:ea typeface="ＭＳ Ｐゴシック" pitchFamily="1" charset="-128"/>
                <a:cs typeface="Arial" charset="0"/>
              </a:rPr>
              <a:t>cells </a:t>
            </a: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were the basic units of life.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 smtClean="0"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Matthias </a:t>
            </a:r>
            <a:r>
              <a:rPr lang="en-US" sz="2000" dirty="0" err="1" smtClean="0">
                <a:latin typeface="Arial" charset="0"/>
                <a:ea typeface="ＭＳ Ｐゴシック" pitchFamily="1" charset="-128"/>
                <a:cs typeface="Arial" charset="0"/>
              </a:rPr>
              <a:t>Schleiden</a:t>
            </a: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 (1838, German botanist)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Concluded that all plants are made of cells.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 smtClean="0"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Theodor Schwann (1839, German biologist)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Stated that all animals were made of cells.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 smtClean="0"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Rudolf Virchow (1855, German physician)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Concluded that new cells could be produced only from the division of living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latin typeface="Arial" charset="0"/>
                <a:ea typeface="ＭＳ Ｐゴシック" pitchFamily="1" charset="-128"/>
                <a:cs typeface="Arial" charset="0"/>
              </a:rPr>
              <a:t>The Cell Theory</a:t>
            </a:r>
            <a:r>
              <a:rPr lang="en-US" b="1" dirty="0" smtClean="0">
                <a:solidFill>
                  <a:srgbClr val="58595B"/>
                </a:solidFill>
                <a:latin typeface="Arial" charset="0"/>
                <a:ea typeface="ＭＳ Ｐゴシック" pitchFamily="1" charset="-128"/>
                <a:cs typeface="Arial" charset="0"/>
              </a:rPr>
              <a:t>  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50000"/>
              </a:lnSpc>
            </a:pPr>
            <a:endParaRPr lang="en-US" dirty="0" smtClean="0"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These discoveries are summarized in </a:t>
            </a:r>
            <a:r>
              <a:rPr lang="en-US" sz="2000" b="1" dirty="0" smtClean="0">
                <a:latin typeface="Arial" charset="0"/>
                <a:ea typeface="ＭＳ Ｐゴシック" pitchFamily="1" charset="-128"/>
                <a:cs typeface="Arial" charset="0"/>
              </a:rPr>
              <a:t>cell theory.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Cell theory states:</a:t>
            </a:r>
          </a:p>
          <a:p>
            <a:pPr marL="1200150" lvl="2" indent="-342900" eaLnBrk="1" hangingPunct="1">
              <a:lnSpc>
                <a:spcPct val="114000"/>
              </a:lnSpc>
              <a:buFont typeface="+mj-lt"/>
              <a:buAutoNum type="arabicPeriod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All living things are made up of cells.</a:t>
            </a:r>
          </a:p>
          <a:p>
            <a:pPr marL="1200150" lvl="2" indent="-342900" eaLnBrk="1" hangingPunct="1">
              <a:lnSpc>
                <a:spcPct val="114000"/>
              </a:lnSpc>
              <a:buFont typeface="+mj-lt"/>
              <a:buAutoNum type="arabicPeriod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Cells are the basic units of structure and function in living things.</a:t>
            </a:r>
          </a:p>
          <a:p>
            <a:pPr marL="1200150" lvl="2" indent="-342900" eaLnBrk="1" hangingPunct="1">
              <a:lnSpc>
                <a:spcPct val="114000"/>
              </a:lnSpc>
              <a:buFont typeface="+mj-lt"/>
              <a:buAutoNum type="arabicPeriod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New cells are produced from existing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  <a:latin typeface="Arial" charset="0"/>
                <a:ea typeface="ＭＳ Ｐゴシック" pitchFamily="1" charset="-128"/>
                <a:cs typeface="Arial" charset="0"/>
              </a:rPr>
              <a:t>Light Microscopes and Cell Stains</a:t>
            </a:r>
            <a:r>
              <a:rPr lang="en-US" b="1" smtClean="0">
                <a:solidFill>
                  <a:srgbClr val="58595B"/>
                </a:solidFill>
                <a:latin typeface="Arial" charset="0"/>
                <a:ea typeface="ＭＳ Ｐゴシック" pitchFamily="1" charset="-128"/>
                <a:cs typeface="Arial" charset="0"/>
              </a:rPr>
              <a:t>  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1" charset="-128"/>
                <a:cs typeface="Arial" charset="0"/>
              </a:rPr>
              <a:t>A light microscope allows light to pass through a specimen and uses two lenses to form an image.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1" charset="-128"/>
                <a:cs typeface="Arial" charset="0"/>
              </a:rPr>
              <a:t>Light microscopes can produce clear images of objects only to a magnification of about 1000 times.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1" charset="-128"/>
                <a:cs typeface="Arial" charset="0"/>
              </a:rPr>
              <a:t>Chemical stains are used to view transparent substances.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>
              <a:latin typeface="Arial" charset="0"/>
              <a:ea typeface="ＭＳ Ｐゴシック" pitchFamily="1" charset="-128"/>
              <a:cs typeface="Arial" charset="0"/>
            </a:endParaRPr>
          </a:p>
        </p:txBody>
      </p:sp>
      <p:pic>
        <p:nvPicPr>
          <p:cNvPr id="24581" name="Picture 5" descr="http://image.made-in-china.com/2f0j00FMbQPytcEozN/Compound-Microscope-XSZ-121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" y="3848100"/>
            <a:ext cx="2857500" cy="2857500"/>
          </a:xfrm>
          <a:prstGeom prst="rect">
            <a:avLst/>
          </a:prstGeom>
          <a:noFill/>
        </p:spPr>
      </p:pic>
      <p:pic>
        <p:nvPicPr>
          <p:cNvPr id="24583" name="Picture 7" descr="1.jpg (852×48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14800"/>
            <a:ext cx="4267200" cy="24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  <a:latin typeface="Arial" charset="0"/>
                <a:ea typeface="ＭＳ Ｐゴシック" pitchFamily="1" charset="-128"/>
                <a:cs typeface="Arial" charset="0"/>
              </a:rPr>
              <a:t>Electron Microscopes</a:t>
            </a:r>
            <a:r>
              <a:rPr lang="en-US" b="1" smtClean="0">
                <a:solidFill>
                  <a:srgbClr val="58595B"/>
                </a:solidFill>
                <a:latin typeface="Arial" charset="0"/>
                <a:ea typeface="ＭＳ Ｐゴシック" pitchFamily="1" charset="-128"/>
                <a:cs typeface="Arial" charset="0"/>
              </a:rPr>
              <a:t>  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Offer much higher resolution. 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Use beams of electrons focused by magnetic fields. 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Electron microscopy can be used to examine only nonliving cells and tissues.	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Two major types of electron microscopes: </a:t>
            </a:r>
          </a:p>
          <a:p>
            <a:pPr marL="1657350" lvl="3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Transmission </a:t>
            </a:r>
          </a:p>
          <a:p>
            <a:pPr marL="1657350" lvl="3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Scanning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latin typeface="Arial" charset="0"/>
                <a:ea typeface="ＭＳ Ｐゴシック" pitchFamily="1" charset="-128"/>
                <a:cs typeface="Arial" charset="0"/>
              </a:rPr>
              <a:t>Transmission Electron Microscopes</a:t>
            </a:r>
            <a:r>
              <a:rPr lang="en-US" b="1" dirty="0" smtClean="0">
                <a:solidFill>
                  <a:srgbClr val="58595B"/>
                </a:solidFill>
                <a:latin typeface="Arial" charset="0"/>
                <a:ea typeface="ＭＳ Ｐゴシック" pitchFamily="1" charset="-128"/>
                <a:cs typeface="Arial" charset="0"/>
              </a:rPr>
              <a:t>  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Transmission electron microscopes make it possible to explore cell structures and large protein molecules.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 smtClean="0">
              <a:latin typeface="Arial" charset="0"/>
              <a:ea typeface="ＭＳ Ｐゴシック" pitchFamily="1" charset="-128"/>
              <a:cs typeface="Arial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1" charset="-128"/>
                <a:cs typeface="Arial" charset="0"/>
              </a:rPr>
              <a:t>Transmission electron microscopes produce </a:t>
            </a:r>
            <a:r>
              <a:rPr lang="en-US" sz="2000" b="1" dirty="0" smtClean="0">
                <a:latin typeface="Arial" charset="0"/>
                <a:ea typeface="ＭＳ Ｐゴシック" pitchFamily="1" charset="-128"/>
                <a:cs typeface="Arial" charset="0"/>
              </a:rPr>
              <a:t>flat, 2D images.</a:t>
            </a:r>
          </a:p>
        </p:txBody>
      </p:sp>
      <p:pic>
        <p:nvPicPr>
          <p:cNvPr id="28677" name="Picture 5" descr="http://www.vcbio.science.ru.nl/images/tem-plant-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8999"/>
            <a:ext cx="3048000" cy="3048001"/>
          </a:xfrm>
          <a:prstGeom prst="rect">
            <a:avLst/>
          </a:prstGeom>
          <a:noFill/>
        </p:spPr>
      </p:pic>
      <p:pic>
        <p:nvPicPr>
          <p:cNvPr id="28679" name="Picture 7" descr="http://bitesizebio.s3.amazonaws.com/wp-content/uploads/2014/12/6908956787_c40eedf700_z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69469"/>
            <a:ext cx="3810000" cy="31075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78589" y="6488668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root cell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6488668"/>
            <a:ext cx="158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bacteriophages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534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Office Theme</vt:lpstr>
      <vt:lpstr>Lesson Overview</vt:lpstr>
      <vt:lpstr>Spontaneous Generation</vt:lpstr>
      <vt:lpstr>A Recipe For… A Mouse? </vt:lpstr>
      <vt:lpstr>Early Microscopes  </vt:lpstr>
      <vt:lpstr>The Cell Theory  </vt:lpstr>
      <vt:lpstr>The Cell Theory  </vt:lpstr>
      <vt:lpstr>Light Microscopes and Cell Stains  </vt:lpstr>
      <vt:lpstr>Electron Microscopes  </vt:lpstr>
      <vt:lpstr>Transmission Electron Microscopes  </vt:lpstr>
      <vt:lpstr>Scanning Electron Microscopes  </vt:lpstr>
      <vt:lpstr>Prokaryotes and Eukaryotes</vt:lpstr>
      <vt:lpstr>Prokaryotes and Eukaryotes</vt:lpstr>
      <vt:lpstr>Prokaryotes  </vt:lpstr>
      <vt:lpstr>Eukaryotes  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ABOUT IT</dc:title>
  <dc:creator>Alex</dc:creator>
  <cp:lastModifiedBy>Tadlock, Daniel E.</cp:lastModifiedBy>
  <cp:revision>59</cp:revision>
  <dcterms:created xsi:type="dcterms:W3CDTF">2009-04-28T13:29:06Z</dcterms:created>
  <dcterms:modified xsi:type="dcterms:W3CDTF">2016-10-25T17:33:27Z</dcterms:modified>
</cp:coreProperties>
</file>