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6"/>
  </p:notesMasterIdLst>
  <p:sldIdLst>
    <p:sldId id="2147468644" r:id="rId5"/>
    <p:sldId id="2147468680" r:id="rId6"/>
    <p:sldId id="2147468656" r:id="rId7"/>
    <p:sldId id="2147468682" r:id="rId8"/>
    <p:sldId id="2147468683" r:id="rId9"/>
    <p:sldId id="2147468671" r:id="rId10"/>
    <p:sldId id="2147468663" r:id="rId11"/>
    <p:sldId id="2147468664" r:id="rId12"/>
    <p:sldId id="2147468665" r:id="rId13"/>
    <p:sldId id="2147468684" r:id="rId14"/>
    <p:sldId id="2147468668" r:id="rId15"/>
    <p:sldId id="2147468681" r:id="rId16"/>
    <p:sldId id="2147468685" r:id="rId17"/>
    <p:sldId id="2147468686" r:id="rId18"/>
    <p:sldId id="2147468673" r:id="rId19"/>
    <p:sldId id="2147468678" r:id="rId20"/>
    <p:sldId id="2147468648" r:id="rId21"/>
    <p:sldId id="2147468677" r:id="rId22"/>
    <p:sldId id="2147468687" r:id="rId23"/>
    <p:sldId id="2147468676" r:id="rId24"/>
    <p:sldId id="2147468688" r:id="rId25"/>
    <p:sldId id="2147468691" r:id="rId26"/>
    <p:sldId id="2147468670" r:id="rId27"/>
    <p:sldId id="2147468695" r:id="rId28"/>
    <p:sldId id="2147468689" r:id="rId29"/>
    <p:sldId id="2147468690" r:id="rId30"/>
    <p:sldId id="2147468692" r:id="rId31"/>
    <p:sldId id="2147468693" r:id="rId32"/>
    <p:sldId id="2147468694" r:id="rId33"/>
    <p:sldId id="2147468679" r:id="rId34"/>
    <p:sldId id="214746865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1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948" dt="2026-09-26T23:42:46.988"/>
    <p1510:client id="{28428E4C-0128-767E-53F5-25812F1E984F}" v="8" dt="2026-09-28T11:27:34.396"/>
    <p1510:client id="{FA88333E-E16B-14A0-408B-2486D117B0E2}" v="1128" dt="2026-09-26T21:32:53.8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806"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25858B-8C2A-0C42-B31D-A8AE13335C93}"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099D78-2EBE-3440-81EE-C5EEB18BF997}" type="slidenum">
              <a:rPr lang="en-US" smtClean="0"/>
              <a:t>‹#›</a:t>
            </a:fld>
            <a:endParaRPr lang="en-US"/>
          </a:p>
        </p:txBody>
      </p:sp>
    </p:spTree>
    <p:extLst>
      <p:ext uri="{BB962C8B-B14F-4D97-AF65-F5344CB8AC3E}">
        <p14:creationId xmlns:p14="http://schemas.microsoft.com/office/powerpoint/2010/main" val="4046714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Custom Layout">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C9DF5BF-14A9-3340-B841-7201095D3405}"/>
              </a:ext>
            </a:extLst>
          </p:cNvPr>
          <p:cNvSpPr>
            <a:spLocks noGrp="1"/>
          </p:cNvSpPr>
          <p:nvPr>
            <p:ph type="dt" sz="half" idx="10"/>
          </p:nvPr>
        </p:nvSpPr>
        <p:spPr/>
        <p:txBody>
          <a:bodyPr/>
          <a:lstStyle/>
          <a:p>
            <a:fld id="{1238BE49-7F66-F24A-A4A9-F45F09BABACA}" type="datetimeFigureOut">
              <a:rPr lang="en-US" smtClean="0"/>
              <a:t>9/28/2026</a:t>
            </a:fld>
            <a:endParaRPr lang="en-US"/>
          </a:p>
        </p:txBody>
      </p:sp>
      <p:sp>
        <p:nvSpPr>
          <p:cNvPr id="4" name="Footer Placeholder 3">
            <a:extLst>
              <a:ext uri="{FF2B5EF4-FFF2-40B4-BE49-F238E27FC236}">
                <a16:creationId xmlns:a16="http://schemas.microsoft.com/office/drawing/2014/main" id="{EA031812-A769-D947-90B5-68C459A610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0ED7F4-BEF7-B34C-BCD9-EA82A4A0B345}"/>
              </a:ext>
            </a:extLst>
          </p:cNvPr>
          <p:cNvSpPr>
            <a:spLocks noGrp="1"/>
          </p:cNvSpPr>
          <p:nvPr>
            <p:ph type="sldNum" sz="quarter" idx="12"/>
          </p:nvPr>
        </p:nvSpPr>
        <p:spPr/>
        <p:txBody>
          <a:bodyPr/>
          <a:lstStyle/>
          <a:p>
            <a:fld id="{A6BBDEBD-C922-1641-8A0A-569D4D3CC915}" type="slidenum">
              <a:rPr lang="en-US" smtClean="0"/>
              <a:t>‹#›</a:t>
            </a:fld>
            <a:endParaRPr lang="en-US"/>
          </a:p>
        </p:txBody>
      </p:sp>
      <p:sp>
        <p:nvSpPr>
          <p:cNvPr id="6" name="Title 1">
            <a:extLst>
              <a:ext uri="{FF2B5EF4-FFF2-40B4-BE49-F238E27FC236}">
                <a16:creationId xmlns:a16="http://schemas.microsoft.com/office/drawing/2014/main" id="{6884F232-9463-4D46-8225-9C9067C1DC82}"/>
              </a:ext>
            </a:extLst>
          </p:cNvPr>
          <p:cNvSpPr>
            <a:spLocks noGrp="1"/>
          </p:cNvSpPr>
          <p:nvPr>
            <p:ph type="ctrTitle" hasCustomPrompt="1"/>
          </p:nvPr>
        </p:nvSpPr>
        <p:spPr>
          <a:xfrm>
            <a:off x="-29029" y="2834895"/>
            <a:ext cx="12217947" cy="1156532"/>
          </a:xfrm>
        </p:spPr>
        <p:txBody>
          <a:bodyPr anchor="b">
            <a:normAutofit/>
          </a:bodyPr>
          <a:lstStyle>
            <a:lvl1pPr algn="ctr">
              <a:defRPr sz="4800"/>
            </a:lvl1pPr>
          </a:lstStyle>
          <a:p>
            <a:r>
              <a:rPr lang="en-US" dirty="0"/>
              <a:t>Insert title of presentation</a:t>
            </a:r>
          </a:p>
        </p:txBody>
      </p:sp>
      <p:sp>
        <p:nvSpPr>
          <p:cNvPr id="7" name="Subtitle 2">
            <a:extLst>
              <a:ext uri="{FF2B5EF4-FFF2-40B4-BE49-F238E27FC236}">
                <a16:creationId xmlns:a16="http://schemas.microsoft.com/office/drawing/2014/main" id="{0C38D49E-16F6-CA40-941C-EA3D734E5B28}"/>
              </a:ext>
            </a:extLst>
          </p:cNvPr>
          <p:cNvSpPr>
            <a:spLocks noGrp="1"/>
          </p:cNvSpPr>
          <p:nvPr>
            <p:ph type="subTitle" idx="1" hasCustomPrompt="1"/>
          </p:nvPr>
        </p:nvSpPr>
        <p:spPr>
          <a:xfrm>
            <a:off x="304801" y="4049484"/>
            <a:ext cx="11698514" cy="8699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other details</a:t>
            </a:r>
          </a:p>
        </p:txBody>
      </p:sp>
      <p:sp>
        <p:nvSpPr>
          <p:cNvPr id="2" name="Rectangle 1">
            <a:extLst>
              <a:ext uri="{FF2B5EF4-FFF2-40B4-BE49-F238E27FC236}">
                <a16:creationId xmlns:a16="http://schemas.microsoft.com/office/drawing/2014/main" id="{E1CE8494-706E-5B27-2729-617AF08EE5F5}"/>
              </a:ext>
            </a:extLst>
          </p:cNvPr>
          <p:cNvSpPr/>
          <p:nvPr/>
        </p:nvSpPr>
        <p:spPr>
          <a:xfrm>
            <a:off x="0" y="0"/>
            <a:ext cx="12188918" cy="2071025"/>
          </a:xfrm>
          <a:prstGeom prst="rect">
            <a:avLst/>
          </a:prstGeom>
          <a:solidFill>
            <a:srgbClr val="FFC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DC13DF61-1AF9-70C8-9F3C-2D8ADA4F7A57}"/>
              </a:ext>
            </a:extLst>
          </p:cNvPr>
          <p:cNvCxnSpPr>
            <a:cxnSpLocks/>
          </p:cNvCxnSpPr>
          <p:nvPr/>
        </p:nvCxnSpPr>
        <p:spPr>
          <a:xfrm>
            <a:off x="0" y="2071025"/>
            <a:ext cx="12188918" cy="0"/>
          </a:xfrm>
          <a:prstGeom prst="line">
            <a:avLst/>
          </a:prstGeom>
          <a:ln w="41275">
            <a:solidFill>
              <a:srgbClr val="001E44"/>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2D3AC8B-B228-AFA8-03A6-1FB6B62826F0}"/>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5873960"/>
            <a:ext cx="12188918" cy="954528"/>
          </a:xfrm>
          <a:prstGeom prst="rect">
            <a:avLst/>
          </a:prstGeom>
        </p:spPr>
      </p:pic>
      <p:cxnSp>
        <p:nvCxnSpPr>
          <p:cNvPr id="9" name="Straight Connector 8">
            <a:extLst>
              <a:ext uri="{FF2B5EF4-FFF2-40B4-BE49-F238E27FC236}">
                <a16:creationId xmlns:a16="http://schemas.microsoft.com/office/drawing/2014/main" id="{3B6893EA-D069-9CDF-C02A-0B29EF2ABE27}"/>
              </a:ext>
            </a:extLst>
          </p:cNvPr>
          <p:cNvCxnSpPr>
            <a:cxnSpLocks/>
          </p:cNvCxnSpPr>
          <p:nvPr/>
        </p:nvCxnSpPr>
        <p:spPr>
          <a:xfrm>
            <a:off x="0" y="5873960"/>
            <a:ext cx="12188918" cy="0"/>
          </a:xfrm>
          <a:prstGeom prst="line">
            <a:avLst/>
          </a:prstGeom>
          <a:ln w="41275">
            <a:solidFill>
              <a:srgbClr val="001E44"/>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67DFB33-9E9E-A8D2-0E76-903C53FC6E02}"/>
              </a:ext>
            </a:extLst>
          </p:cNvPr>
          <p:cNvPicPr>
            <a:picLocks noChangeAspect="1"/>
          </p:cNvPicPr>
          <p:nvPr/>
        </p:nvPicPr>
        <p:blipFill>
          <a:blip r:embed="rId3"/>
          <a:srcRect/>
          <a:stretch/>
        </p:blipFill>
        <p:spPr>
          <a:xfrm>
            <a:off x="4045479" y="191468"/>
            <a:ext cx="4217157" cy="1643140"/>
          </a:xfrm>
          <a:prstGeom prst="rect">
            <a:avLst/>
          </a:prstGeom>
        </p:spPr>
      </p:pic>
    </p:spTree>
    <p:extLst>
      <p:ext uri="{BB962C8B-B14F-4D97-AF65-F5344CB8AC3E}">
        <p14:creationId xmlns:p14="http://schemas.microsoft.com/office/powerpoint/2010/main" val="2581414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3_Custom Layout">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C9DF5BF-14A9-3340-B841-7201095D3405}"/>
              </a:ext>
            </a:extLst>
          </p:cNvPr>
          <p:cNvSpPr>
            <a:spLocks noGrp="1"/>
          </p:cNvSpPr>
          <p:nvPr>
            <p:ph type="dt" sz="half" idx="10"/>
          </p:nvPr>
        </p:nvSpPr>
        <p:spPr/>
        <p:txBody>
          <a:bodyPr/>
          <a:lstStyle/>
          <a:p>
            <a:fld id="{1238BE49-7F66-F24A-A4A9-F45F09BABACA}" type="datetimeFigureOut">
              <a:rPr lang="en-US" smtClean="0"/>
              <a:t>9/28/2026</a:t>
            </a:fld>
            <a:endParaRPr lang="en-US"/>
          </a:p>
        </p:txBody>
      </p:sp>
      <p:sp>
        <p:nvSpPr>
          <p:cNvPr id="4" name="Footer Placeholder 3">
            <a:extLst>
              <a:ext uri="{FF2B5EF4-FFF2-40B4-BE49-F238E27FC236}">
                <a16:creationId xmlns:a16="http://schemas.microsoft.com/office/drawing/2014/main" id="{EA031812-A769-D947-90B5-68C459A610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0ED7F4-BEF7-B34C-BCD9-EA82A4A0B345}"/>
              </a:ext>
            </a:extLst>
          </p:cNvPr>
          <p:cNvSpPr>
            <a:spLocks noGrp="1"/>
          </p:cNvSpPr>
          <p:nvPr>
            <p:ph type="sldNum" sz="quarter" idx="12"/>
          </p:nvPr>
        </p:nvSpPr>
        <p:spPr/>
        <p:txBody>
          <a:bodyPr/>
          <a:lstStyle/>
          <a:p>
            <a:fld id="{A6BBDEBD-C922-1641-8A0A-569D4D3CC915}" type="slidenum">
              <a:rPr lang="en-US" smtClean="0"/>
              <a:t>‹#›</a:t>
            </a:fld>
            <a:endParaRPr lang="en-US"/>
          </a:p>
        </p:txBody>
      </p:sp>
      <p:sp>
        <p:nvSpPr>
          <p:cNvPr id="6" name="Title 1">
            <a:extLst>
              <a:ext uri="{FF2B5EF4-FFF2-40B4-BE49-F238E27FC236}">
                <a16:creationId xmlns:a16="http://schemas.microsoft.com/office/drawing/2014/main" id="{6884F232-9463-4D46-8225-9C9067C1DC82}"/>
              </a:ext>
            </a:extLst>
          </p:cNvPr>
          <p:cNvSpPr>
            <a:spLocks noGrp="1"/>
          </p:cNvSpPr>
          <p:nvPr>
            <p:ph type="ctrTitle" hasCustomPrompt="1"/>
          </p:nvPr>
        </p:nvSpPr>
        <p:spPr>
          <a:xfrm>
            <a:off x="4038600" y="4349776"/>
            <a:ext cx="7794172" cy="1142914"/>
          </a:xfrm>
        </p:spPr>
        <p:txBody>
          <a:bodyPr anchor="b">
            <a:normAutofit/>
          </a:bodyPr>
          <a:lstStyle>
            <a:lvl1pPr algn="r">
              <a:defRPr sz="4800"/>
            </a:lvl1pPr>
          </a:lstStyle>
          <a:p>
            <a:r>
              <a:rPr lang="en-US" dirty="0"/>
              <a:t>Insert Section Title</a:t>
            </a:r>
          </a:p>
        </p:txBody>
      </p:sp>
      <p:sp>
        <p:nvSpPr>
          <p:cNvPr id="7" name="Subtitle 2">
            <a:extLst>
              <a:ext uri="{FF2B5EF4-FFF2-40B4-BE49-F238E27FC236}">
                <a16:creationId xmlns:a16="http://schemas.microsoft.com/office/drawing/2014/main" id="{0C38D49E-16F6-CA40-941C-EA3D734E5B28}"/>
              </a:ext>
            </a:extLst>
          </p:cNvPr>
          <p:cNvSpPr>
            <a:spLocks noGrp="1"/>
          </p:cNvSpPr>
          <p:nvPr>
            <p:ph type="subTitle" idx="1" hasCustomPrompt="1"/>
          </p:nvPr>
        </p:nvSpPr>
        <p:spPr>
          <a:xfrm>
            <a:off x="4038600" y="5554540"/>
            <a:ext cx="7794172" cy="928007"/>
          </a:xfrm>
          <a:ln>
            <a:noFill/>
          </a:ln>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Details or Subheading</a:t>
            </a:r>
          </a:p>
        </p:txBody>
      </p:sp>
      <p:sp>
        <p:nvSpPr>
          <p:cNvPr id="8" name="Picture Placeholder 7">
            <a:extLst>
              <a:ext uri="{FF2B5EF4-FFF2-40B4-BE49-F238E27FC236}">
                <a16:creationId xmlns:a16="http://schemas.microsoft.com/office/drawing/2014/main" id="{77C77C80-72DB-C896-273B-F783DF0F0C29}"/>
              </a:ext>
            </a:extLst>
          </p:cNvPr>
          <p:cNvSpPr>
            <a:spLocks noGrp="1"/>
          </p:cNvSpPr>
          <p:nvPr>
            <p:ph type="pic" sz="quarter" idx="13"/>
          </p:nvPr>
        </p:nvSpPr>
        <p:spPr>
          <a:xfrm>
            <a:off x="0" y="1"/>
            <a:ext cx="12192000" cy="4335902"/>
          </a:xfrm>
          <a:solidFill>
            <a:schemeClr val="bg1">
              <a:lumMod val="75000"/>
            </a:schemeClr>
          </a:solidFill>
        </p:spPr>
        <p:txBody>
          <a:bodyPr anchor="t"/>
          <a:lstStyle>
            <a:lvl1pPr algn="ctr">
              <a:defRPr/>
            </a:lvl1pPr>
          </a:lstStyle>
          <a:p>
            <a:r>
              <a:rPr lang="en-US"/>
              <a:t>Click icon to add picture</a:t>
            </a:r>
          </a:p>
        </p:txBody>
      </p:sp>
      <p:cxnSp>
        <p:nvCxnSpPr>
          <p:cNvPr id="10" name="Straight Connector 9">
            <a:extLst>
              <a:ext uri="{FF2B5EF4-FFF2-40B4-BE49-F238E27FC236}">
                <a16:creationId xmlns:a16="http://schemas.microsoft.com/office/drawing/2014/main" id="{80CFC0BD-86C6-3381-5310-51960A8C31A3}"/>
              </a:ext>
            </a:extLst>
          </p:cNvPr>
          <p:cNvCxnSpPr/>
          <p:nvPr/>
        </p:nvCxnSpPr>
        <p:spPr>
          <a:xfrm>
            <a:off x="4038600" y="5492617"/>
            <a:ext cx="7794172" cy="0"/>
          </a:xfrm>
          <a:prstGeom prst="line">
            <a:avLst/>
          </a:prstGeom>
          <a:ln w="41275">
            <a:solidFill>
              <a:srgbClr val="FFCF34"/>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029A010-8D24-29CC-4C7D-7EFA0EF51022}"/>
              </a:ext>
            </a:extLst>
          </p:cNvPr>
          <p:cNvPicPr>
            <a:picLocks noChangeAspect="1"/>
          </p:cNvPicPr>
          <p:nvPr/>
        </p:nvPicPr>
        <p:blipFill>
          <a:blip r:embed="rId2"/>
          <a:stretch>
            <a:fillRect/>
          </a:stretch>
        </p:blipFill>
        <p:spPr>
          <a:xfrm>
            <a:off x="11524363" y="6245748"/>
            <a:ext cx="308409" cy="342677"/>
          </a:xfrm>
          <a:prstGeom prst="rect">
            <a:avLst/>
          </a:prstGeom>
        </p:spPr>
      </p:pic>
    </p:spTree>
    <p:extLst>
      <p:ext uri="{BB962C8B-B14F-4D97-AF65-F5344CB8AC3E}">
        <p14:creationId xmlns:p14="http://schemas.microsoft.com/office/powerpoint/2010/main" val="1422990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6_Custom Layout">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C9DF5BF-14A9-3340-B841-7201095D3405}"/>
              </a:ext>
            </a:extLst>
          </p:cNvPr>
          <p:cNvSpPr>
            <a:spLocks noGrp="1"/>
          </p:cNvSpPr>
          <p:nvPr>
            <p:ph type="dt" sz="half" idx="10"/>
          </p:nvPr>
        </p:nvSpPr>
        <p:spPr/>
        <p:txBody>
          <a:bodyPr/>
          <a:lstStyle/>
          <a:p>
            <a:fld id="{1238BE49-7F66-F24A-A4A9-F45F09BABACA}" type="datetimeFigureOut">
              <a:rPr lang="en-US" smtClean="0"/>
              <a:t>9/28/2026</a:t>
            </a:fld>
            <a:endParaRPr lang="en-US"/>
          </a:p>
        </p:txBody>
      </p:sp>
      <p:sp>
        <p:nvSpPr>
          <p:cNvPr id="4" name="Footer Placeholder 3">
            <a:extLst>
              <a:ext uri="{FF2B5EF4-FFF2-40B4-BE49-F238E27FC236}">
                <a16:creationId xmlns:a16="http://schemas.microsoft.com/office/drawing/2014/main" id="{EA031812-A769-D947-90B5-68C459A610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0ED7F4-BEF7-B34C-BCD9-EA82A4A0B345}"/>
              </a:ext>
            </a:extLst>
          </p:cNvPr>
          <p:cNvSpPr>
            <a:spLocks noGrp="1"/>
          </p:cNvSpPr>
          <p:nvPr>
            <p:ph type="sldNum" sz="quarter" idx="12"/>
          </p:nvPr>
        </p:nvSpPr>
        <p:spPr/>
        <p:txBody>
          <a:bodyPr/>
          <a:lstStyle/>
          <a:p>
            <a:fld id="{A6BBDEBD-C922-1641-8A0A-569D4D3CC915}" type="slidenum">
              <a:rPr lang="en-US" smtClean="0"/>
              <a:t>‹#›</a:t>
            </a:fld>
            <a:endParaRPr lang="en-US"/>
          </a:p>
        </p:txBody>
      </p:sp>
      <p:sp>
        <p:nvSpPr>
          <p:cNvPr id="8" name="Title 1">
            <a:extLst>
              <a:ext uri="{FF2B5EF4-FFF2-40B4-BE49-F238E27FC236}">
                <a16:creationId xmlns:a16="http://schemas.microsoft.com/office/drawing/2014/main" id="{A40086A9-1242-9E45-A0B7-00EFF7CBE395}"/>
              </a:ext>
            </a:extLst>
          </p:cNvPr>
          <p:cNvSpPr>
            <a:spLocks noGrp="1"/>
          </p:cNvSpPr>
          <p:nvPr>
            <p:ph type="ctrTitle" hasCustomPrompt="1"/>
          </p:nvPr>
        </p:nvSpPr>
        <p:spPr>
          <a:xfrm>
            <a:off x="5620656" y="2195286"/>
            <a:ext cx="5979887" cy="1233714"/>
          </a:xfrm>
        </p:spPr>
        <p:txBody>
          <a:bodyPr anchor="b">
            <a:normAutofit/>
          </a:bodyPr>
          <a:lstStyle>
            <a:lvl1pPr algn="ctr">
              <a:defRPr sz="4800"/>
            </a:lvl1pPr>
          </a:lstStyle>
          <a:p>
            <a:r>
              <a:rPr lang="en-US" dirty="0"/>
              <a:t>Insert section title</a:t>
            </a:r>
          </a:p>
        </p:txBody>
      </p:sp>
      <p:sp>
        <p:nvSpPr>
          <p:cNvPr id="9" name="Subtitle 2">
            <a:extLst>
              <a:ext uri="{FF2B5EF4-FFF2-40B4-BE49-F238E27FC236}">
                <a16:creationId xmlns:a16="http://schemas.microsoft.com/office/drawing/2014/main" id="{C228110C-E0F8-944A-8FB9-5F5180A75F6B}"/>
              </a:ext>
            </a:extLst>
          </p:cNvPr>
          <p:cNvSpPr>
            <a:spLocks noGrp="1"/>
          </p:cNvSpPr>
          <p:nvPr>
            <p:ph type="subTitle" idx="1" hasCustomPrompt="1"/>
          </p:nvPr>
        </p:nvSpPr>
        <p:spPr>
          <a:xfrm>
            <a:off x="5620656" y="3661185"/>
            <a:ext cx="5979886" cy="83457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Subheading or Details</a:t>
            </a:r>
          </a:p>
        </p:txBody>
      </p:sp>
      <p:sp>
        <p:nvSpPr>
          <p:cNvPr id="10" name="Picture Placeholder 9">
            <a:extLst>
              <a:ext uri="{FF2B5EF4-FFF2-40B4-BE49-F238E27FC236}">
                <a16:creationId xmlns:a16="http://schemas.microsoft.com/office/drawing/2014/main" id="{3A75140E-5DF1-8E43-A581-90D367A0DBF1}"/>
              </a:ext>
            </a:extLst>
          </p:cNvPr>
          <p:cNvSpPr>
            <a:spLocks noGrp="1"/>
          </p:cNvSpPr>
          <p:nvPr>
            <p:ph type="pic" sz="quarter" idx="13"/>
          </p:nvPr>
        </p:nvSpPr>
        <p:spPr>
          <a:xfrm>
            <a:off x="1" y="0"/>
            <a:ext cx="5065032" cy="6858000"/>
          </a:xfrm>
          <a:solidFill>
            <a:schemeClr val="bg1">
              <a:lumMod val="75000"/>
            </a:schemeClr>
          </a:solidFill>
        </p:spPr>
        <p:txBody>
          <a:bodyPr/>
          <a:lstStyle>
            <a:lvl1pPr algn="ctr">
              <a:defRPr/>
            </a:lvl1pPr>
          </a:lstStyle>
          <a:p>
            <a:r>
              <a:rPr lang="en-US"/>
              <a:t>Click icon to add picture</a:t>
            </a:r>
          </a:p>
        </p:txBody>
      </p:sp>
      <p:cxnSp>
        <p:nvCxnSpPr>
          <p:cNvPr id="15" name="Straight Connector 14">
            <a:extLst>
              <a:ext uri="{FF2B5EF4-FFF2-40B4-BE49-F238E27FC236}">
                <a16:creationId xmlns:a16="http://schemas.microsoft.com/office/drawing/2014/main" id="{BDC79B86-1E51-3A9A-F1E4-047B500F8479}"/>
              </a:ext>
            </a:extLst>
          </p:cNvPr>
          <p:cNvCxnSpPr/>
          <p:nvPr/>
        </p:nvCxnSpPr>
        <p:spPr>
          <a:xfrm>
            <a:off x="5620656" y="3539266"/>
            <a:ext cx="5979886" cy="0"/>
          </a:xfrm>
          <a:prstGeom prst="line">
            <a:avLst/>
          </a:prstGeom>
          <a:ln w="28575">
            <a:solidFill>
              <a:srgbClr val="FFCF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0637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7_Custom Layout">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C9DF5BF-14A9-3340-B841-7201095D3405}"/>
              </a:ext>
            </a:extLst>
          </p:cNvPr>
          <p:cNvSpPr>
            <a:spLocks noGrp="1"/>
          </p:cNvSpPr>
          <p:nvPr>
            <p:ph type="dt" sz="half" idx="10"/>
          </p:nvPr>
        </p:nvSpPr>
        <p:spPr/>
        <p:txBody>
          <a:bodyPr/>
          <a:lstStyle/>
          <a:p>
            <a:fld id="{1238BE49-7F66-F24A-A4A9-F45F09BABACA}" type="datetimeFigureOut">
              <a:rPr lang="en-US" smtClean="0"/>
              <a:t>9/28/2026</a:t>
            </a:fld>
            <a:endParaRPr lang="en-US"/>
          </a:p>
        </p:txBody>
      </p:sp>
      <p:sp>
        <p:nvSpPr>
          <p:cNvPr id="4" name="Footer Placeholder 3">
            <a:extLst>
              <a:ext uri="{FF2B5EF4-FFF2-40B4-BE49-F238E27FC236}">
                <a16:creationId xmlns:a16="http://schemas.microsoft.com/office/drawing/2014/main" id="{EA031812-A769-D947-90B5-68C459A610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0ED7F4-BEF7-B34C-BCD9-EA82A4A0B345}"/>
              </a:ext>
            </a:extLst>
          </p:cNvPr>
          <p:cNvSpPr>
            <a:spLocks noGrp="1"/>
          </p:cNvSpPr>
          <p:nvPr>
            <p:ph type="sldNum" sz="quarter" idx="12"/>
          </p:nvPr>
        </p:nvSpPr>
        <p:spPr/>
        <p:txBody>
          <a:bodyPr/>
          <a:lstStyle/>
          <a:p>
            <a:fld id="{A6BBDEBD-C922-1641-8A0A-569D4D3CC915}" type="slidenum">
              <a:rPr lang="en-US" smtClean="0"/>
              <a:t>‹#›</a:t>
            </a:fld>
            <a:endParaRPr lang="en-US"/>
          </a:p>
        </p:txBody>
      </p:sp>
      <p:sp>
        <p:nvSpPr>
          <p:cNvPr id="8" name="Title 1">
            <a:extLst>
              <a:ext uri="{FF2B5EF4-FFF2-40B4-BE49-F238E27FC236}">
                <a16:creationId xmlns:a16="http://schemas.microsoft.com/office/drawing/2014/main" id="{A40086A9-1242-9E45-A0B7-00EFF7CBE395}"/>
              </a:ext>
            </a:extLst>
          </p:cNvPr>
          <p:cNvSpPr>
            <a:spLocks noGrp="1"/>
          </p:cNvSpPr>
          <p:nvPr>
            <p:ph type="ctrTitle" hasCustomPrompt="1"/>
          </p:nvPr>
        </p:nvSpPr>
        <p:spPr>
          <a:xfrm>
            <a:off x="3670744" y="0"/>
            <a:ext cx="5979887" cy="1233714"/>
          </a:xfrm>
        </p:spPr>
        <p:txBody>
          <a:bodyPr anchor="b">
            <a:normAutofit/>
          </a:bodyPr>
          <a:lstStyle>
            <a:lvl1pPr algn="l">
              <a:defRPr sz="4800"/>
            </a:lvl1pPr>
          </a:lstStyle>
          <a:p>
            <a:r>
              <a:rPr lang="en-US" dirty="0"/>
              <a:t>Title or Heading</a:t>
            </a:r>
          </a:p>
        </p:txBody>
      </p:sp>
      <p:sp>
        <p:nvSpPr>
          <p:cNvPr id="9" name="Subtitle 2">
            <a:extLst>
              <a:ext uri="{FF2B5EF4-FFF2-40B4-BE49-F238E27FC236}">
                <a16:creationId xmlns:a16="http://schemas.microsoft.com/office/drawing/2014/main" id="{C228110C-E0F8-944A-8FB9-5F5180A75F6B}"/>
              </a:ext>
            </a:extLst>
          </p:cNvPr>
          <p:cNvSpPr>
            <a:spLocks noGrp="1"/>
          </p:cNvSpPr>
          <p:nvPr>
            <p:ph type="subTitle" idx="1" hasCustomPrompt="1"/>
          </p:nvPr>
        </p:nvSpPr>
        <p:spPr>
          <a:xfrm>
            <a:off x="3870578" y="1455079"/>
            <a:ext cx="7562450" cy="455210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Additional Text</a:t>
            </a:r>
          </a:p>
        </p:txBody>
      </p:sp>
      <p:sp>
        <p:nvSpPr>
          <p:cNvPr id="10" name="Picture Placeholder 9">
            <a:extLst>
              <a:ext uri="{FF2B5EF4-FFF2-40B4-BE49-F238E27FC236}">
                <a16:creationId xmlns:a16="http://schemas.microsoft.com/office/drawing/2014/main" id="{3A75140E-5DF1-8E43-A581-90D367A0DBF1}"/>
              </a:ext>
            </a:extLst>
          </p:cNvPr>
          <p:cNvSpPr>
            <a:spLocks noGrp="1"/>
          </p:cNvSpPr>
          <p:nvPr>
            <p:ph type="pic" sz="quarter" idx="13"/>
          </p:nvPr>
        </p:nvSpPr>
        <p:spPr>
          <a:xfrm>
            <a:off x="1" y="0"/>
            <a:ext cx="3397207" cy="6858000"/>
          </a:xfrm>
          <a:solidFill>
            <a:schemeClr val="bg1">
              <a:lumMod val="75000"/>
            </a:schemeClr>
          </a:solidFill>
        </p:spPr>
        <p:txBody>
          <a:bodyPr/>
          <a:lstStyle>
            <a:lvl1pPr algn="ctr">
              <a:defRPr/>
            </a:lvl1pPr>
          </a:lstStyle>
          <a:p>
            <a:r>
              <a:rPr lang="en-US"/>
              <a:t>Click icon to add picture</a:t>
            </a:r>
          </a:p>
        </p:txBody>
      </p:sp>
      <p:cxnSp>
        <p:nvCxnSpPr>
          <p:cNvPr id="15" name="Straight Connector 14">
            <a:extLst>
              <a:ext uri="{FF2B5EF4-FFF2-40B4-BE49-F238E27FC236}">
                <a16:creationId xmlns:a16="http://schemas.microsoft.com/office/drawing/2014/main" id="{BDC79B86-1E51-3A9A-F1E4-047B500F8479}"/>
              </a:ext>
            </a:extLst>
          </p:cNvPr>
          <p:cNvCxnSpPr>
            <a:cxnSpLocks/>
          </p:cNvCxnSpPr>
          <p:nvPr/>
        </p:nvCxnSpPr>
        <p:spPr>
          <a:xfrm>
            <a:off x="3670744" y="281370"/>
            <a:ext cx="0" cy="1049234"/>
          </a:xfrm>
          <a:prstGeom prst="line">
            <a:avLst/>
          </a:prstGeom>
          <a:ln w="28575">
            <a:solidFill>
              <a:srgbClr val="FFCF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9073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9_Custom Layout">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C9DF5BF-14A9-3340-B841-7201095D3405}"/>
              </a:ext>
            </a:extLst>
          </p:cNvPr>
          <p:cNvSpPr>
            <a:spLocks noGrp="1"/>
          </p:cNvSpPr>
          <p:nvPr>
            <p:ph type="dt" sz="half" idx="10"/>
          </p:nvPr>
        </p:nvSpPr>
        <p:spPr/>
        <p:txBody>
          <a:bodyPr/>
          <a:lstStyle/>
          <a:p>
            <a:fld id="{1238BE49-7F66-F24A-A4A9-F45F09BABACA}" type="datetimeFigureOut">
              <a:rPr lang="en-US" smtClean="0"/>
              <a:t>9/28/2026</a:t>
            </a:fld>
            <a:endParaRPr lang="en-US"/>
          </a:p>
        </p:txBody>
      </p:sp>
      <p:sp>
        <p:nvSpPr>
          <p:cNvPr id="4" name="Footer Placeholder 3">
            <a:extLst>
              <a:ext uri="{FF2B5EF4-FFF2-40B4-BE49-F238E27FC236}">
                <a16:creationId xmlns:a16="http://schemas.microsoft.com/office/drawing/2014/main" id="{EA031812-A769-D947-90B5-68C459A610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0ED7F4-BEF7-B34C-BCD9-EA82A4A0B345}"/>
              </a:ext>
            </a:extLst>
          </p:cNvPr>
          <p:cNvSpPr>
            <a:spLocks noGrp="1"/>
          </p:cNvSpPr>
          <p:nvPr>
            <p:ph type="sldNum" sz="quarter" idx="12"/>
          </p:nvPr>
        </p:nvSpPr>
        <p:spPr/>
        <p:txBody>
          <a:bodyPr/>
          <a:lstStyle/>
          <a:p>
            <a:fld id="{A6BBDEBD-C922-1641-8A0A-569D4D3CC915}" type="slidenum">
              <a:rPr lang="en-US" smtClean="0"/>
              <a:t>‹#›</a:t>
            </a:fld>
            <a:endParaRPr lang="en-US"/>
          </a:p>
        </p:txBody>
      </p:sp>
      <p:sp>
        <p:nvSpPr>
          <p:cNvPr id="11" name="Title 1">
            <a:extLst>
              <a:ext uri="{FF2B5EF4-FFF2-40B4-BE49-F238E27FC236}">
                <a16:creationId xmlns:a16="http://schemas.microsoft.com/office/drawing/2014/main" id="{5384462C-111E-D144-B7A0-8FDAE8E7953D}"/>
              </a:ext>
            </a:extLst>
          </p:cNvPr>
          <p:cNvSpPr>
            <a:spLocks noGrp="1"/>
          </p:cNvSpPr>
          <p:nvPr>
            <p:ph type="ctrTitle" hasCustomPrompt="1"/>
          </p:nvPr>
        </p:nvSpPr>
        <p:spPr>
          <a:xfrm>
            <a:off x="266699" y="257369"/>
            <a:ext cx="11005457" cy="1094920"/>
          </a:xfrm>
        </p:spPr>
        <p:txBody>
          <a:bodyPr anchor="b">
            <a:normAutofit/>
          </a:bodyPr>
          <a:lstStyle>
            <a:lvl1pPr algn="l">
              <a:defRPr sz="4800"/>
            </a:lvl1pPr>
          </a:lstStyle>
          <a:p>
            <a:r>
              <a:rPr lang="en-US" dirty="0"/>
              <a:t>Insert slide title</a:t>
            </a:r>
          </a:p>
        </p:txBody>
      </p:sp>
      <p:sp>
        <p:nvSpPr>
          <p:cNvPr id="6" name="Content Placeholder 5">
            <a:extLst>
              <a:ext uri="{FF2B5EF4-FFF2-40B4-BE49-F238E27FC236}">
                <a16:creationId xmlns:a16="http://schemas.microsoft.com/office/drawing/2014/main" id="{256FBE08-AA66-8245-ACF9-A66ABE11A51B}"/>
              </a:ext>
            </a:extLst>
          </p:cNvPr>
          <p:cNvSpPr>
            <a:spLocks noGrp="1"/>
          </p:cNvSpPr>
          <p:nvPr>
            <p:ph sz="quarter" idx="13"/>
          </p:nvPr>
        </p:nvSpPr>
        <p:spPr>
          <a:xfrm>
            <a:off x="1919036" y="1815515"/>
            <a:ext cx="8610600" cy="4077608"/>
          </a:xfrm>
        </p:spPr>
        <p:txBody>
          <a:bodyPr/>
          <a:lstStyle>
            <a:lvl1pPr>
              <a:defRPr>
                <a:solidFill>
                  <a:srgbClr val="001E44"/>
                </a:solidFill>
              </a:defRPr>
            </a:lvl1pPr>
            <a:lvl2pPr>
              <a:defRPr>
                <a:solidFill>
                  <a:srgbClr val="001E44"/>
                </a:solidFill>
              </a:defRPr>
            </a:lvl2pPr>
            <a:lvl3pPr>
              <a:defRPr>
                <a:solidFill>
                  <a:srgbClr val="001E44"/>
                </a:solidFill>
              </a:defRPr>
            </a:lvl3pPr>
            <a:lvl4pPr>
              <a:defRPr>
                <a:solidFill>
                  <a:srgbClr val="001E44"/>
                </a:solidFill>
              </a:defRPr>
            </a:lvl4pPr>
            <a:lvl5pPr>
              <a:defRPr>
                <a:solidFill>
                  <a:srgbClr val="001E4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3" name="Straight Connector 22">
            <a:extLst>
              <a:ext uri="{FF2B5EF4-FFF2-40B4-BE49-F238E27FC236}">
                <a16:creationId xmlns:a16="http://schemas.microsoft.com/office/drawing/2014/main" id="{167CB6C9-5378-5E48-498E-D1A341AE23E0}"/>
              </a:ext>
            </a:extLst>
          </p:cNvPr>
          <p:cNvCxnSpPr>
            <a:cxnSpLocks/>
          </p:cNvCxnSpPr>
          <p:nvPr/>
        </p:nvCxnSpPr>
        <p:spPr>
          <a:xfrm>
            <a:off x="266699" y="1352289"/>
            <a:ext cx="11668627" cy="0"/>
          </a:xfrm>
          <a:prstGeom prst="line">
            <a:avLst/>
          </a:prstGeom>
          <a:ln w="28575">
            <a:solidFill>
              <a:srgbClr val="FFCF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309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1_Custom Layou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BC890-4387-C56E-DAC3-BFDA91F67B53}"/>
              </a:ext>
            </a:extLst>
          </p:cNvPr>
          <p:cNvSpPr/>
          <p:nvPr/>
        </p:nvSpPr>
        <p:spPr>
          <a:xfrm>
            <a:off x="0" y="0"/>
            <a:ext cx="5014061" cy="6858000"/>
          </a:xfrm>
          <a:prstGeom prst="rect">
            <a:avLst/>
          </a:prstGeom>
          <a:solidFill>
            <a:srgbClr val="FFC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8C9DF5BF-14A9-3340-B841-7201095D3405}"/>
              </a:ext>
            </a:extLst>
          </p:cNvPr>
          <p:cNvSpPr>
            <a:spLocks noGrp="1"/>
          </p:cNvSpPr>
          <p:nvPr>
            <p:ph type="dt" sz="half" idx="10"/>
          </p:nvPr>
        </p:nvSpPr>
        <p:spPr/>
        <p:txBody>
          <a:bodyPr/>
          <a:lstStyle/>
          <a:p>
            <a:fld id="{1238BE49-7F66-F24A-A4A9-F45F09BABACA}" type="datetimeFigureOut">
              <a:rPr lang="en-US" smtClean="0"/>
              <a:t>9/28/2026</a:t>
            </a:fld>
            <a:endParaRPr lang="en-US"/>
          </a:p>
        </p:txBody>
      </p:sp>
      <p:sp>
        <p:nvSpPr>
          <p:cNvPr id="4" name="Footer Placeholder 3">
            <a:extLst>
              <a:ext uri="{FF2B5EF4-FFF2-40B4-BE49-F238E27FC236}">
                <a16:creationId xmlns:a16="http://schemas.microsoft.com/office/drawing/2014/main" id="{EA031812-A769-D947-90B5-68C459A610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0ED7F4-BEF7-B34C-BCD9-EA82A4A0B345}"/>
              </a:ext>
            </a:extLst>
          </p:cNvPr>
          <p:cNvSpPr>
            <a:spLocks noGrp="1"/>
          </p:cNvSpPr>
          <p:nvPr>
            <p:ph type="sldNum" sz="quarter" idx="12"/>
          </p:nvPr>
        </p:nvSpPr>
        <p:spPr/>
        <p:txBody>
          <a:bodyPr/>
          <a:lstStyle/>
          <a:p>
            <a:fld id="{A6BBDEBD-C922-1641-8A0A-569D4D3CC915}" type="slidenum">
              <a:rPr lang="en-US" smtClean="0"/>
              <a:t>‹#›</a:t>
            </a:fld>
            <a:endParaRPr lang="en-US"/>
          </a:p>
        </p:txBody>
      </p:sp>
      <p:sp>
        <p:nvSpPr>
          <p:cNvPr id="11" name="Title 1">
            <a:extLst>
              <a:ext uri="{FF2B5EF4-FFF2-40B4-BE49-F238E27FC236}">
                <a16:creationId xmlns:a16="http://schemas.microsoft.com/office/drawing/2014/main" id="{5384462C-111E-D144-B7A0-8FDAE8E7953D}"/>
              </a:ext>
            </a:extLst>
          </p:cNvPr>
          <p:cNvSpPr>
            <a:spLocks noGrp="1"/>
          </p:cNvSpPr>
          <p:nvPr>
            <p:ph type="ctrTitle" hasCustomPrompt="1"/>
          </p:nvPr>
        </p:nvSpPr>
        <p:spPr>
          <a:xfrm>
            <a:off x="454423" y="4030026"/>
            <a:ext cx="4377969" cy="1094920"/>
          </a:xfrm>
        </p:spPr>
        <p:txBody>
          <a:bodyPr anchor="b">
            <a:normAutofit/>
          </a:bodyPr>
          <a:lstStyle>
            <a:lvl1pPr algn="l">
              <a:defRPr sz="4800">
                <a:solidFill>
                  <a:srgbClr val="001E44"/>
                </a:solidFill>
              </a:defRPr>
            </a:lvl1pPr>
          </a:lstStyle>
          <a:p>
            <a:r>
              <a:rPr lang="en-US" dirty="0"/>
              <a:t>Insert slide title or main point</a:t>
            </a:r>
          </a:p>
        </p:txBody>
      </p:sp>
      <p:sp>
        <p:nvSpPr>
          <p:cNvPr id="6" name="Content Placeholder 5">
            <a:extLst>
              <a:ext uri="{FF2B5EF4-FFF2-40B4-BE49-F238E27FC236}">
                <a16:creationId xmlns:a16="http://schemas.microsoft.com/office/drawing/2014/main" id="{256FBE08-AA66-8245-ACF9-A66ABE11A51B}"/>
              </a:ext>
            </a:extLst>
          </p:cNvPr>
          <p:cNvSpPr>
            <a:spLocks noGrp="1"/>
          </p:cNvSpPr>
          <p:nvPr>
            <p:ph sz="quarter" idx="13"/>
          </p:nvPr>
        </p:nvSpPr>
        <p:spPr>
          <a:xfrm>
            <a:off x="5643845" y="1815515"/>
            <a:ext cx="6093731" cy="4077608"/>
          </a:xfrm>
        </p:spPr>
        <p:txBody>
          <a:bodyPr/>
          <a:lstStyle>
            <a:lvl1pPr>
              <a:defRPr>
                <a:solidFill>
                  <a:srgbClr val="001E44"/>
                </a:solidFill>
              </a:defRPr>
            </a:lvl1pPr>
            <a:lvl2pPr>
              <a:defRPr>
                <a:solidFill>
                  <a:srgbClr val="001E44"/>
                </a:solidFill>
              </a:defRPr>
            </a:lvl2pPr>
            <a:lvl3pPr>
              <a:defRPr>
                <a:solidFill>
                  <a:srgbClr val="001E44"/>
                </a:solidFill>
              </a:defRPr>
            </a:lvl3pPr>
            <a:lvl4pPr>
              <a:defRPr>
                <a:solidFill>
                  <a:srgbClr val="001E44"/>
                </a:solidFill>
              </a:defRPr>
            </a:lvl4pPr>
            <a:lvl5pPr>
              <a:defRPr>
                <a:solidFill>
                  <a:srgbClr val="001E4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E74ADBD2-B042-49A7-2191-B5CEB56B75C1}"/>
              </a:ext>
            </a:extLst>
          </p:cNvPr>
          <p:cNvCxnSpPr>
            <a:cxnSpLocks/>
          </p:cNvCxnSpPr>
          <p:nvPr/>
        </p:nvCxnSpPr>
        <p:spPr>
          <a:xfrm>
            <a:off x="358315" y="3079070"/>
            <a:ext cx="0" cy="215299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879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2_Custom Layou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BC890-4387-C56E-DAC3-BFDA91F67B53}"/>
              </a:ext>
            </a:extLst>
          </p:cNvPr>
          <p:cNvSpPr/>
          <p:nvPr/>
        </p:nvSpPr>
        <p:spPr>
          <a:xfrm>
            <a:off x="0" y="0"/>
            <a:ext cx="5014061" cy="6858000"/>
          </a:xfrm>
          <a:prstGeom prst="rect">
            <a:avLst/>
          </a:prstGeom>
          <a:solidFill>
            <a:srgbClr val="001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8C9DF5BF-14A9-3340-B841-7201095D3405}"/>
              </a:ext>
            </a:extLst>
          </p:cNvPr>
          <p:cNvSpPr>
            <a:spLocks noGrp="1"/>
          </p:cNvSpPr>
          <p:nvPr>
            <p:ph type="dt" sz="half" idx="10"/>
          </p:nvPr>
        </p:nvSpPr>
        <p:spPr/>
        <p:txBody>
          <a:bodyPr/>
          <a:lstStyle/>
          <a:p>
            <a:fld id="{1238BE49-7F66-F24A-A4A9-F45F09BABACA}" type="datetimeFigureOut">
              <a:rPr lang="en-US" smtClean="0"/>
              <a:t>9/28/2026</a:t>
            </a:fld>
            <a:endParaRPr lang="en-US"/>
          </a:p>
        </p:txBody>
      </p:sp>
      <p:sp>
        <p:nvSpPr>
          <p:cNvPr id="4" name="Footer Placeholder 3">
            <a:extLst>
              <a:ext uri="{FF2B5EF4-FFF2-40B4-BE49-F238E27FC236}">
                <a16:creationId xmlns:a16="http://schemas.microsoft.com/office/drawing/2014/main" id="{EA031812-A769-D947-90B5-68C459A610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0ED7F4-BEF7-B34C-BCD9-EA82A4A0B345}"/>
              </a:ext>
            </a:extLst>
          </p:cNvPr>
          <p:cNvSpPr>
            <a:spLocks noGrp="1"/>
          </p:cNvSpPr>
          <p:nvPr>
            <p:ph type="sldNum" sz="quarter" idx="12"/>
          </p:nvPr>
        </p:nvSpPr>
        <p:spPr/>
        <p:txBody>
          <a:bodyPr/>
          <a:lstStyle/>
          <a:p>
            <a:fld id="{A6BBDEBD-C922-1641-8A0A-569D4D3CC915}" type="slidenum">
              <a:rPr lang="en-US" smtClean="0"/>
              <a:t>‹#›</a:t>
            </a:fld>
            <a:endParaRPr lang="en-US"/>
          </a:p>
        </p:txBody>
      </p:sp>
      <p:sp>
        <p:nvSpPr>
          <p:cNvPr id="11" name="Title 1">
            <a:extLst>
              <a:ext uri="{FF2B5EF4-FFF2-40B4-BE49-F238E27FC236}">
                <a16:creationId xmlns:a16="http://schemas.microsoft.com/office/drawing/2014/main" id="{5384462C-111E-D144-B7A0-8FDAE8E7953D}"/>
              </a:ext>
            </a:extLst>
          </p:cNvPr>
          <p:cNvSpPr>
            <a:spLocks noGrp="1"/>
          </p:cNvSpPr>
          <p:nvPr>
            <p:ph type="ctrTitle" hasCustomPrompt="1"/>
          </p:nvPr>
        </p:nvSpPr>
        <p:spPr>
          <a:xfrm>
            <a:off x="454423" y="4030026"/>
            <a:ext cx="4377969" cy="1094920"/>
          </a:xfrm>
        </p:spPr>
        <p:txBody>
          <a:bodyPr anchor="b">
            <a:normAutofit/>
          </a:bodyPr>
          <a:lstStyle>
            <a:lvl1pPr algn="l">
              <a:defRPr sz="4800">
                <a:solidFill>
                  <a:schemeClr val="bg1"/>
                </a:solidFill>
              </a:defRPr>
            </a:lvl1pPr>
          </a:lstStyle>
          <a:p>
            <a:r>
              <a:rPr lang="en-US" dirty="0"/>
              <a:t>Insert slide title or main point</a:t>
            </a:r>
          </a:p>
        </p:txBody>
      </p:sp>
      <p:sp>
        <p:nvSpPr>
          <p:cNvPr id="6" name="Content Placeholder 5">
            <a:extLst>
              <a:ext uri="{FF2B5EF4-FFF2-40B4-BE49-F238E27FC236}">
                <a16:creationId xmlns:a16="http://schemas.microsoft.com/office/drawing/2014/main" id="{256FBE08-AA66-8245-ACF9-A66ABE11A51B}"/>
              </a:ext>
            </a:extLst>
          </p:cNvPr>
          <p:cNvSpPr>
            <a:spLocks noGrp="1"/>
          </p:cNvSpPr>
          <p:nvPr>
            <p:ph sz="quarter" idx="13"/>
          </p:nvPr>
        </p:nvSpPr>
        <p:spPr>
          <a:xfrm>
            <a:off x="5643845" y="1815515"/>
            <a:ext cx="6093731" cy="4077608"/>
          </a:xfrm>
        </p:spPr>
        <p:txBody>
          <a:bodyPr/>
          <a:lstStyle>
            <a:lvl1pPr>
              <a:defRPr>
                <a:solidFill>
                  <a:srgbClr val="001E44"/>
                </a:solidFill>
              </a:defRPr>
            </a:lvl1pPr>
            <a:lvl2pPr>
              <a:defRPr>
                <a:solidFill>
                  <a:srgbClr val="001E44"/>
                </a:solidFill>
              </a:defRPr>
            </a:lvl2pPr>
            <a:lvl3pPr>
              <a:defRPr>
                <a:solidFill>
                  <a:srgbClr val="001E44"/>
                </a:solidFill>
              </a:defRPr>
            </a:lvl3pPr>
            <a:lvl4pPr>
              <a:defRPr>
                <a:solidFill>
                  <a:srgbClr val="001E44"/>
                </a:solidFill>
              </a:defRPr>
            </a:lvl4pPr>
            <a:lvl5pPr>
              <a:defRPr>
                <a:solidFill>
                  <a:srgbClr val="001E4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E74ADBD2-B042-49A7-2191-B5CEB56B75C1}"/>
              </a:ext>
            </a:extLst>
          </p:cNvPr>
          <p:cNvCxnSpPr>
            <a:cxnSpLocks/>
          </p:cNvCxnSpPr>
          <p:nvPr/>
        </p:nvCxnSpPr>
        <p:spPr>
          <a:xfrm>
            <a:off x="358315" y="3079070"/>
            <a:ext cx="0" cy="2152993"/>
          </a:xfrm>
          <a:prstGeom prst="line">
            <a:avLst/>
          </a:prstGeom>
          <a:ln w="28575">
            <a:solidFill>
              <a:srgbClr val="FFCF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9202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3_Custom Layout">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C9DF5BF-14A9-3340-B841-7201095D3405}"/>
              </a:ext>
            </a:extLst>
          </p:cNvPr>
          <p:cNvSpPr>
            <a:spLocks noGrp="1"/>
          </p:cNvSpPr>
          <p:nvPr>
            <p:ph type="dt" sz="half" idx="10"/>
          </p:nvPr>
        </p:nvSpPr>
        <p:spPr/>
        <p:txBody>
          <a:bodyPr/>
          <a:lstStyle/>
          <a:p>
            <a:fld id="{1238BE49-7F66-F24A-A4A9-F45F09BABACA}" type="datetimeFigureOut">
              <a:rPr lang="en-US" smtClean="0"/>
              <a:t>9/28/2026</a:t>
            </a:fld>
            <a:endParaRPr lang="en-US"/>
          </a:p>
        </p:txBody>
      </p:sp>
      <p:sp>
        <p:nvSpPr>
          <p:cNvPr id="4" name="Footer Placeholder 3">
            <a:extLst>
              <a:ext uri="{FF2B5EF4-FFF2-40B4-BE49-F238E27FC236}">
                <a16:creationId xmlns:a16="http://schemas.microsoft.com/office/drawing/2014/main" id="{EA031812-A769-D947-90B5-68C459A610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0ED7F4-BEF7-B34C-BCD9-EA82A4A0B345}"/>
              </a:ext>
            </a:extLst>
          </p:cNvPr>
          <p:cNvSpPr>
            <a:spLocks noGrp="1"/>
          </p:cNvSpPr>
          <p:nvPr>
            <p:ph type="sldNum" sz="quarter" idx="12"/>
          </p:nvPr>
        </p:nvSpPr>
        <p:spPr/>
        <p:txBody>
          <a:bodyPr/>
          <a:lstStyle/>
          <a:p>
            <a:fld id="{A6BBDEBD-C922-1641-8A0A-569D4D3CC915}" type="slidenum">
              <a:rPr lang="en-US" smtClean="0"/>
              <a:t>‹#›</a:t>
            </a:fld>
            <a:endParaRPr lang="en-US"/>
          </a:p>
        </p:txBody>
      </p:sp>
      <p:sp>
        <p:nvSpPr>
          <p:cNvPr id="11" name="Title 1">
            <a:extLst>
              <a:ext uri="{FF2B5EF4-FFF2-40B4-BE49-F238E27FC236}">
                <a16:creationId xmlns:a16="http://schemas.microsoft.com/office/drawing/2014/main" id="{5384462C-111E-D144-B7A0-8FDAE8E7953D}"/>
              </a:ext>
            </a:extLst>
          </p:cNvPr>
          <p:cNvSpPr>
            <a:spLocks noGrp="1"/>
          </p:cNvSpPr>
          <p:nvPr>
            <p:ph type="ctrTitle" hasCustomPrompt="1"/>
          </p:nvPr>
        </p:nvSpPr>
        <p:spPr>
          <a:xfrm>
            <a:off x="552897" y="295361"/>
            <a:ext cx="11005457" cy="1094920"/>
          </a:xfrm>
        </p:spPr>
        <p:txBody>
          <a:bodyPr anchor="ctr">
            <a:normAutofit/>
          </a:bodyPr>
          <a:lstStyle>
            <a:lvl1pPr algn="l">
              <a:defRPr sz="4800"/>
            </a:lvl1pPr>
          </a:lstStyle>
          <a:p>
            <a:r>
              <a:rPr lang="en-US" dirty="0"/>
              <a:t>Insert slide title</a:t>
            </a:r>
          </a:p>
        </p:txBody>
      </p:sp>
      <p:sp>
        <p:nvSpPr>
          <p:cNvPr id="6" name="Content Placeholder 5">
            <a:extLst>
              <a:ext uri="{FF2B5EF4-FFF2-40B4-BE49-F238E27FC236}">
                <a16:creationId xmlns:a16="http://schemas.microsoft.com/office/drawing/2014/main" id="{256FBE08-AA66-8245-ACF9-A66ABE11A51B}"/>
              </a:ext>
            </a:extLst>
          </p:cNvPr>
          <p:cNvSpPr>
            <a:spLocks noGrp="1"/>
          </p:cNvSpPr>
          <p:nvPr>
            <p:ph sz="quarter" idx="13"/>
          </p:nvPr>
        </p:nvSpPr>
        <p:spPr>
          <a:xfrm>
            <a:off x="552896" y="1622513"/>
            <a:ext cx="11005457" cy="43833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385DEF71-7D69-9455-287F-12989E3FD8A2}"/>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rot="5400000">
            <a:off x="-3264581" y="3264580"/>
            <a:ext cx="6858003" cy="328844"/>
          </a:xfrm>
          <a:prstGeom prst="rect">
            <a:avLst/>
          </a:prstGeom>
        </p:spPr>
      </p:pic>
      <p:cxnSp>
        <p:nvCxnSpPr>
          <p:cNvPr id="8" name="Straight Connector 7">
            <a:extLst>
              <a:ext uri="{FF2B5EF4-FFF2-40B4-BE49-F238E27FC236}">
                <a16:creationId xmlns:a16="http://schemas.microsoft.com/office/drawing/2014/main" id="{3981DBD9-E33B-8B43-2419-BD38C16571DD}"/>
              </a:ext>
            </a:extLst>
          </p:cNvPr>
          <p:cNvCxnSpPr>
            <a:cxnSpLocks/>
          </p:cNvCxnSpPr>
          <p:nvPr/>
        </p:nvCxnSpPr>
        <p:spPr>
          <a:xfrm>
            <a:off x="318016" y="0"/>
            <a:ext cx="0" cy="6858000"/>
          </a:xfrm>
          <a:prstGeom prst="line">
            <a:avLst/>
          </a:prstGeom>
          <a:ln w="28575">
            <a:solidFill>
              <a:srgbClr val="001E4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7830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05B329-B847-5D47-BAEE-3FC9F5D2E542}"/>
              </a:ext>
            </a:extLst>
          </p:cNvPr>
          <p:cNvSpPr>
            <a:spLocks noGrp="1"/>
          </p:cNvSpPr>
          <p:nvPr>
            <p:ph type="dt" sz="half" idx="10"/>
          </p:nvPr>
        </p:nvSpPr>
        <p:spPr/>
        <p:txBody>
          <a:bodyPr/>
          <a:lstStyle/>
          <a:p>
            <a:fld id="{1238BE49-7F66-F24A-A4A9-F45F09BABACA}" type="datetimeFigureOut">
              <a:rPr lang="en-US" smtClean="0"/>
              <a:t>9/28/2026</a:t>
            </a:fld>
            <a:endParaRPr lang="en-US"/>
          </a:p>
        </p:txBody>
      </p:sp>
      <p:sp>
        <p:nvSpPr>
          <p:cNvPr id="3" name="Footer Placeholder 2">
            <a:extLst>
              <a:ext uri="{FF2B5EF4-FFF2-40B4-BE49-F238E27FC236}">
                <a16:creationId xmlns:a16="http://schemas.microsoft.com/office/drawing/2014/main" id="{D8D75699-2667-5C4B-806B-BC1AE743F8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5061FA-33BD-AE47-AA5B-69E7376E7079}"/>
              </a:ext>
            </a:extLst>
          </p:cNvPr>
          <p:cNvSpPr>
            <a:spLocks noGrp="1"/>
          </p:cNvSpPr>
          <p:nvPr>
            <p:ph type="sldNum" sz="quarter" idx="12"/>
          </p:nvPr>
        </p:nvSpPr>
        <p:spPr/>
        <p:txBody>
          <a:bodyPr/>
          <a:lstStyle/>
          <a:p>
            <a:fld id="{A6BBDEBD-C922-1641-8A0A-569D4D3CC915}" type="slidenum">
              <a:rPr lang="en-US" smtClean="0"/>
              <a:t>‹#›</a:t>
            </a:fld>
            <a:endParaRPr lang="en-US"/>
          </a:p>
        </p:txBody>
      </p:sp>
    </p:spTree>
    <p:extLst>
      <p:ext uri="{BB962C8B-B14F-4D97-AF65-F5344CB8AC3E}">
        <p14:creationId xmlns:p14="http://schemas.microsoft.com/office/powerpoint/2010/main" val="3748784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36528-6FCF-C9FE-99AE-B0D3B3BF3671}"/>
              </a:ext>
            </a:extLst>
          </p:cNvPr>
          <p:cNvSpPr>
            <a:spLocks noGrp="1"/>
          </p:cNvSpPr>
          <p:nvPr>
            <p:ph type="title" hasCustomPrompt="1"/>
          </p:nvPr>
        </p:nvSpPr>
        <p:spPr>
          <a:xfrm>
            <a:off x="620197" y="1582307"/>
            <a:ext cx="10515600" cy="1325563"/>
          </a:xfrm>
        </p:spPr>
        <p:txBody>
          <a:bodyPr/>
          <a:lstStyle/>
          <a:p>
            <a:r>
              <a:rPr lang="en-US" dirty="0"/>
              <a:t>Closing Heading</a:t>
            </a:r>
          </a:p>
        </p:txBody>
      </p:sp>
      <p:sp>
        <p:nvSpPr>
          <p:cNvPr id="3" name="Date Placeholder 2">
            <a:extLst>
              <a:ext uri="{FF2B5EF4-FFF2-40B4-BE49-F238E27FC236}">
                <a16:creationId xmlns:a16="http://schemas.microsoft.com/office/drawing/2014/main" id="{9A6718AB-BAEF-2DD8-CD27-D6FD2781012E}"/>
              </a:ext>
            </a:extLst>
          </p:cNvPr>
          <p:cNvSpPr>
            <a:spLocks noGrp="1"/>
          </p:cNvSpPr>
          <p:nvPr>
            <p:ph type="dt" sz="half" idx="10"/>
          </p:nvPr>
        </p:nvSpPr>
        <p:spPr/>
        <p:txBody>
          <a:bodyPr/>
          <a:lstStyle/>
          <a:p>
            <a:fld id="{1238BE49-7F66-F24A-A4A9-F45F09BABACA}" type="datetimeFigureOut">
              <a:rPr lang="en-US" smtClean="0"/>
              <a:t>9/28/2026</a:t>
            </a:fld>
            <a:endParaRPr lang="en-US"/>
          </a:p>
        </p:txBody>
      </p:sp>
      <p:sp>
        <p:nvSpPr>
          <p:cNvPr id="4" name="Footer Placeholder 3">
            <a:extLst>
              <a:ext uri="{FF2B5EF4-FFF2-40B4-BE49-F238E27FC236}">
                <a16:creationId xmlns:a16="http://schemas.microsoft.com/office/drawing/2014/main" id="{EDE7A6C1-3F9A-3664-CD84-380CF28DBB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E7BE3F-9BC3-8E2C-9BCD-C7CC94DE237C}"/>
              </a:ext>
            </a:extLst>
          </p:cNvPr>
          <p:cNvSpPr>
            <a:spLocks noGrp="1"/>
          </p:cNvSpPr>
          <p:nvPr>
            <p:ph type="sldNum" sz="quarter" idx="12"/>
          </p:nvPr>
        </p:nvSpPr>
        <p:spPr/>
        <p:txBody>
          <a:bodyPr/>
          <a:lstStyle/>
          <a:p>
            <a:fld id="{A6BBDEBD-C922-1641-8A0A-569D4D3CC915}" type="slidenum">
              <a:rPr lang="en-US" smtClean="0"/>
              <a:t>‹#›</a:t>
            </a:fld>
            <a:endParaRPr lang="en-US"/>
          </a:p>
        </p:txBody>
      </p:sp>
      <p:cxnSp>
        <p:nvCxnSpPr>
          <p:cNvPr id="10" name="Straight Connector 9">
            <a:extLst>
              <a:ext uri="{FF2B5EF4-FFF2-40B4-BE49-F238E27FC236}">
                <a16:creationId xmlns:a16="http://schemas.microsoft.com/office/drawing/2014/main" id="{921BFB5D-6A59-0D78-90CB-1619CBEDF441}"/>
              </a:ext>
            </a:extLst>
          </p:cNvPr>
          <p:cNvCxnSpPr>
            <a:cxnSpLocks/>
          </p:cNvCxnSpPr>
          <p:nvPr/>
        </p:nvCxnSpPr>
        <p:spPr>
          <a:xfrm>
            <a:off x="668642" y="3971116"/>
            <a:ext cx="0" cy="1341043"/>
          </a:xfrm>
          <a:prstGeom prst="line">
            <a:avLst/>
          </a:prstGeom>
          <a:ln w="28575">
            <a:solidFill>
              <a:srgbClr val="FFCF3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190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5864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2E665B-39BD-B188-D3A8-290051A349B6}"/>
              </a:ext>
            </a:extLst>
          </p:cNvPr>
          <p:cNvSpPr/>
          <p:nvPr/>
        </p:nvSpPr>
        <p:spPr>
          <a:xfrm>
            <a:off x="0" y="0"/>
            <a:ext cx="12192000" cy="6858000"/>
          </a:xfrm>
          <a:prstGeom prst="rect">
            <a:avLst/>
          </a:prstGeom>
          <a:gradFill flip="none" rotWithShape="1">
            <a:gsLst>
              <a:gs pos="0">
                <a:schemeClr val="accent1">
                  <a:alpha val="0"/>
                  <a:lumMod val="0"/>
                  <a:lumOff val="100000"/>
                </a:schemeClr>
              </a:gs>
              <a:gs pos="100000">
                <a:schemeClr val="tx1">
                  <a:alpha val="3803"/>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81CAFC2-95A9-2D4D-BE4C-906480D428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6FCA0D8-C318-5E40-B575-FEDF65EA44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FB72E66-B9F7-DB4E-AB26-BAA481952F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38BE49-7F66-F24A-A4A9-F45F09BABACA}" type="datetimeFigureOut">
              <a:rPr lang="en-US" smtClean="0"/>
              <a:t>9/28/2026</a:t>
            </a:fld>
            <a:endParaRPr lang="en-US"/>
          </a:p>
        </p:txBody>
      </p:sp>
      <p:sp>
        <p:nvSpPr>
          <p:cNvPr id="5" name="Footer Placeholder 4">
            <a:extLst>
              <a:ext uri="{FF2B5EF4-FFF2-40B4-BE49-F238E27FC236}">
                <a16:creationId xmlns:a16="http://schemas.microsoft.com/office/drawing/2014/main" id="{FBB921C3-5A4A-1840-82F4-64057C8D31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E23088-3D46-EF40-8126-E4967ECAC4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BDEBD-C922-1641-8A0A-569D4D3CC915}" type="slidenum">
              <a:rPr lang="en-US" smtClean="0"/>
              <a:t>‹#›</a:t>
            </a:fld>
            <a:endParaRPr lang="en-US"/>
          </a:p>
        </p:txBody>
      </p:sp>
      <p:pic>
        <p:nvPicPr>
          <p:cNvPr id="7" name="Picture 6">
            <a:extLst>
              <a:ext uri="{FF2B5EF4-FFF2-40B4-BE49-F238E27FC236}">
                <a16:creationId xmlns:a16="http://schemas.microsoft.com/office/drawing/2014/main" id="{5761BDF4-998B-DEED-DB31-2891D6BA4AF4}"/>
              </a:ext>
            </a:extLst>
          </p:cNvPr>
          <p:cNvPicPr>
            <a:picLocks noChangeAspect="1"/>
          </p:cNvPicPr>
          <p:nvPr/>
        </p:nvPicPr>
        <p:blipFill>
          <a:blip r:embed="rId13"/>
          <a:stretch>
            <a:fillRect/>
          </a:stretch>
        </p:blipFill>
        <p:spPr>
          <a:xfrm>
            <a:off x="11524363" y="6245748"/>
            <a:ext cx="308409" cy="342677"/>
          </a:xfrm>
          <a:prstGeom prst="rect">
            <a:avLst/>
          </a:prstGeom>
        </p:spPr>
      </p:pic>
    </p:spTree>
    <p:extLst>
      <p:ext uri="{BB962C8B-B14F-4D97-AF65-F5344CB8AC3E}">
        <p14:creationId xmlns:p14="http://schemas.microsoft.com/office/powerpoint/2010/main" val="2175240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59" r:id="rId11"/>
  </p:sldLayoutIdLst>
  <p:txStyles>
    <p:titleStyle>
      <a:lvl1pPr algn="l" defTabSz="914400" rtl="0" eaLnBrk="1" latinLnBrk="0" hangingPunct="1">
        <a:lnSpc>
          <a:spcPct val="90000"/>
        </a:lnSpc>
        <a:spcBef>
          <a:spcPct val="0"/>
        </a:spcBef>
        <a:buNone/>
        <a:defRPr sz="4400" b="1" i="0" kern="1200">
          <a:solidFill>
            <a:srgbClr val="001E44"/>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FCF34"/>
        </a:buClr>
        <a:buFont typeface="Arial" panose="020B0604020202020204" pitchFamily="34" charset="0"/>
        <a:buChar char="•"/>
        <a:defRPr sz="2800" b="0" i="0" kern="1200">
          <a:solidFill>
            <a:srgbClr val="001E44"/>
          </a:solidFill>
          <a:latin typeface="Arial" panose="020B0604020202020204" pitchFamily="34" charset="0"/>
          <a:ea typeface="Roboto" panose="02000000000000000000" pitchFamily="2" charset="0"/>
          <a:cs typeface="Arial" panose="020B0604020202020204" pitchFamily="34" charset="0"/>
        </a:defRPr>
      </a:lvl1pPr>
      <a:lvl2pPr marL="685800" indent="-228600" algn="l" defTabSz="914400" rtl="0" eaLnBrk="1" latinLnBrk="0" hangingPunct="1">
        <a:lnSpc>
          <a:spcPct val="90000"/>
        </a:lnSpc>
        <a:spcBef>
          <a:spcPts val="500"/>
        </a:spcBef>
        <a:buClr>
          <a:srgbClr val="FFCF34"/>
        </a:buClr>
        <a:buFont typeface="Arial" panose="020B0604020202020204" pitchFamily="34" charset="0"/>
        <a:buChar char="•"/>
        <a:defRPr sz="2400" b="0" i="0" kern="1200">
          <a:solidFill>
            <a:srgbClr val="001E44"/>
          </a:solidFill>
          <a:latin typeface="Arial" panose="020B0604020202020204" pitchFamily="34" charset="0"/>
          <a:ea typeface="Roboto" panose="02000000000000000000" pitchFamily="2" charset="0"/>
          <a:cs typeface="Arial" panose="020B0604020202020204" pitchFamily="34" charset="0"/>
        </a:defRPr>
      </a:lvl2pPr>
      <a:lvl3pPr marL="1143000" indent="-228600" algn="l" defTabSz="914400" rtl="0" eaLnBrk="1" latinLnBrk="0" hangingPunct="1">
        <a:lnSpc>
          <a:spcPct val="90000"/>
        </a:lnSpc>
        <a:spcBef>
          <a:spcPts val="500"/>
        </a:spcBef>
        <a:buClr>
          <a:srgbClr val="FFCF34"/>
        </a:buClr>
        <a:buFont typeface="Arial" panose="020B0604020202020204" pitchFamily="34" charset="0"/>
        <a:buChar char="•"/>
        <a:defRPr sz="2000" b="0" i="0" kern="1200">
          <a:solidFill>
            <a:srgbClr val="001E44"/>
          </a:solidFill>
          <a:latin typeface="Arial" panose="020B0604020202020204" pitchFamily="34" charset="0"/>
          <a:ea typeface="Roboto" panose="02000000000000000000" pitchFamily="2" charset="0"/>
          <a:cs typeface="Arial" panose="020B0604020202020204" pitchFamily="34" charset="0"/>
        </a:defRPr>
      </a:lvl3pPr>
      <a:lvl4pPr marL="1600200" indent="-228600" algn="l" defTabSz="914400" rtl="0" eaLnBrk="1" latinLnBrk="0" hangingPunct="1">
        <a:lnSpc>
          <a:spcPct val="90000"/>
        </a:lnSpc>
        <a:spcBef>
          <a:spcPts val="500"/>
        </a:spcBef>
        <a:buClr>
          <a:srgbClr val="FFCF34"/>
        </a:buClr>
        <a:buFont typeface="Arial" panose="020B0604020202020204" pitchFamily="34" charset="0"/>
        <a:buChar char="•"/>
        <a:defRPr sz="1800" b="0" i="0" kern="1200">
          <a:solidFill>
            <a:srgbClr val="001E44"/>
          </a:solidFill>
          <a:latin typeface="Arial" panose="020B0604020202020204" pitchFamily="34" charset="0"/>
          <a:ea typeface="Roboto" panose="02000000000000000000" pitchFamily="2" charset="0"/>
          <a:cs typeface="Arial" panose="020B0604020202020204" pitchFamily="34" charset="0"/>
        </a:defRPr>
      </a:lvl4pPr>
      <a:lvl5pPr marL="2057400" indent="-228600" algn="l" defTabSz="914400" rtl="0" eaLnBrk="1" latinLnBrk="0" hangingPunct="1">
        <a:lnSpc>
          <a:spcPct val="90000"/>
        </a:lnSpc>
        <a:spcBef>
          <a:spcPts val="500"/>
        </a:spcBef>
        <a:buClr>
          <a:srgbClr val="FFCF34"/>
        </a:buClr>
        <a:buFont typeface="Arial" panose="020B0604020202020204" pitchFamily="34" charset="0"/>
        <a:buChar char="•"/>
        <a:defRPr sz="1800" b="0" i="0" kern="1200">
          <a:solidFill>
            <a:srgbClr val="001E44"/>
          </a:solidFill>
          <a:latin typeface="Arial" panose="020B0604020202020204" pitchFamily="34" charset="0"/>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mailto:hr@etsu.edu" TargetMode="External"/><Relationship Id="rId2" Type="http://schemas.openxmlformats.org/officeDocument/2006/relationships/hyperlink" Target="https://www.etsu.edu/human-resources/pay/positionclassificationforms.php"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hyperlink" Target="mailto:hr@etsu.edu" TargetMode="External"/><Relationship Id="rId2" Type="http://schemas.openxmlformats.org/officeDocument/2006/relationships/image" Target="../media/image11.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123C4-2C8A-416D-9ED5-3A546D50BB9A}"/>
              </a:ext>
            </a:extLst>
          </p:cNvPr>
          <p:cNvSpPr>
            <a:spLocks noGrp="1"/>
          </p:cNvSpPr>
          <p:nvPr>
            <p:ph type="ctrTitle"/>
          </p:nvPr>
        </p:nvSpPr>
        <p:spPr/>
        <p:txBody>
          <a:bodyPr/>
          <a:lstStyle/>
          <a:p>
            <a:r>
              <a:rPr lang="en-US">
                <a:latin typeface="Segoe UI"/>
                <a:cs typeface="Segoe UI"/>
              </a:rPr>
              <a:t>Compensation, ICP, and Stipends </a:t>
            </a:r>
          </a:p>
        </p:txBody>
      </p:sp>
      <p:sp>
        <p:nvSpPr>
          <p:cNvPr id="3" name="Subtitle 2">
            <a:extLst>
              <a:ext uri="{FF2B5EF4-FFF2-40B4-BE49-F238E27FC236}">
                <a16:creationId xmlns:a16="http://schemas.microsoft.com/office/drawing/2014/main" id="{D7C4009B-3D84-4CE6-9CB7-C69249775074}"/>
              </a:ext>
            </a:extLst>
          </p:cNvPr>
          <p:cNvSpPr>
            <a:spLocks noGrp="1"/>
          </p:cNvSpPr>
          <p:nvPr>
            <p:ph type="subTitle" idx="1"/>
          </p:nvPr>
        </p:nvSpPr>
        <p:spPr/>
        <p:txBody>
          <a:bodyPr vert="horz" lIns="91440" tIns="45720" rIns="91440" bIns="45720" rtlCol="0" anchor="t">
            <a:normAutofit/>
          </a:bodyPr>
          <a:lstStyle/>
          <a:p>
            <a:r>
              <a:rPr lang="en-US" dirty="0">
                <a:latin typeface="Segoe UI"/>
                <a:cs typeface="Segoe UI"/>
              </a:rPr>
              <a:t>Presented by the Office of Human Resources</a:t>
            </a:r>
          </a:p>
        </p:txBody>
      </p:sp>
    </p:spTree>
    <p:extLst>
      <p:ext uri="{BB962C8B-B14F-4D97-AF65-F5344CB8AC3E}">
        <p14:creationId xmlns:p14="http://schemas.microsoft.com/office/powerpoint/2010/main" val="40686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084E9-C225-7402-6C0D-74FE604288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8B683E-3EB2-FF75-AD22-5C776A45BBF0}"/>
              </a:ext>
            </a:extLst>
          </p:cNvPr>
          <p:cNvSpPr>
            <a:spLocks noGrp="1"/>
          </p:cNvSpPr>
          <p:nvPr>
            <p:ph type="ctrTitle"/>
          </p:nvPr>
        </p:nvSpPr>
        <p:spPr/>
        <p:txBody>
          <a:bodyPr>
            <a:normAutofit/>
          </a:bodyPr>
          <a:lstStyle/>
          <a:p>
            <a:r>
              <a:rPr lang="en-US">
                <a:latin typeface="Segoe UI"/>
                <a:cs typeface="Segoe UI"/>
              </a:rPr>
              <a:t>What You'll be Able to Do...</a:t>
            </a:r>
          </a:p>
        </p:txBody>
      </p:sp>
      <p:sp>
        <p:nvSpPr>
          <p:cNvPr id="3" name="Content Placeholder 2">
            <a:extLst>
              <a:ext uri="{FF2B5EF4-FFF2-40B4-BE49-F238E27FC236}">
                <a16:creationId xmlns:a16="http://schemas.microsoft.com/office/drawing/2014/main" id="{E7C0AEC3-9869-F22C-6D02-7785B825B85D}"/>
              </a:ext>
            </a:extLst>
          </p:cNvPr>
          <p:cNvSpPr>
            <a:spLocks noGrp="1"/>
          </p:cNvSpPr>
          <p:nvPr>
            <p:ph sz="quarter" idx="13"/>
          </p:nvPr>
        </p:nvSpPr>
        <p:spPr>
          <a:xfrm>
            <a:off x="593271" y="1390281"/>
            <a:ext cx="11005457" cy="4837922"/>
          </a:xfrm>
        </p:spPr>
        <p:txBody>
          <a:bodyPr vert="horz" lIns="91440" tIns="45720" rIns="91440" bIns="45720" rtlCol="0" anchor="t">
            <a:normAutofit/>
          </a:bodyPr>
          <a:lstStyle/>
          <a:p>
            <a:pPr marL="514350" indent="-514350">
              <a:buAutoNum type="arabicPeriod"/>
            </a:pPr>
            <a:endParaRPr lang="en-US" b="1" dirty="0">
              <a:latin typeface="Segoe UI"/>
              <a:ea typeface="Roboto"/>
              <a:cs typeface="Segoe UI"/>
            </a:endParaRPr>
          </a:p>
          <a:p>
            <a:pPr marL="514350" indent="-514350">
              <a:buAutoNum type="arabicPeriod"/>
            </a:pPr>
            <a:r>
              <a:rPr lang="en-US" b="1" dirty="0">
                <a:latin typeface="Segoe UI"/>
                <a:ea typeface="Roboto"/>
                <a:cs typeface="Segoe UI"/>
              </a:rPr>
              <a:t>Classification and Pay:</a:t>
            </a:r>
            <a:r>
              <a:rPr lang="en-US" dirty="0">
                <a:latin typeface="Segoe UI"/>
                <a:ea typeface="Roboto"/>
                <a:cs typeface="Segoe UI"/>
              </a:rPr>
              <a:t> Explain how job families and market ranges relate to pay.</a:t>
            </a:r>
            <a:endParaRPr lang="en-US"/>
          </a:p>
          <a:p>
            <a:pPr marL="514350" indent="-514350">
              <a:buAutoNum type="arabicPeriod"/>
            </a:pPr>
            <a:endParaRPr lang="en-US" dirty="0">
              <a:latin typeface="Segoe UI"/>
              <a:ea typeface="Roboto"/>
              <a:cs typeface="Segoe UI"/>
            </a:endParaRPr>
          </a:p>
          <a:p>
            <a:pPr marL="514350" indent="-514350">
              <a:buAutoNum type="arabicPeriod"/>
            </a:pPr>
            <a:r>
              <a:rPr lang="en-US" b="1" dirty="0">
                <a:latin typeface="Segoe UI"/>
                <a:ea typeface="Roboto"/>
                <a:cs typeface="Segoe UI"/>
              </a:rPr>
              <a:t>Compensation in Voyager:</a:t>
            </a:r>
            <a:r>
              <a:rPr lang="en-US" dirty="0">
                <a:latin typeface="Segoe UI"/>
                <a:ea typeface="Roboto"/>
                <a:cs typeface="Segoe UI"/>
              </a:rPr>
              <a:t> Distinguish salary components in Voyager from individual compensation plans.</a:t>
            </a:r>
          </a:p>
          <a:p>
            <a:pPr marL="514350" indent="-514350">
              <a:buAutoNum type="arabicPeriod"/>
            </a:pPr>
            <a:endParaRPr lang="en-US" dirty="0">
              <a:latin typeface="Segoe UI"/>
              <a:ea typeface="Roboto"/>
              <a:cs typeface="Segoe UI"/>
            </a:endParaRPr>
          </a:p>
          <a:p>
            <a:pPr marL="514350" indent="-514350">
              <a:buAutoNum type="arabicPeriod"/>
            </a:pPr>
            <a:r>
              <a:rPr lang="en-US" b="1" dirty="0">
                <a:latin typeface="Segoe UI"/>
                <a:ea typeface="Roboto"/>
                <a:cs typeface="Segoe UI"/>
              </a:rPr>
              <a:t>Confidence in Routing: </a:t>
            </a:r>
            <a:r>
              <a:rPr lang="en-US" dirty="0">
                <a:latin typeface="Segoe UI"/>
                <a:ea typeface="Roboto"/>
                <a:cs typeface="Segoe UI"/>
              </a:rPr>
              <a:t>Choose the appropriate request route and identify who is responsible for entering the change request.</a:t>
            </a:r>
            <a:endParaRPr lang="en-US" dirty="0">
              <a:latin typeface="Segoe UI"/>
              <a:cs typeface="Segoe UI"/>
            </a:endParaRPr>
          </a:p>
        </p:txBody>
      </p:sp>
    </p:spTree>
    <p:extLst>
      <p:ext uri="{BB962C8B-B14F-4D97-AF65-F5344CB8AC3E}">
        <p14:creationId xmlns:p14="http://schemas.microsoft.com/office/powerpoint/2010/main" val="2131238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E5AE-9002-479A-88BE-612074FCE3C8}"/>
              </a:ext>
            </a:extLst>
          </p:cNvPr>
          <p:cNvSpPr>
            <a:spLocks noGrp="1"/>
          </p:cNvSpPr>
          <p:nvPr>
            <p:ph type="ctrTitle"/>
          </p:nvPr>
        </p:nvSpPr>
        <p:spPr>
          <a:xfrm>
            <a:off x="4038600" y="4349776"/>
            <a:ext cx="7794172" cy="1142914"/>
          </a:xfrm>
        </p:spPr>
        <p:txBody>
          <a:bodyPr>
            <a:normAutofit/>
          </a:bodyPr>
          <a:lstStyle/>
          <a:p>
            <a:r>
              <a:rPr lang="en-US" dirty="0">
                <a:latin typeface="Segoe UI"/>
                <a:cs typeface="Segoe UI"/>
              </a:rPr>
              <a:t>Classification and Pay</a:t>
            </a:r>
            <a:endParaRPr lang="en-US">
              <a:latin typeface="Segoe UI"/>
              <a:cs typeface="Segoe UI"/>
            </a:endParaRPr>
          </a:p>
        </p:txBody>
      </p:sp>
      <p:pic>
        <p:nvPicPr>
          <p:cNvPr id="6" name="Picture Placeholder 5">
            <a:extLst>
              <a:ext uri="{FF2B5EF4-FFF2-40B4-BE49-F238E27FC236}">
                <a16:creationId xmlns:a16="http://schemas.microsoft.com/office/drawing/2014/main" id="{149585C5-B552-4099-A688-786CC6D2B15D}"/>
              </a:ext>
            </a:extLst>
          </p:cNvPr>
          <p:cNvPicPr>
            <a:picLocks noGrp="1" noChangeAspect="1"/>
          </p:cNvPicPr>
          <p:nvPr>
            <p:ph type="pic" sz="quarter" idx="13"/>
          </p:nvPr>
        </p:nvPicPr>
        <p:blipFill>
          <a:blip r:embed="rId2"/>
          <a:srcRect t="23321" b="23321"/>
          <a:stretch/>
        </p:blipFill>
        <p:spPr>
          <a:xfrm>
            <a:off x="0" y="1"/>
            <a:ext cx="12192000" cy="4335902"/>
          </a:xfrm>
        </p:spPr>
      </p:pic>
    </p:spTree>
    <p:extLst>
      <p:ext uri="{BB962C8B-B14F-4D97-AF65-F5344CB8AC3E}">
        <p14:creationId xmlns:p14="http://schemas.microsoft.com/office/powerpoint/2010/main" val="2439369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14581-A2F3-63D6-33AD-43F06F473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88435A-C16C-B70F-EC79-B5979B3D5870}"/>
              </a:ext>
            </a:extLst>
          </p:cNvPr>
          <p:cNvSpPr>
            <a:spLocks noGrp="1"/>
          </p:cNvSpPr>
          <p:nvPr>
            <p:ph type="ctrTitle"/>
          </p:nvPr>
        </p:nvSpPr>
        <p:spPr/>
        <p:txBody>
          <a:bodyPr/>
          <a:lstStyle/>
          <a:p>
            <a:r>
              <a:rPr lang="en-US" dirty="0">
                <a:latin typeface="Segoe UI"/>
                <a:cs typeface="Segoe UI"/>
              </a:rPr>
              <a:t>Classification and Pay</a:t>
            </a:r>
            <a:endParaRPr lang="en-US">
              <a:latin typeface="Segoe UI"/>
              <a:cs typeface="Segoe UI"/>
            </a:endParaRPr>
          </a:p>
        </p:txBody>
      </p:sp>
      <p:sp>
        <p:nvSpPr>
          <p:cNvPr id="3" name="Content Placeholder 2">
            <a:extLst>
              <a:ext uri="{FF2B5EF4-FFF2-40B4-BE49-F238E27FC236}">
                <a16:creationId xmlns:a16="http://schemas.microsoft.com/office/drawing/2014/main" id="{E92540BF-B67B-D98E-D268-9B2EDF8029FF}"/>
              </a:ext>
            </a:extLst>
          </p:cNvPr>
          <p:cNvSpPr>
            <a:spLocks noGrp="1"/>
          </p:cNvSpPr>
          <p:nvPr>
            <p:ph sz="quarter" idx="13"/>
          </p:nvPr>
        </p:nvSpPr>
        <p:spPr>
          <a:xfrm>
            <a:off x="785191" y="1815515"/>
            <a:ext cx="10883348" cy="4077608"/>
          </a:xfrm>
        </p:spPr>
        <p:txBody>
          <a:bodyPr vert="horz" lIns="91440" tIns="45720" rIns="91440" bIns="45720" rtlCol="0" anchor="t">
            <a:normAutofit lnSpcReduction="10000"/>
          </a:bodyPr>
          <a:lstStyle/>
          <a:p>
            <a:pPr marL="0" indent="0">
              <a:buNone/>
            </a:pPr>
            <a:r>
              <a:rPr lang="en-US" b="0" i="0" dirty="0">
                <a:solidFill>
                  <a:schemeClr val="tx2"/>
                </a:solidFill>
                <a:effectLst/>
                <a:latin typeface="Segoe UI"/>
                <a:ea typeface="Roboto"/>
                <a:cs typeface="Segoe UI"/>
              </a:rPr>
              <a:t>ETSU is committed to offering fair and competitive pay, rewarding strong performance and being transparent about how compensation decisions are made.</a:t>
            </a:r>
          </a:p>
          <a:p>
            <a:pPr marL="0" indent="0">
              <a:buNone/>
            </a:pPr>
            <a:endParaRPr lang="en-US" dirty="0">
              <a:solidFill>
                <a:schemeClr val="tx2"/>
              </a:solidFill>
              <a:latin typeface="Segoe UI"/>
              <a:cs typeface="Segoe UI"/>
            </a:endParaRPr>
          </a:p>
          <a:p>
            <a:pPr marL="0" indent="0">
              <a:buNone/>
            </a:pPr>
            <a:r>
              <a:rPr lang="en-US" dirty="0">
                <a:solidFill>
                  <a:schemeClr val="tx2"/>
                </a:solidFill>
                <a:latin typeface="Segoe UI"/>
                <a:ea typeface="Roboto"/>
                <a:cs typeface="Segoe UI"/>
              </a:rPr>
              <a:t>In the summer of 2025, ETSU introduced a new classification and compensation structure to address market gaps in faculty and staff salaries. The basis of the compensation plan is to align job families with market ranges. This simplified the job classification system while still accommodating the unique roles and responsibilities across campus. </a:t>
            </a:r>
          </a:p>
        </p:txBody>
      </p:sp>
    </p:spTree>
    <p:extLst>
      <p:ext uri="{BB962C8B-B14F-4D97-AF65-F5344CB8AC3E}">
        <p14:creationId xmlns:p14="http://schemas.microsoft.com/office/powerpoint/2010/main" val="1606993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A97FC-CB57-13A7-93EF-5CF65CFB52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F712BE-B89E-7557-6480-CAF391B0B81F}"/>
              </a:ext>
            </a:extLst>
          </p:cNvPr>
          <p:cNvSpPr>
            <a:spLocks noGrp="1"/>
          </p:cNvSpPr>
          <p:nvPr>
            <p:ph type="ctrTitle"/>
          </p:nvPr>
        </p:nvSpPr>
        <p:spPr/>
        <p:txBody>
          <a:bodyPr/>
          <a:lstStyle/>
          <a:p>
            <a:r>
              <a:rPr lang="en-US" dirty="0">
                <a:latin typeface="Segoe UI"/>
                <a:cs typeface="Segoe UI"/>
              </a:rPr>
              <a:t>Classification and Pay</a:t>
            </a:r>
            <a:endParaRPr lang="en-US">
              <a:latin typeface="Segoe UI"/>
              <a:cs typeface="Segoe UI"/>
            </a:endParaRPr>
          </a:p>
        </p:txBody>
      </p:sp>
      <p:sp>
        <p:nvSpPr>
          <p:cNvPr id="3" name="Content Placeholder 2">
            <a:extLst>
              <a:ext uri="{FF2B5EF4-FFF2-40B4-BE49-F238E27FC236}">
                <a16:creationId xmlns:a16="http://schemas.microsoft.com/office/drawing/2014/main" id="{BE724FE0-6437-1B4D-C5EE-EA9585E92322}"/>
              </a:ext>
            </a:extLst>
          </p:cNvPr>
          <p:cNvSpPr>
            <a:spLocks noGrp="1"/>
          </p:cNvSpPr>
          <p:nvPr>
            <p:ph sz="quarter" idx="13"/>
          </p:nvPr>
        </p:nvSpPr>
        <p:spPr>
          <a:xfrm>
            <a:off x="785191" y="1744395"/>
            <a:ext cx="10883348" cy="4585608"/>
          </a:xfrm>
        </p:spPr>
        <p:txBody>
          <a:bodyPr vert="horz" lIns="91440" tIns="45720" rIns="91440" bIns="45720" rtlCol="0" anchor="t">
            <a:normAutofit fontScale="92500" lnSpcReduction="20000"/>
          </a:bodyPr>
          <a:lstStyle/>
          <a:p>
            <a:pPr marL="0" indent="0">
              <a:buNone/>
            </a:pPr>
            <a:r>
              <a:rPr lang="en-US" sz="2200" dirty="0">
                <a:solidFill>
                  <a:schemeClr val="tx2"/>
                </a:solidFill>
                <a:latin typeface="Segoe UI"/>
                <a:ea typeface="Roboto"/>
                <a:cs typeface="Segoe UI"/>
              </a:rPr>
              <a:t>Job families, roles, and levels have been designed to help define the work of employees. </a:t>
            </a:r>
            <a:endParaRPr lang="en-US">
              <a:solidFill>
                <a:schemeClr val="tx2"/>
              </a:solidFill>
              <a:latin typeface="Segoe UI"/>
              <a:cs typeface="Segoe UI"/>
            </a:endParaRPr>
          </a:p>
          <a:p>
            <a:pPr marL="0" indent="0">
              <a:buNone/>
            </a:pPr>
            <a:r>
              <a:rPr lang="en-US" sz="2200">
                <a:solidFill>
                  <a:schemeClr val="tx2"/>
                </a:solidFill>
                <a:latin typeface="Segoe UI"/>
                <a:ea typeface="Roboto"/>
                <a:cs typeface="Segoe UI"/>
              </a:rPr>
              <a:t>Each level is assigned a corresponding market range. </a:t>
            </a:r>
            <a:endParaRPr lang="en-US">
              <a:solidFill>
                <a:schemeClr val="tx2"/>
              </a:solidFill>
              <a:latin typeface="Segoe UI"/>
              <a:cs typeface="Segoe UI"/>
            </a:endParaRPr>
          </a:p>
          <a:p>
            <a:pPr marL="0" indent="0">
              <a:buNone/>
            </a:pPr>
            <a:endParaRPr lang="en-US" sz="2200" dirty="0">
              <a:solidFill>
                <a:schemeClr val="tx2"/>
              </a:solidFill>
              <a:latin typeface="Segoe UI"/>
              <a:ea typeface="Roboto"/>
              <a:cs typeface="Segoe UI"/>
            </a:endParaRPr>
          </a:p>
          <a:p>
            <a:pPr marL="971550" lvl="1" indent="-285750">
              <a:buFont typeface="Arial"/>
              <a:buChar char="•"/>
            </a:pPr>
            <a:r>
              <a:rPr lang="en-US" sz="1900" b="1">
                <a:solidFill>
                  <a:schemeClr val="tx2"/>
                </a:solidFill>
                <a:latin typeface="Segoe UI"/>
                <a:ea typeface="Roboto"/>
                <a:cs typeface="Segoe UI"/>
              </a:rPr>
              <a:t>Job Family:</a:t>
            </a:r>
            <a:r>
              <a:rPr lang="en-US" sz="1900" b="1" dirty="0">
                <a:solidFill>
                  <a:schemeClr val="tx1">
                    <a:lumMod val="76000"/>
                    <a:lumOff val="24000"/>
                  </a:schemeClr>
                </a:solidFill>
                <a:latin typeface="Segoe UI"/>
                <a:ea typeface="Roboto"/>
                <a:cs typeface="Segoe UI"/>
              </a:rPr>
              <a:t> </a:t>
            </a:r>
            <a:r>
              <a:rPr lang="en-US" sz="1900" dirty="0">
                <a:solidFill>
                  <a:schemeClr val="tx2"/>
                </a:solidFill>
                <a:latin typeface="Segoe UI"/>
                <a:ea typeface="Roboto"/>
                <a:cs typeface="Segoe UI"/>
              </a:rPr>
              <a:t>A large group of jobs that involve work in the same functional occupation</a:t>
            </a:r>
            <a:r>
              <a:rPr lang="en-US" sz="1900" b="1" dirty="0">
                <a:solidFill>
                  <a:schemeClr val="tx1">
                    <a:lumMod val="76000"/>
                    <a:lumOff val="24000"/>
                  </a:schemeClr>
                </a:solidFill>
                <a:latin typeface="Segoe UI"/>
                <a:ea typeface="Roboto"/>
                <a:cs typeface="Segoe UI"/>
              </a:rPr>
              <a:t> </a:t>
            </a:r>
          </a:p>
          <a:p>
            <a:pPr marL="1428750" lvl="2" indent="-285750">
              <a:buFont typeface="Wingdings,sans-serif"/>
              <a:buChar char="§"/>
            </a:pPr>
            <a:r>
              <a:rPr lang="en-US" sz="1600" b="1" dirty="0">
                <a:solidFill>
                  <a:schemeClr val="tx2"/>
                </a:solidFill>
                <a:latin typeface="Segoe UI"/>
                <a:ea typeface="Roboto"/>
                <a:cs typeface="Segoe UI"/>
              </a:rPr>
              <a:t>Example:</a:t>
            </a:r>
            <a:r>
              <a:rPr lang="en-US" sz="1600" dirty="0">
                <a:solidFill>
                  <a:schemeClr val="tx2"/>
                </a:solidFill>
                <a:latin typeface="Segoe UI"/>
                <a:ea typeface="Roboto"/>
                <a:cs typeface="Segoe UI"/>
              </a:rPr>
              <a:t> </a:t>
            </a:r>
            <a:r>
              <a:rPr lang="en-US" sz="1600" u="sng" dirty="0">
                <a:solidFill>
                  <a:schemeClr val="tx2"/>
                </a:solidFill>
                <a:latin typeface="Segoe UI"/>
                <a:ea typeface="Roboto"/>
                <a:cs typeface="Segoe UI"/>
              </a:rPr>
              <a:t>Administrative</a:t>
            </a:r>
            <a:endParaRPr lang="en-US" sz="1600" dirty="0">
              <a:solidFill>
                <a:schemeClr val="tx2"/>
              </a:solidFill>
              <a:latin typeface="Segoe UI"/>
              <a:ea typeface="Roboto"/>
              <a:cs typeface="Segoe UI"/>
            </a:endParaRPr>
          </a:p>
          <a:p>
            <a:pPr marL="971550" lvl="1" indent="-285750">
              <a:buFont typeface="Wingdings,sans-serif"/>
              <a:buChar char="§"/>
            </a:pPr>
            <a:endParaRPr lang="en-US" sz="1900" dirty="0">
              <a:solidFill>
                <a:schemeClr val="tx2"/>
              </a:solidFill>
              <a:latin typeface="Segoe UI"/>
              <a:ea typeface="Roboto"/>
              <a:cs typeface="Segoe UI"/>
            </a:endParaRPr>
          </a:p>
          <a:p>
            <a:pPr marL="971550" lvl="1" indent="-285750">
              <a:buFont typeface="Wingdings,sans-serif"/>
              <a:buChar char="§"/>
            </a:pPr>
            <a:r>
              <a:rPr lang="en-US" sz="1900" b="1">
                <a:solidFill>
                  <a:schemeClr val="tx2"/>
                </a:solidFill>
                <a:latin typeface="Segoe UI"/>
                <a:ea typeface="Roboto"/>
                <a:cs typeface="Segoe UI"/>
              </a:rPr>
              <a:t>Role: </a:t>
            </a:r>
            <a:r>
              <a:rPr lang="en-US" sz="1900">
                <a:solidFill>
                  <a:schemeClr val="tx2"/>
                </a:solidFill>
                <a:latin typeface="Segoe UI"/>
                <a:ea typeface="Roboto"/>
                <a:cs typeface="Segoe UI"/>
              </a:rPr>
              <a:t>A more narrowly defined smaller group of jobs within a larger job family that are typically </a:t>
            </a:r>
            <a:r>
              <a:rPr lang="en-US" sz="1900" dirty="0">
                <a:solidFill>
                  <a:schemeClr val="tx2"/>
                </a:solidFill>
                <a:latin typeface="Segoe UI"/>
                <a:ea typeface="Roboto"/>
                <a:cs typeface="Segoe UI"/>
              </a:rPr>
              <a:t>in the same specific occupation</a:t>
            </a:r>
          </a:p>
          <a:p>
            <a:pPr marL="1428750" lvl="2" indent="-285750">
              <a:buFont typeface="Wingdings,sans-serif"/>
              <a:buChar char="§"/>
            </a:pPr>
            <a:r>
              <a:rPr lang="en-US" sz="1600" b="1" dirty="0">
                <a:solidFill>
                  <a:schemeClr val="tx2"/>
                </a:solidFill>
                <a:latin typeface="Segoe UI"/>
                <a:ea typeface="Roboto"/>
                <a:cs typeface="Segoe UI"/>
              </a:rPr>
              <a:t>Example:</a:t>
            </a:r>
            <a:r>
              <a:rPr lang="en-US" sz="1600" dirty="0">
                <a:solidFill>
                  <a:schemeClr val="tx2"/>
                </a:solidFill>
                <a:latin typeface="Segoe UI"/>
                <a:ea typeface="Roboto"/>
                <a:cs typeface="Segoe UI"/>
              </a:rPr>
              <a:t> Administrative </a:t>
            </a:r>
            <a:r>
              <a:rPr lang="en-US" sz="1600" u="sng" dirty="0">
                <a:solidFill>
                  <a:schemeClr val="tx2"/>
                </a:solidFill>
                <a:latin typeface="Segoe UI"/>
                <a:ea typeface="Roboto"/>
                <a:cs typeface="Segoe UI"/>
              </a:rPr>
              <a:t>Associate</a:t>
            </a:r>
            <a:endParaRPr lang="en-US" sz="1600" dirty="0">
              <a:solidFill>
                <a:schemeClr val="tx2"/>
              </a:solidFill>
              <a:latin typeface="Segoe UI"/>
              <a:ea typeface="Roboto"/>
              <a:cs typeface="Segoe UI"/>
            </a:endParaRPr>
          </a:p>
          <a:p>
            <a:pPr marL="971550" lvl="1" indent="-285750">
              <a:buFont typeface="Wingdings,sans-serif"/>
              <a:buChar char="§"/>
            </a:pPr>
            <a:endParaRPr lang="en-US" sz="1900" dirty="0">
              <a:solidFill>
                <a:schemeClr val="tx2"/>
              </a:solidFill>
              <a:latin typeface="Segoe UI"/>
              <a:ea typeface="Roboto"/>
              <a:cs typeface="Segoe UI"/>
            </a:endParaRPr>
          </a:p>
          <a:p>
            <a:pPr marL="971550" lvl="1" indent="-285750">
              <a:buFont typeface="Wingdings,sans-serif"/>
              <a:buChar char="§"/>
            </a:pPr>
            <a:r>
              <a:rPr lang="en-US" sz="1900" b="1">
                <a:solidFill>
                  <a:schemeClr val="tx2"/>
                </a:solidFill>
                <a:latin typeface="Segoe UI"/>
                <a:ea typeface="Roboto"/>
                <a:cs typeface="Segoe UI"/>
              </a:rPr>
              <a:t>Level:</a:t>
            </a:r>
            <a:r>
              <a:rPr lang="en-US" sz="1900" dirty="0">
                <a:solidFill>
                  <a:schemeClr val="tx2"/>
                </a:solidFill>
                <a:latin typeface="Segoe UI"/>
                <a:ea typeface="Roboto"/>
                <a:cs typeface="Segoe UI"/>
              </a:rPr>
              <a:t> An even more narrowly defined group of jobs within the Job Family Role that have similar complexity, level of responsibility, and required education, experience and knowledge, skills, and abilities (KSAs)</a:t>
            </a:r>
          </a:p>
          <a:p>
            <a:pPr marL="1428750" lvl="2" indent="-285750">
              <a:buFont typeface="Wingdings,sans-serif"/>
              <a:buChar char="§"/>
            </a:pPr>
            <a:r>
              <a:rPr lang="en-US" sz="1600" b="1" dirty="0">
                <a:solidFill>
                  <a:schemeClr val="tx2"/>
                </a:solidFill>
                <a:latin typeface="Segoe UI"/>
                <a:ea typeface="Roboto"/>
                <a:cs typeface="Segoe UI"/>
              </a:rPr>
              <a:t>Example:</a:t>
            </a:r>
            <a:r>
              <a:rPr lang="en-US" sz="1600" dirty="0">
                <a:solidFill>
                  <a:schemeClr val="tx2"/>
                </a:solidFill>
                <a:latin typeface="Segoe UI"/>
                <a:ea typeface="Roboto"/>
                <a:cs typeface="Segoe UI"/>
              </a:rPr>
              <a:t> Administrative Associate </a:t>
            </a:r>
            <a:r>
              <a:rPr lang="en-US" sz="1600" u="sng" dirty="0">
                <a:solidFill>
                  <a:schemeClr val="tx2"/>
                </a:solidFill>
                <a:latin typeface="Segoe UI"/>
                <a:ea typeface="Roboto"/>
                <a:cs typeface="Segoe UI"/>
              </a:rPr>
              <a:t>3</a:t>
            </a:r>
            <a:endParaRPr lang="en-US" sz="1600">
              <a:solidFill>
                <a:schemeClr val="tx2"/>
              </a:solidFill>
              <a:latin typeface="Segoe UI"/>
              <a:ea typeface="Roboto"/>
              <a:cs typeface="Segoe UI"/>
            </a:endParaRPr>
          </a:p>
          <a:p>
            <a:pPr marL="971550" lvl="1" indent="-285750">
              <a:buFont typeface="Wingdings,sans-serif"/>
              <a:buChar char="§"/>
            </a:pPr>
            <a:endParaRPr lang="en-US" sz="1900" dirty="0">
              <a:solidFill>
                <a:schemeClr val="tx2"/>
              </a:solidFill>
              <a:latin typeface="Segoe UI"/>
              <a:ea typeface="Roboto"/>
              <a:cs typeface="Segoe UI"/>
            </a:endParaRPr>
          </a:p>
          <a:p>
            <a:pPr marL="971550" lvl="1" indent="-285750">
              <a:buFont typeface="Wingdings,sans-serif"/>
              <a:buChar char="§"/>
            </a:pPr>
            <a:r>
              <a:rPr lang="en-US" sz="1900" b="1">
                <a:solidFill>
                  <a:schemeClr val="tx2"/>
                </a:solidFill>
                <a:latin typeface="Segoe UI"/>
                <a:ea typeface="Roboto"/>
                <a:cs typeface="Segoe UI"/>
              </a:rPr>
              <a:t>Market Range:</a:t>
            </a:r>
            <a:r>
              <a:rPr lang="en-US" sz="1900" dirty="0">
                <a:solidFill>
                  <a:schemeClr val="tx2"/>
                </a:solidFill>
                <a:latin typeface="Segoe UI"/>
                <a:ea typeface="Roboto"/>
                <a:cs typeface="Segoe UI"/>
              </a:rPr>
              <a:t> Identifies the span of pay – from a minimum to a maximum – that an employer is willing to offer for a specific role; benchmarked to external data. </a:t>
            </a:r>
          </a:p>
          <a:p>
            <a:pPr marL="0" indent="0">
              <a:buNone/>
            </a:pPr>
            <a:endParaRPr lang="en-US" dirty="0">
              <a:solidFill>
                <a:schemeClr val="tx2"/>
              </a:solidFill>
              <a:latin typeface="Hahmlet"/>
              <a:ea typeface="Roboto"/>
              <a:cs typeface="Arial"/>
            </a:endParaRPr>
          </a:p>
        </p:txBody>
      </p:sp>
    </p:spTree>
    <p:extLst>
      <p:ext uri="{BB962C8B-B14F-4D97-AF65-F5344CB8AC3E}">
        <p14:creationId xmlns:p14="http://schemas.microsoft.com/office/powerpoint/2010/main" val="2431736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971BA-66BA-60C6-BEB0-08CC2FFD8A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A55F22-47E5-A59E-42BF-978578E18D16}"/>
              </a:ext>
            </a:extLst>
          </p:cNvPr>
          <p:cNvSpPr>
            <a:spLocks noGrp="1"/>
          </p:cNvSpPr>
          <p:nvPr>
            <p:ph type="ctrTitle"/>
          </p:nvPr>
        </p:nvSpPr>
        <p:spPr/>
        <p:txBody>
          <a:bodyPr/>
          <a:lstStyle/>
          <a:p>
            <a:r>
              <a:rPr lang="en-US" dirty="0">
                <a:latin typeface="Segoe UI"/>
                <a:cs typeface="Segoe UI"/>
              </a:rPr>
              <a:t>Classification and Pay</a:t>
            </a:r>
            <a:endParaRPr lang="en-US">
              <a:latin typeface="Segoe UI"/>
              <a:cs typeface="Segoe UI"/>
            </a:endParaRPr>
          </a:p>
        </p:txBody>
      </p:sp>
      <p:pic>
        <p:nvPicPr>
          <p:cNvPr id="5" name="Picture 4">
            <a:extLst>
              <a:ext uri="{FF2B5EF4-FFF2-40B4-BE49-F238E27FC236}">
                <a16:creationId xmlns:a16="http://schemas.microsoft.com/office/drawing/2014/main" id="{AB2E36CA-4466-D115-4F1D-2FF4EF23B65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510938" y="1548873"/>
            <a:ext cx="7170123" cy="4700604"/>
          </a:xfrm>
          <a:prstGeom prst="rect">
            <a:avLst/>
          </a:prstGeom>
        </p:spPr>
      </p:pic>
    </p:spTree>
    <p:extLst>
      <p:ext uri="{BB962C8B-B14F-4D97-AF65-F5344CB8AC3E}">
        <p14:creationId xmlns:p14="http://schemas.microsoft.com/office/powerpoint/2010/main" val="288424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3615-FF56-403F-9A0E-259C6E4CCE0D}"/>
              </a:ext>
            </a:extLst>
          </p:cNvPr>
          <p:cNvSpPr>
            <a:spLocks noGrp="1"/>
          </p:cNvSpPr>
          <p:nvPr>
            <p:ph type="ctrTitle"/>
          </p:nvPr>
        </p:nvSpPr>
        <p:spPr/>
        <p:txBody>
          <a:bodyPr/>
          <a:lstStyle/>
          <a:p>
            <a:r>
              <a:rPr lang="en-US" dirty="0">
                <a:latin typeface="Segoe UI"/>
                <a:cs typeface="Segoe UI"/>
              </a:rPr>
              <a:t>Classification and Pay</a:t>
            </a:r>
            <a:endParaRPr lang="en-US">
              <a:latin typeface="Segoe UI"/>
              <a:cs typeface="Segoe UI"/>
            </a:endParaRPr>
          </a:p>
        </p:txBody>
      </p:sp>
      <p:sp>
        <p:nvSpPr>
          <p:cNvPr id="3" name="Content Placeholder 2">
            <a:extLst>
              <a:ext uri="{FF2B5EF4-FFF2-40B4-BE49-F238E27FC236}">
                <a16:creationId xmlns:a16="http://schemas.microsoft.com/office/drawing/2014/main" id="{B4211962-8CBA-4B2B-AE31-7DE7E7125966}"/>
              </a:ext>
            </a:extLst>
          </p:cNvPr>
          <p:cNvSpPr>
            <a:spLocks noGrp="1"/>
          </p:cNvSpPr>
          <p:nvPr>
            <p:ph sz="quarter" idx="13"/>
          </p:nvPr>
        </p:nvSpPr>
        <p:spPr>
          <a:xfrm>
            <a:off x="654326" y="1696246"/>
            <a:ext cx="10883348" cy="4366624"/>
          </a:xfrm>
        </p:spPr>
        <p:txBody>
          <a:bodyPr vert="horz" lIns="91440" tIns="45720" rIns="91440" bIns="45720" rtlCol="0" anchor="t">
            <a:normAutofit fontScale="77500" lnSpcReduction="20000"/>
          </a:bodyPr>
          <a:lstStyle/>
          <a:p>
            <a:pPr>
              <a:buNone/>
            </a:pPr>
            <a:r>
              <a:rPr lang="en-US" sz="3300" b="1" dirty="0">
                <a:solidFill>
                  <a:schemeClr val="tx2"/>
                </a:solidFill>
                <a:latin typeface="Segoe UI"/>
                <a:ea typeface="Roboto"/>
                <a:cs typeface="Segoe UI"/>
              </a:rPr>
              <a:t>Position Audit</a:t>
            </a:r>
          </a:p>
          <a:p>
            <a:r>
              <a:rPr lang="en-US" sz="3100" dirty="0">
                <a:solidFill>
                  <a:schemeClr val="tx2"/>
                </a:solidFill>
                <a:latin typeface="Segoe UI"/>
                <a:ea typeface="Roboto"/>
                <a:cs typeface="Segoe UI"/>
              </a:rPr>
              <a:t>A position audit is HR’s review of an </a:t>
            </a:r>
            <a:r>
              <a:rPr lang="en-US" sz="3100" b="1" dirty="0">
                <a:solidFill>
                  <a:schemeClr val="tx2"/>
                </a:solidFill>
                <a:latin typeface="Segoe UI"/>
                <a:ea typeface="Roboto"/>
                <a:cs typeface="Segoe UI"/>
              </a:rPr>
              <a:t>existing filled position</a:t>
            </a:r>
            <a:r>
              <a:rPr lang="en-US" sz="3100" dirty="0">
                <a:solidFill>
                  <a:schemeClr val="tx2"/>
                </a:solidFill>
                <a:latin typeface="Segoe UI"/>
                <a:ea typeface="Roboto"/>
                <a:cs typeface="Segoe UI"/>
              </a:rPr>
              <a:t> when its duties may warrant a different classification or pay level. HR evaluates the position’s responsibilities and determines the appropriate classification.</a:t>
            </a:r>
          </a:p>
          <a:p>
            <a:pPr>
              <a:buNone/>
            </a:pPr>
            <a:endParaRPr lang="en-US" b="1" dirty="0">
              <a:solidFill>
                <a:schemeClr val="tx2"/>
              </a:solidFill>
              <a:latin typeface="Segoe UI"/>
              <a:ea typeface="Roboto"/>
              <a:cs typeface="Segoe UI"/>
            </a:endParaRPr>
          </a:p>
          <a:p>
            <a:pPr>
              <a:buNone/>
            </a:pPr>
            <a:r>
              <a:rPr lang="en-US" sz="3300" b="1" dirty="0">
                <a:solidFill>
                  <a:schemeClr val="tx2"/>
                </a:solidFill>
                <a:latin typeface="Segoe UI"/>
                <a:ea typeface="Roboto"/>
                <a:cs typeface="Segoe UI"/>
              </a:rPr>
              <a:t>When to request one</a:t>
            </a:r>
            <a:endParaRPr lang="en-US" sz="3300" dirty="0">
              <a:solidFill>
                <a:schemeClr val="tx2"/>
              </a:solidFill>
              <a:latin typeface="Segoe UI"/>
              <a:ea typeface="Roboto"/>
              <a:cs typeface="Segoe UI"/>
            </a:endParaRPr>
          </a:p>
          <a:p>
            <a:r>
              <a:rPr lang="en-US" sz="3400" dirty="0">
                <a:solidFill>
                  <a:schemeClr val="tx2"/>
                </a:solidFill>
                <a:latin typeface="Segoe UI"/>
                <a:ea typeface="Roboto"/>
                <a:cs typeface="Segoe UI"/>
              </a:rPr>
              <a:t>The</a:t>
            </a:r>
            <a:r>
              <a:rPr lang="en-US" sz="3100" dirty="0">
                <a:solidFill>
                  <a:schemeClr val="tx2"/>
                </a:solidFill>
                <a:latin typeface="Segoe UI"/>
                <a:ea typeface="Roboto"/>
                <a:cs typeface="Segoe UI"/>
              </a:rPr>
              <a:t> position’s duties or level of responsibility have changed substantially.</a:t>
            </a:r>
          </a:p>
          <a:p>
            <a:pPr>
              <a:buNone/>
            </a:pPr>
            <a:endParaRPr lang="en-US" dirty="0">
              <a:solidFill>
                <a:schemeClr val="tx2"/>
              </a:solidFill>
              <a:latin typeface="Segoe UI"/>
              <a:ea typeface="Roboto"/>
              <a:cs typeface="Segoe UI"/>
            </a:endParaRPr>
          </a:p>
          <a:p>
            <a:r>
              <a:rPr lang="en-US" sz="3400" i="1" dirty="0">
                <a:solidFill>
                  <a:schemeClr val="tx2"/>
                </a:solidFill>
                <a:latin typeface="Segoe UI"/>
                <a:ea typeface="Roboto"/>
                <a:cs typeface="Segoe UI"/>
              </a:rPr>
              <a:t>Generally, a position may be audited once per fiscal year. If exceptional circumstances require another review, contact HR before changing or reassigning duties.</a:t>
            </a:r>
          </a:p>
          <a:p>
            <a:pPr marL="0" indent="0">
              <a:buNone/>
            </a:pPr>
            <a:endParaRPr lang="en-US" dirty="0">
              <a:solidFill>
                <a:srgbClr val="08081E"/>
              </a:solidFill>
              <a:latin typeface="Hahmlet"/>
            </a:endParaRPr>
          </a:p>
        </p:txBody>
      </p:sp>
    </p:spTree>
    <p:extLst>
      <p:ext uri="{BB962C8B-B14F-4D97-AF65-F5344CB8AC3E}">
        <p14:creationId xmlns:p14="http://schemas.microsoft.com/office/powerpoint/2010/main" val="2536270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3615-FF56-403F-9A0E-259C6E4CCE0D}"/>
              </a:ext>
            </a:extLst>
          </p:cNvPr>
          <p:cNvSpPr>
            <a:spLocks noGrp="1"/>
          </p:cNvSpPr>
          <p:nvPr>
            <p:ph type="ctrTitle"/>
          </p:nvPr>
        </p:nvSpPr>
        <p:spPr/>
        <p:txBody>
          <a:bodyPr/>
          <a:lstStyle/>
          <a:p>
            <a:r>
              <a:rPr lang="en-US" dirty="0">
                <a:latin typeface="Segoe UI"/>
                <a:cs typeface="Segoe UI"/>
              </a:rPr>
              <a:t>Classification and Pay</a:t>
            </a:r>
            <a:endParaRPr lang="en-US">
              <a:latin typeface="Segoe UI"/>
              <a:cs typeface="Segoe UI"/>
            </a:endParaRPr>
          </a:p>
        </p:txBody>
      </p:sp>
      <p:sp>
        <p:nvSpPr>
          <p:cNvPr id="3" name="Content Placeholder 2">
            <a:extLst>
              <a:ext uri="{FF2B5EF4-FFF2-40B4-BE49-F238E27FC236}">
                <a16:creationId xmlns:a16="http://schemas.microsoft.com/office/drawing/2014/main" id="{B4211962-8CBA-4B2B-AE31-7DE7E7125966}"/>
              </a:ext>
            </a:extLst>
          </p:cNvPr>
          <p:cNvSpPr>
            <a:spLocks noGrp="1"/>
          </p:cNvSpPr>
          <p:nvPr>
            <p:ph sz="quarter" idx="13"/>
          </p:nvPr>
        </p:nvSpPr>
        <p:spPr>
          <a:xfrm>
            <a:off x="654326" y="1696246"/>
            <a:ext cx="10883348" cy="4366624"/>
          </a:xfrm>
        </p:spPr>
        <p:txBody>
          <a:bodyPr vert="horz" lIns="91440" tIns="45720" rIns="91440" bIns="45720" rtlCol="0" anchor="t">
            <a:normAutofit/>
          </a:bodyPr>
          <a:lstStyle/>
          <a:p>
            <a:pPr>
              <a:buNone/>
            </a:pPr>
            <a:r>
              <a:rPr lang="en-US" b="1" dirty="0">
                <a:solidFill>
                  <a:schemeClr val="tx2"/>
                </a:solidFill>
                <a:latin typeface="Segoe UI"/>
                <a:ea typeface="Roboto"/>
                <a:cs typeface="Segoe UI"/>
              </a:rPr>
              <a:t>Position Pre-Audit</a:t>
            </a:r>
          </a:p>
          <a:p>
            <a:r>
              <a:rPr lang="en-US" sz="2600" dirty="0">
                <a:solidFill>
                  <a:schemeClr val="tx2"/>
                </a:solidFill>
                <a:latin typeface="Segoe UI"/>
                <a:ea typeface="Roboto"/>
                <a:cs typeface="Segoe UI"/>
              </a:rPr>
              <a:t>A position pre-audit is HR’s review of a </a:t>
            </a:r>
            <a:r>
              <a:rPr lang="en-US" sz="2600" b="1" dirty="0">
                <a:solidFill>
                  <a:schemeClr val="tx2"/>
                </a:solidFill>
                <a:latin typeface="Segoe UI"/>
                <a:ea typeface="Roboto"/>
                <a:cs typeface="Segoe UI"/>
              </a:rPr>
              <a:t>vacant position</a:t>
            </a:r>
            <a:r>
              <a:rPr lang="en-US" sz="2600" dirty="0">
                <a:solidFill>
                  <a:schemeClr val="tx2"/>
                </a:solidFill>
                <a:latin typeface="Segoe UI"/>
                <a:ea typeface="Roboto"/>
                <a:cs typeface="Segoe UI"/>
              </a:rPr>
              <a:t> before it is posted or filled. HR reviews the proposed duties and determines the appropriate title, classification, and market range.</a:t>
            </a:r>
          </a:p>
          <a:p>
            <a:pPr>
              <a:buNone/>
            </a:pPr>
            <a:endParaRPr lang="en-US" dirty="0">
              <a:solidFill>
                <a:schemeClr val="tx2"/>
              </a:solidFill>
              <a:latin typeface="Segoe UI"/>
              <a:ea typeface="Roboto"/>
              <a:cs typeface="Segoe UI"/>
            </a:endParaRPr>
          </a:p>
          <a:p>
            <a:pPr>
              <a:buNone/>
            </a:pPr>
            <a:r>
              <a:rPr lang="en-US" b="1" dirty="0">
                <a:solidFill>
                  <a:schemeClr val="tx2"/>
                </a:solidFill>
                <a:latin typeface="Segoe UI"/>
                <a:ea typeface="Roboto"/>
                <a:cs typeface="Segoe UI"/>
              </a:rPr>
              <a:t>When to request one</a:t>
            </a:r>
            <a:endParaRPr lang="en-US" dirty="0">
              <a:solidFill>
                <a:schemeClr val="tx2"/>
              </a:solidFill>
              <a:latin typeface="Segoe UI"/>
              <a:ea typeface="Roboto"/>
              <a:cs typeface="Segoe UI"/>
            </a:endParaRPr>
          </a:p>
          <a:p>
            <a:r>
              <a:rPr lang="en-US" sz="2600" dirty="0">
                <a:solidFill>
                  <a:schemeClr val="tx2"/>
                </a:solidFill>
                <a:latin typeface="Segoe UI"/>
                <a:ea typeface="Roboto"/>
                <a:cs typeface="Segoe UI"/>
              </a:rPr>
              <a:t>The duties of a vacant position have changed, or you plan to use the vacancy for a different role.</a:t>
            </a:r>
          </a:p>
        </p:txBody>
      </p:sp>
    </p:spTree>
    <p:extLst>
      <p:ext uri="{BB962C8B-B14F-4D97-AF65-F5344CB8AC3E}">
        <p14:creationId xmlns:p14="http://schemas.microsoft.com/office/powerpoint/2010/main" val="957477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3615-FF56-403F-9A0E-259C6E4CCE0D}"/>
              </a:ext>
            </a:extLst>
          </p:cNvPr>
          <p:cNvSpPr>
            <a:spLocks noGrp="1"/>
          </p:cNvSpPr>
          <p:nvPr>
            <p:ph type="ctrTitle"/>
          </p:nvPr>
        </p:nvSpPr>
        <p:spPr/>
        <p:txBody>
          <a:bodyPr/>
          <a:lstStyle/>
          <a:p>
            <a:r>
              <a:rPr lang="en-US" dirty="0">
                <a:latin typeface="Segoe UI"/>
                <a:cs typeface="Segoe UI"/>
              </a:rPr>
              <a:t>Classification and Pay</a:t>
            </a:r>
            <a:endParaRPr lang="en-US">
              <a:latin typeface="Segoe UI"/>
              <a:cs typeface="Segoe UI"/>
            </a:endParaRPr>
          </a:p>
        </p:txBody>
      </p:sp>
      <p:sp>
        <p:nvSpPr>
          <p:cNvPr id="3" name="Content Placeholder 2">
            <a:extLst>
              <a:ext uri="{FF2B5EF4-FFF2-40B4-BE49-F238E27FC236}">
                <a16:creationId xmlns:a16="http://schemas.microsoft.com/office/drawing/2014/main" id="{B4211962-8CBA-4B2B-AE31-7DE7E7125966}"/>
              </a:ext>
            </a:extLst>
          </p:cNvPr>
          <p:cNvSpPr>
            <a:spLocks noGrp="1"/>
          </p:cNvSpPr>
          <p:nvPr>
            <p:ph sz="quarter" idx="13"/>
          </p:nvPr>
        </p:nvSpPr>
        <p:spPr>
          <a:xfrm>
            <a:off x="654326" y="1696246"/>
            <a:ext cx="10883348" cy="4366624"/>
          </a:xfrm>
        </p:spPr>
        <p:txBody>
          <a:bodyPr vert="horz" lIns="91440" tIns="45720" rIns="91440" bIns="45720" rtlCol="0" anchor="t">
            <a:normAutofit/>
          </a:bodyPr>
          <a:lstStyle/>
          <a:p>
            <a:pPr>
              <a:buNone/>
            </a:pPr>
            <a:r>
              <a:rPr lang="en-US" b="1" dirty="0">
                <a:latin typeface="Segoe UI"/>
                <a:ea typeface="Roboto"/>
                <a:cs typeface="Segoe UI"/>
              </a:rPr>
              <a:t>In-Range Adjustment</a:t>
            </a:r>
          </a:p>
          <a:p>
            <a:r>
              <a:rPr lang="en-US" sz="2600" dirty="0">
                <a:solidFill>
                  <a:srgbClr val="08081E"/>
                </a:solidFill>
                <a:latin typeface="Segoe UI"/>
                <a:ea typeface="Roboto"/>
                <a:cs typeface="Segoe UI"/>
              </a:rPr>
              <a:t>An in-range adjustment is a change to an employee’s base salary within the market range for their current position. The position’s job classification does not change.</a:t>
            </a:r>
            <a:endParaRPr lang="en-US" sz="2600" dirty="0">
              <a:latin typeface="Segoe UI"/>
              <a:ea typeface="Roboto"/>
              <a:cs typeface="Segoe UI"/>
            </a:endParaRPr>
          </a:p>
          <a:p>
            <a:pPr>
              <a:buNone/>
            </a:pPr>
            <a:endParaRPr lang="en-US" dirty="0">
              <a:solidFill>
                <a:srgbClr val="08081E"/>
              </a:solidFill>
              <a:latin typeface="Segoe UI"/>
              <a:ea typeface="Roboto"/>
              <a:cs typeface="Segoe UI"/>
            </a:endParaRPr>
          </a:p>
          <a:p>
            <a:pPr>
              <a:buNone/>
            </a:pPr>
            <a:r>
              <a:rPr lang="en-US" b="1" dirty="0">
                <a:solidFill>
                  <a:srgbClr val="08081E"/>
                </a:solidFill>
                <a:latin typeface="Segoe UI"/>
                <a:ea typeface="Roboto"/>
                <a:cs typeface="Segoe UI"/>
              </a:rPr>
              <a:t>When to request one</a:t>
            </a:r>
            <a:endParaRPr lang="en-US" dirty="0">
              <a:solidFill>
                <a:srgbClr val="08081E"/>
              </a:solidFill>
              <a:latin typeface="Segoe UI"/>
              <a:ea typeface="Roboto"/>
              <a:cs typeface="Segoe UI"/>
            </a:endParaRPr>
          </a:p>
          <a:p>
            <a:r>
              <a:rPr lang="en-US" sz="2600" dirty="0">
                <a:solidFill>
                  <a:srgbClr val="08081E"/>
                </a:solidFill>
                <a:latin typeface="Segoe UI"/>
                <a:ea typeface="Roboto"/>
                <a:cs typeface="Segoe UI"/>
              </a:rPr>
              <a:t>When there is a documented reason to review an employee’s pay, such as internal equity, retention, or an increase in responsibilities that does not change the position’s classification.</a:t>
            </a:r>
            <a:endParaRPr lang="en-US" sz="2600" dirty="0">
              <a:latin typeface="Segoe UI"/>
              <a:ea typeface="Roboto"/>
              <a:cs typeface="Segoe UI"/>
            </a:endParaRPr>
          </a:p>
          <a:p>
            <a:pPr marL="0" indent="0">
              <a:buNone/>
            </a:pPr>
            <a:endParaRPr lang="en-US" dirty="0">
              <a:solidFill>
                <a:srgbClr val="08081E"/>
              </a:solidFill>
              <a:latin typeface="Hahmlet"/>
            </a:endParaRPr>
          </a:p>
        </p:txBody>
      </p:sp>
    </p:spTree>
    <p:extLst>
      <p:ext uri="{BB962C8B-B14F-4D97-AF65-F5344CB8AC3E}">
        <p14:creationId xmlns:p14="http://schemas.microsoft.com/office/powerpoint/2010/main" val="1301926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61211-FB5A-48F7-4A0C-444A64AAC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BC75BD-6B86-643B-40F3-58FD4E18B153}"/>
              </a:ext>
            </a:extLst>
          </p:cNvPr>
          <p:cNvSpPr>
            <a:spLocks noGrp="1"/>
          </p:cNvSpPr>
          <p:nvPr>
            <p:ph type="ctrTitle"/>
          </p:nvPr>
        </p:nvSpPr>
        <p:spPr/>
        <p:txBody>
          <a:bodyPr/>
          <a:lstStyle/>
          <a:p>
            <a:r>
              <a:rPr lang="en-US" dirty="0">
                <a:latin typeface="Segoe UI"/>
                <a:cs typeface="Segoe UI"/>
              </a:rPr>
              <a:t>Classification and Pay</a:t>
            </a:r>
            <a:endParaRPr lang="en-US">
              <a:latin typeface="Segoe UI"/>
              <a:cs typeface="Segoe UI"/>
            </a:endParaRPr>
          </a:p>
        </p:txBody>
      </p:sp>
      <p:sp>
        <p:nvSpPr>
          <p:cNvPr id="3" name="Content Placeholder 2">
            <a:extLst>
              <a:ext uri="{FF2B5EF4-FFF2-40B4-BE49-F238E27FC236}">
                <a16:creationId xmlns:a16="http://schemas.microsoft.com/office/drawing/2014/main" id="{9DD5FF44-41DC-AC30-164F-3A7BB9B8F1AA}"/>
              </a:ext>
            </a:extLst>
          </p:cNvPr>
          <p:cNvSpPr>
            <a:spLocks noGrp="1"/>
          </p:cNvSpPr>
          <p:nvPr>
            <p:ph sz="quarter" idx="13"/>
          </p:nvPr>
        </p:nvSpPr>
        <p:spPr>
          <a:xfrm>
            <a:off x="654326" y="1696246"/>
            <a:ext cx="10883348" cy="4366624"/>
          </a:xfrm>
        </p:spPr>
        <p:txBody>
          <a:bodyPr vert="horz" lIns="91440" tIns="45720" rIns="91440" bIns="45720" rtlCol="0" anchor="t">
            <a:normAutofit/>
          </a:bodyPr>
          <a:lstStyle/>
          <a:p>
            <a:pPr>
              <a:buNone/>
            </a:pPr>
            <a:r>
              <a:rPr lang="en-US" b="1" dirty="0">
                <a:latin typeface="Segoe UI"/>
                <a:ea typeface="Roboto"/>
                <a:cs typeface="Segoe UI"/>
              </a:rPr>
              <a:t>When HR Reviews a Position or Salary</a:t>
            </a:r>
            <a:endParaRPr lang="en-US" dirty="0">
              <a:latin typeface="Segoe UI"/>
              <a:cs typeface="Segoe UI"/>
            </a:endParaRPr>
          </a:p>
          <a:p>
            <a:pPr marL="0" indent="0">
              <a:buNone/>
            </a:pPr>
            <a:endParaRPr lang="en-US" dirty="0">
              <a:solidFill>
                <a:srgbClr val="08081E"/>
              </a:solidFill>
              <a:latin typeface="Hahmlet"/>
            </a:endParaRPr>
          </a:p>
        </p:txBody>
      </p:sp>
      <p:graphicFrame>
        <p:nvGraphicFramePr>
          <p:cNvPr id="4" name="Table 3">
            <a:extLst>
              <a:ext uri="{FF2B5EF4-FFF2-40B4-BE49-F238E27FC236}">
                <a16:creationId xmlns:a16="http://schemas.microsoft.com/office/drawing/2014/main" id="{9687898B-AE63-119B-3E3D-4FB23921D8E0}"/>
              </a:ext>
            </a:extLst>
          </p:cNvPr>
          <p:cNvGraphicFramePr>
            <a:graphicFrameLocks noGrp="1"/>
          </p:cNvGraphicFramePr>
          <p:nvPr>
            <p:extLst>
              <p:ext uri="{D42A27DB-BD31-4B8C-83A1-F6EECF244321}">
                <p14:modId xmlns:p14="http://schemas.microsoft.com/office/powerpoint/2010/main" val="2001698155"/>
              </p:ext>
            </p:extLst>
          </p:nvPr>
        </p:nvGraphicFramePr>
        <p:xfrm>
          <a:off x="1446695" y="2484782"/>
          <a:ext cx="9300897" cy="3562455"/>
        </p:xfrm>
        <a:graphic>
          <a:graphicData uri="http://schemas.openxmlformats.org/drawingml/2006/table">
            <a:tbl>
              <a:tblPr firstRow="1" bandRow="1">
                <a:tableStyleId>{5C22544A-7EE6-4342-B048-85BDC9FD1C3A}</a:tableStyleId>
              </a:tblPr>
              <a:tblGrid>
                <a:gridCol w="3100299">
                  <a:extLst>
                    <a:ext uri="{9D8B030D-6E8A-4147-A177-3AD203B41FA5}">
                      <a16:colId xmlns:a16="http://schemas.microsoft.com/office/drawing/2014/main" val="312951072"/>
                    </a:ext>
                  </a:extLst>
                </a:gridCol>
                <a:gridCol w="3100299">
                  <a:extLst>
                    <a:ext uri="{9D8B030D-6E8A-4147-A177-3AD203B41FA5}">
                      <a16:colId xmlns:a16="http://schemas.microsoft.com/office/drawing/2014/main" val="1980986491"/>
                    </a:ext>
                  </a:extLst>
                </a:gridCol>
                <a:gridCol w="3100299">
                  <a:extLst>
                    <a:ext uri="{9D8B030D-6E8A-4147-A177-3AD203B41FA5}">
                      <a16:colId xmlns:a16="http://schemas.microsoft.com/office/drawing/2014/main" val="3201210937"/>
                    </a:ext>
                  </a:extLst>
                </a:gridCol>
              </a:tblGrid>
              <a:tr h="671186">
                <a:tc>
                  <a:txBody>
                    <a:bodyPr/>
                    <a:lstStyle/>
                    <a:p>
                      <a:pPr algn="ctr"/>
                      <a:r>
                        <a:rPr lang="en-US" dirty="0"/>
                        <a:t>Position Audit</a:t>
                      </a:r>
                    </a:p>
                  </a:txBody>
                  <a:tcPr anchor="ctr"/>
                </a:tc>
                <a:tc>
                  <a:txBody>
                    <a:bodyPr/>
                    <a:lstStyle/>
                    <a:p>
                      <a:pPr algn="ctr"/>
                      <a:r>
                        <a:rPr lang="en-US" dirty="0"/>
                        <a:t>Position Pre-Audit</a:t>
                      </a:r>
                    </a:p>
                  </a:txBody>
                  <a:tcPr anchor="ctr"/>
                </a:tc>
                <a:tc>
                  <a:txBody>
                    <a:bodyPr/>
                    <a:lstStyle/>
                    <a:p>
                      <a:pPr algn="ctr"/>
                      <a:r>
                        <a:rPr lang="en-US" dirty="0"/>
                        <a:t>In-Range Adjustment</a:t>
                      </a:r>
                    </a:p>
                  </a:txBody>
                  <a:tcPr anchor="ctr"/>
                </a:tc>
                <a:extLst>
                  <a:ext uri="{0D108BD9-81ED-4DB2-BD59-A6C34878D82A}">
                    <a16:rowId xmlns:a16="http://schemas.microsoft.com/office/drawing/2014/main" val="1871621762"/>
                  </a:ext>
                </a:extLst>
              </a:tr>
              <a:tr h="1122946">
                <a:tc>
                  <a:txBody>
                    <a:bodyPr/>
                    <a:lstStyle/>
                    <a:p>
                      <a:pPr algn="ctr"/>
                      <a:r>
                        <a:rPr lang="en-US" dirty="0">
                          <a:latin typeface="Segoe UI"/>
                          <a:cs typeface="Segoe UI"/>
                        </a:rPr>
                        <a:t>Filled Position</a:t>
                      </a:r>
                    </a:p>
                  </a:txBody>
                  <a:tcPr anchor="ctr"/>
                </a:tc>
                <a:tc>
                  <a:txBody>
                    <a:bodyPr/>
                    <a:lstStyle/>
                    <a:p>
                      <a:pPr algn="ctr"/>
                      <a:r>
                        <a:rPr lang="en-US" dirty="0">
                          <a:latin typeface="Segoe UI"/>
                          <a:cs typeface="Segoe UI"/>
                        </a:rPr>
                        <a:t>Vacant Position</a:t>
                      </a:r>
                    </a:p>
                  </a:txBody>
                  <a:tcPr anchor="ctr"/>
                </a:tc>
                <a:tc>
                  <a:txBody>
                    <a:bodyPr/>
                    <a:lstStyle/>
                    <a:p>
                      <a:pPr algn="ctr"/>
                      <a:r>
                        <a:rPr lang="en-US" dirty="0">
                          <a:latin typeface="Segoe UI"/>
                          <a:cs typeface="Segoe UI"/>
                        </a:rPr>
                        <a:t>Position's classification </a:t>
                      </a:r>
                    </a:p>
                    <a:p>
                      <a:pPr algn="ctr"/>
                      <a:r>
                        <a:rPr lang="en-US" dirty="0">
                          <a:latin typeface="Segoe UI"/>
                          <a:cs typeface="Segoe UI"/>
                        </a:rPr>
                        <a:t>stays the same.</a:t>
                      </a:r>
                    </a:p>
                  </a:txBody>
                  <a:tcPr anchor="ctr"/>
                </a:tc>
                <a:extLst>
                  <a:ext uri="{0D108BD9-81ED-4DB2-BD59-A6C34878D82A}">
                    <a16:rowId xmlns:a16="http://schemas.microsoft.com/office/drawing/2014/main" val="1730089608"/>
                  </a:ext>
                </a:extLst>
              </a:tr>
              <a:tr h="1768323">
                <a:tc>
                  <a:txBody>
                    <a:bodyPr/>
                    <a:lstStyle/>
                    <a:p>
                      <a:pPr lvl="0" algn="ctr">
                        <a:buNone/>
                      </a:pPr>
                      <a:r>
                        <a:rPr lang="en-US" sz="1700" b="0" i="0" u="none" strike="noStrike" noProof="0" dirty="0">
                          <a:solidFill>
                            <a:srgbClr val="18384B"/>
                          </a:solidFill>
                          <a:latin typeface="Segoe UI"/>
                          <a:cs typeface="Segoe UI"/>
                        </a:rPr>
                        <a:t>Duties have changed substantially and may </a:t>
                      </a:r>
                    </a:p>
                    <a:p>
                      <a:pPr lvl="0" algn="ctr">
                        <a:buNone/>
                      </a:pPr>
                      <a:r>
                        <a:rPr lang="en-US" sz="1700" b="0" i="0" u="none" strike="noStrike" noProof="0" dirty="0">
                          <a:solidFill>
                            <a:srgbClr val="18384B"/>
                          </a:solidFill>
                          <a:latin typeface="Segoe UI"/>
                          <a:cs typeface="Segoe UI"/>
                        </a:rPr>
                        <a:t>warrant a different classification or pay level.</a:t>
                      </a:r>
                      <a:endParaRPr lang="en-US" dirty="0">
                        <a:latin typeface="Segoe UI"/>
                        <a:cs typeface="Segoe UI"/>
                      </a:endParaRPr>
                    </a:p>
                  </a:txBody>
                  <a:tcPr anchor="ctr"/>
                </a:tc>
                <a:tc>
                  <a:txBody>
                    <a:bodyPr/>
                    <a:lstStyle/>
                    <a:p>
                      <a:pPr lvl="0" algn="ctr">
                        <a:buNone/>
                      </a:pPr>
                      <a:r>
                        <a:rPr lang="en-US" sz="1700" b="0" i="0" u="none" strike="noStrike" noProof="0" dirty="0">
                          <a:solidFill>
                            <a:srgbClr val="18384B"/>
                          </a:solidFill>
                          <a:latin typeface="Segoe UI"/>
                          <a:cs typeface="Segoe UI"/>
                        </a:rPr>
                        <a:t>Duties have changed or the vacancy will be used for a different role.</a:t>
                      </a:r>
                      <a:endParaRPr lang="en-US">
                        <a:latin typeface="Segoe UI"/>
                        <a:cs typeface="Segoe UI"/>
                      </a:endParaRPr>
                    </a:p>
                  </a:txBody>
                  <a:tcPr anchor="ctr"/>
                </a:tc>
                <a:tc>
                  <a:txBody>
                    <a:bodyPr/>
                    <a:lstStyle/>
                    <a:p>
                      <a:pPr lvl="0" algn="ctr">
                        <a:buNone/>
                      </a:pPr>
                      <a:r>
                        <a:rPr lang="en-US" sz="1700" b="0" i="0" u="none" strike="noStrike" noProof="0" dirty="0">
                          <a:solidFill>
                            <a:srgbClr val="18384B"/>
                          </a:solidFill>
                          <a:latin typeface="Segoe UI"/>
                          <a:cs typeface="Segoe UI"/>
                        </a:rPr>
                        <a:t>Employee’s base salary changes within the existing market range. </a:t>
                      </a:r>
                      <a:endParaRPr lang="en-US" dirty="0">
                        <a:latin typeface="Segoe UI"/>
                        <a:cs typeface="Segoe UI"/>
                      </a:endParaRPr>
                    </a:p>
                  </a:txBody>
                  <a:tcPr anchor="ctr"/>
                </a:tc>
                <a:extLst>
                  <a:ext uri="{0D108BD9-81ED-4DB2-BD59-A6C34878D82A}">
                    <a16:rowId xmlns:a16="http://schemas.microsoft.com/office/drawing/2014/main" val="1432307542"/>
                  </a:ext>
                </a:extLst>
              </a:tr>
            </a:tbl>
          </a:graphicData>
        </a:graphic>
      </p:graphicFrame>
    </p:spTree>
    <p:extLst>
      <p:ext uri="{BB962C8B-B14F-4D97-AF65-F5344CB8AC3E}">
        <p14:creationId xmlns:p14="http://schemas.microsoft.com/office/powerpoint/2010/main" val="344240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3615-FF56-403F-9A0E-259C6E4CCE0D}"/>
              </a:ext>
            </a:extLst>
          </p:cNvPr>
          <p:cNvSpPr>
            <a:spLocks noGrp="1"/>
          </p:cNvSpPr>
          <p:nvPr>
            <p:ph type="ctrTitle"/>
          </p:nvPr>
        </p:nvSpPr>
        <p:spPr/>
        <p:txBody>
          <a:bodyPr/>
          <a:lstStyle/>
          <a:p>
            <a:r>
              <a:rPr lang="en-US" dirty="0">
                <a:latin typeface="Segoe UI"/>
                <a:cs typeface="Segoe UI"/>
              </a:rPr>
              <a:t>Classification and Pay</a:t>
            </a:r>
            <a:endParaRPr lang="en-US">
              <a:latin typeface="Segoe UI"/>
              <a:cs typeface="Segoe UI"/>
            </a:endParaRPr>
          </a:p>
        </p:txBody>
      </p:sp>
      <p:sp>
        <p:nvSpPr>
          <p:cNvPr id="3" name="Content Placeholder 2">
            <a:extLst>
              <a:ext uri="{FF2B5EF4-FFF2-40B4-BE49-F238E27FC236}">
                <a16:creationId xmlns:a16="http://schemas.microsoft.com/office/drawing/2014/main" id="{02E3CBD2-4A54-4255-9B6D-7D68BF1A050A}"/>
              </a:ext>
            </a:extLst>
          </p:cNvPr>
          <p:cNvSpPr>
            <a:spLocks noGrp="1"/>
          </p:cNvSpPr>
          <p:nvPr>
            <p:ph sz="quarter" idx="13"/>
          </p:nvPr>
        </p:nvSpPr>
        <p:spPr>
          <a:xfrm>
            <a:off x="712033" y="1817061"/>
            <a:ext cx="10767933" cy="4077608"/>
          </a:xfrm>
        </p:spPr>
        <p:txBody>
          <a:bodyPr vert="horz" lIns="91440" tIns="45720" rIns="91440" bIns="45720" rtlCol="0" anchor="t">
            <a:normAutofit fontScale="92500" lnSpcReduction="10000"/>
          </a:bodyPr>
          <a:lstStyle/>
          <a:p>
            <a:pPr>
              <a:buNone/>
            </a:pPr>
            <a:r>
              <a:rPr lang="en-US" b="1" dirty="0">
                <a:latin typeface="Segoe UI"/>
                <a:ea typeface="Roboto"/>
                <a:cs typeface="Segoe UI"/>
              </a:rPr>
              <a:t>How to Request a Compensation Review</a:t>
            </a:r>
          </a:p>
          <a:p>
            <a:pPr marL="514350" indent="-514350">
              <a:lnSpc>
                <a:spcPct val="150000"/>
              </a:lnSpc>
            </a:pPr>
            <a:r>
              <a:rPr lang="en-US" sz="2600" dirty="0">
                <a:latin typeface="Segoe UI"/>
                <a:ea typeface="Roboto"/>
                <a:cs typeface="Segoe UI"/>
              </a:rPr>
              <a:t>Complete the applicable </a:t>
            </a:r>
            <a:r>
              <a:rPr lang="en-US" sz="2600" dirty="0">
                <a:latin typeface="Segoe UI"/>
                <a:ea typeface="Roboto"/>
                <a:cs typeface="Segoe UI"/>
                <a:hlinkClick r:id="rId2"/>
              </a:rPr>
              <a:t>position and compensation review form</a:t>
            </a:r>
            <a:r>
              <a:rPr lang="en-US" sz="2600" dirty="0">
                <a:latin typeface="Segoe UI"/>
                <a:ea typeface="Roboto"/>
                <a:cs typeface="Segoe UI"/>
              </a:rPr>
              <a:t>.</a:t>
            </a:r>
          </a:p>
          <a:p>
            <a:pPr marL="514350" indent="-514350">
              <a:lnSpc>
                <a:spcPct val="150000"/>
              </a:lnSpc>
            </a:pPr>
            <a:r>
              <a:rPr lang="en-US" sz="2600" dirty="0">
                <a:latin typeface="Segoe UI"/>
                <a:ea typeface="Roboto"/>
                <a:cs typeface="Segoe UI"/>
              </a:rPr>
              <a:t>Email the completed form to </a:t>
            </a:r>
            <a:r>
              <a:rPr lang="en-US" sz="2600" dirty="0">
                <a:latin typeface="Segoe UI"/>
                <a:ea typeface="Roboto"/>
                <a:cs typeface="Segoe UI"/>
                <a:hlinkClick r:id="rId3"/>
              </a:rPr>
              <a:t>hr@etsu.edu</a:t>
            </a:r>
            <a:r>
              <a:rPr lang="en-US" sz="2600" dirty="0">
                <a:latin typeface="Segoe UI"/>
                <a:ea typeface="Roboto"/>
                <a:cs typeface="Segoe UI"/>
              </a:rPr>
              <a:t> for processing.</a:t>
            </a:r>
            <a:endParaRPr lang="en-US" sz="2600" dirty="0">
              <a:latin typeface="Segoe UI"/>
              <a:cs typeface="Segoe UI"/>
            </a:endParaRPr>
          </a:p>
          <a:p>
            <a:pPr marL="514350" indent="-514350">
              <a:lnSpc>
                <a:spcPct val="150000"/>
              </a:lnSpc>
            </a:pPr>
            <a:r>
              <a:rPr lang="en-US" sz="2600" dirty="0">
                <a:latin typeface="Segoe UI"/>
                <a:ea typeface="Roboto"/>
                <a:cs typeface="Segoe UI"/>
              </a:rPr>
              <a:t>HR reviews and evaluates the request and enters an approved salary change in Voyager.</a:t>
            </a:r>
          </a:p>
          <a:p>
            <a:pPr marL="0" indent="0">
              <a:buNone/>
            </a:pPr>
            <a:endParaRPr lang="en-US" dirty="0">
              <a:latin typeface="Segoe UI"/>
              <a:ea typeface="Roboto"/>
              <a:cs typeface="Segoe UI"/>
            </a:endParaRPr>
          </a:p>
          <a:p>
            <a:pPr>
              <a:buNone/>
            </a:pPr>
            <a:r>
              <a:rPr lang="en-US" i="1" dirty="0">
                <a:latin typeface="Segoe UI"/>
                <a:ea typeface="Roboto"/>
                <a:cs typeface="Segoe UI"/>
              </a:rPr>
              <a:t>* Please do not submit a separate salary change request in Voyager for  these transactions.</a:t>
            </a:r>
            <a:endParaRPr lang="en-US" i="1" dirty="0">
              <a:latin typeface="Segoe UI"/>
              <a:cs typeface="Segoe UI"/>
            </a:endParaRPr>
          </a:p>
        </p:txBody>
      </p:sp>
    </p:spTree>
    <p:extLst>
      <p:ext uri="{BB962C8B-B14F-4D97-AF65-F5344CB8AC3E}">
        <p14:creationId xmlns:p14="http://schemas.microsoft.com/office/powerpoint/2010/main" val="2624898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B4883-C1E1-6837-E02E-6C058E9E56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DE02B3-549C-A24E-2ED6-AC0D9829F6DD}"/>
              </a:ext>
            </a:extLst>
          </p:cNvPr>
          <p:cNvSpPr>
            <a:spLocks noGrp="1"/>
          </p:cNvSpPr>
          <p:nvPr>
            <p:ph type="ctrTitle"/>
          </p:nvPr>
        </p:nvSpPr>
        <p:spPr/>
        <p:txBody>
          <a:bodyPr/>
          <a:lstStyle/>
          <a:p>
            <a:r>
              <a:rPr lang="en-US" dirty="0">
                <a:latin typeface="Segoe UI"/>
                <a:cs typeface="Segoe UI"/>
              </a:rPr>
              <a:t>Compensation in Voyager</a:t>
            </a:r>
            <a:endParaRPr lang="en-US">
              <a:latin typeface="Segoe UI"/>
              <a:cs typeface="Segoe UI"/>
            </a:endParaRPr>
          </a:p>
        </p:txBody>
      </p:sp>
      <p:pic>
        <p:nvPicPr>
          <p:cNvPr id="6" name="Picture Placeholder 5">
            <a:extLst>
              <a:ext uri="{FF2B5EF4-FFF2-40B4-BE49-F238E27FC236}">
                <a16:creationId xmlns:a16="http://schemas.microsoft.com/office/drawing/2014/main" id="{65FA5BF6-BD47-3D01-B74E-063C34D3C0EB}"/>
              </a:ext>
            </a:extLst>
          </p:cNvPr>
          <p:cNvPicPr>
            <a:picLocks noGrp="1" noChangeAspect="1"/>
          </p:cNvPicPr>
          <p:nvPr>
            <p:ph type="pic" sz="quarter" idx="13"/>
          </p:nvPr>
        </p:nvPicPr>
        <p:blipFill>
          <a:blip r:embed="rId2"/>
          <a:srcRect t="23321" b="23321"/>
          <a:stretch/>
        </p:blipFill>
        <p:spPr>
          <a:xfrm>
            <a:off x="0" y="1"/>
            <a:ext cx="12192000" cy="4335902"/>
          </a:xfrm>
        </p:spPr>
      </p:pic>
    </p:spTree>
    <p:extLst>
      <p:ext uri="{BB962C8B-B14F-4D97-AF65-F5344CB8AC3E}">
        <p14:creationId xmlns:p14="http://schemas.microsoft.com/office/powerpoint/2010/main" val="642668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95BDE-78AB-C337-95CD-81C7C0CA66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0AC764-BE82-85F5-3F48-253D997385BD}"/>
              </a:ext>
            </a:extLst>
          </p:cNvPr>
          <p:cNvSpPr>
            <a:spLocks noGrp="1"/>
          </p:cNvSpPr>
          <p:nvPr>
            <p:ph type="ctrTitle"/>
          </p:nvPr>
        </p:nvSpPr>
        <p:spPr/>
        <p:txBody>
          <a:bodyPr/>
          <a:lstStyle/>
          <a:p>
            <a:r>
              <a:rPr lang="en-US" dirty="0">
                <a:latin typeface="Segoe UI"/>
                <a:cs typeface="Segoe UI"/>
              </a:rPr>
              <a:t>Compensation in Voyager</a:t>
            </a:r>
            <a:endParaRPr lang="en-US">
              <a:latin typeface="Segoe UI"/>
              <a:cs typeface="Segoe UI"/>
            </a:endParaRPr>
          </a:p>
        </p:txBody>
      </p:sp>
      <p:sp>
        <p:nvSpPr>
          <p:cNvPr id="3" name="Content Placeholder 2">
            <a:extLst>
              <a:ext uri="{FF2B5EF4-FFF2-40B4-BE49-F238E27FC236}">
                <a16:creationId xmlns:a16="http://schemas.microsoft.com/office/drawing/2014/main" id="{973A07CF-9477-08B0-C124-C60F37B8E538}"/>
              </a:ext>
            </a:extLst>
          </p:cNvPr>
          <p:cNvSpPr>
            <a:spLocks noGrp="1"/>
          </p:cNvSpPr>
          <p:nvPr>
            <p:ph sz="quarter" idx="13"/>
          </p:nvPr>
        </p:nvSpPr>
        <p:spPr>
          <a:xfrm>
            <a:off x="1197136" y="1690769"/>
            <a:ext cx="9797728" cy="671534"/>
          </a:xfrm>
        </p:spPr>
        <p:txBody>
          <a:bodyPr vert="horz" lIns="91440" tIns="45720" rIns="91440" bIns="45720" rtlCol="0" anchor="t">
            <a:normAutofit/>
          </a:bodyPr>
          <a:lstStyle/>
          <a:p>
            <a:pPr algn="ctr">
              <a:buNone/>
            </a:pPr>
            <a:r>
              <a:rPr lang="en-US" b="1" dirty="0">
                <a:solidFill>
                  <a:schemeClr val="tx2"/>
                </a:solidFill>
                <a:latin typeface="Segoe UI"/>
                <a:ea typeface="Roboto"/>
                <a:cs typeface="Segoe UI"/>
              </a:rPr>
              <a:t>Two Places Compensation Appears in Voyager</a:t>
            </a:r>
          </a:p>
        </p:txBody>
      </p:sp>
      <p:graphicFrame>
        <p:nvGraphicFramePr>
          <p:cNvPr id="4" name="Table 3">
            <a:extLst>
              <a:ext uri="{FF2B5EF4-FFF2-40B4-BE49-F238E27FC236}">
                <a16:creationId xmlns:a16="http://schemas.microsoft.com/office/drawing/2014/main" id="{03E3A318-296F-E9F6-7EFB-723F1654F289}"/>
              </a:ext>
            </a:extLst>
          </p:cNvPr>
          <p:cNvGraphicFramePr>
            <a:graphicFrameLocks noGrp="1"/>
          </p:cNvGraphicFramePr>
          <p:nvPr>
            <p:extLst>
              <p:ext uri="{D42A27DB-BD31-4B8C-83A1-F6EECF244321}">
                <p14:modId xmlns:p14="http://schemas.microsoft.com/office/powerpoint/2010/main" val="4231348092"/>
              </p:ext>
            </p:extLst>
          </p:nvPr>
        </p:nvGraphicFramePr>
        <p:xfrm>
          <a:off x="1735522" y="2451529"/>
          <a:ext cx="8720956" cy="2946955"/>
        </p:xfrm>
        <a:graphic>
          <a:graphicData uri="http://schemas.openxmlformats.org/drawingml/2006/table">
            <a:tbl>
              <a:tblPr firstRow="1" bandRow="1">
                <a:tableStyleId>{5C22544A-7EE6-4342-B048-85BDC9FD1C3A}</a:tableStyleId>
              </a:tblPr>
              <a:tblGrid>
                <a:gridCol w="4360478">
                  <a:extLst>
                    <a:ext uri="{9D8B030D-6E8A-4147-A177-3AD203B41FA5}">
                      <a16:colId xmlns:a16="http://schemas.microsoft.com/office/drawing/2014/main" val="2703314591"/>
                    </a:ext>
                  </a:extLst>
                </a:gridCol>
                <a:gridCol w="4360478">
                  <a:extLst>
                    <a:ext uri="{9D8B030D-6E8A-4147-A177-3AD203B41FA5}">
                      <a16:colId xmlns:a16="http://schemas.microsoft.com/office/drawing/2014/main" val="3390512651"/>
                    </a:ext>
                  </a:extLst>
                </a:gridCol>
              </a:tblGrid>
              <a:tr h="1065437">
                <a:tc>
                  <a:txBody>
                    <a:bodyPr/>
                    <a:lstStyle/>
                    <a:p>
                      <a:pPr algn="ctr"/>
                      <a:r>
                        <a:rPr lang="en-US" sz="2200" dirty="0"/>
                        <a:t>Current Salary </a:t>
                      </a:r>
                    </a:p>
                    <a:p>
                      <a:pPr lvl="0" algn="ctr">
                        <a:buNone/>
                      </a:pPr>
                      <a:r>
                        <a:rPr lang="en-US" sz="2200" dirty="0"/>
                        <a:t>(Primary Compensation)</a:t>
                      </a:r>
                    </a:p>
                  </a:txBody>
                  <a:tcPr anchor="ctr"/>
                </a:tc>
                <a:tc>
                  <a:txBody>
                    <a:bodyPr/>
                    <a:lstStyle/>
                    <a:p>
                      <a:pPr algn="ctr"/>
                      <a:r>
                        <a:rPr lang="en-US" sz="2200" dirty="0"/>
                        <a:t>Additional Compensation</a:t>
                      </a:r>
                    </a:p>
                  </a:txBody>
                  <a:tcPr anchor="ctr"/>
                </a:tc>
                <a:extLst>
                  <a:ext uri="{0D108BD9-81ED-4DB2-BD59-A6C34878D82A}">
                    <a16:rowId xmlns:a16="http://schemas.microsoft.com/office/drawing/2014/main" val="1526855496"/>
                  </a:ext>
                </a:extLst>
              </a:tr>
              <a:tr h="1881518">
                <a:tc>
                  <a:txBody>
                    <a:bodyPr/>
                    <a:lstStyle/>
                    <a:p>
                      <a:pPr lvl="0" algn="ctr">
                        <a:lnSpc>
                          <a:spcPct val="100000"/>
                        </a:lnSpc>
                        <a:spcBef>
                          <a:spcPts val="0"/>
                        </a:spcBef>
                        <a:spcAft>
                          <a:spcPts val="0"/>
                        </a:spcAft>
                        <a:buNone/>
                      </a:pPr>
                      <a:r>
                        <a:rPr lang="en-US" sz="1700" b="0" i="0" u="none" strike="noStrike" noProof="0" dirty="0">
                          <a:solidFill>
                            <a:srgbClr val="18384B"/>
                          </a:solidFill>
                          <a:latin typeface="Segoe UI"/>
                          <a:cs typeface="Segoe UI"/>
                        </a:rPr>
                        <a:t>Salary components appear in the employee’s main compensation record. </a:t>
                      </a:r>
                      <a:endParaRPr lang="en-US" dirty="0">
                        <a:latin typeface="Segoe UI"/>
                        <a:cs typeface="Segoe UI"/>
                      </a:endParaRPr>
                    </a:p>
                    <a:p>
                      <a:pPr lvl="0" algn="ctr">
                        <a:lnSpc>
                          <a:spcPct val="100000"/>
                        </a:lnSpc>
                        <a:spcBef>
                          <a:spcPts val="0"/>
                        </a:spcBef>
                        <a:spcAft>
                          <a:spcPts val="0"/>
                        </a:spcAft>
                        <a:buNone/>
                      </a:pPr>
                      <a:endParaRPr lang="en-US" sz="1700" b="0" i="0" u="none" strike="noStrike" noProof="0" dirty="0">
                        <a:solidFill>
                          <a:srgbClr val="18384B"/>
                        </a:solidFill>
                        <a:latin typeface="Segoe UI"/>
                        <a:cs typeface="Segoe UI"/>
                      </a:endParaRPr>
                    </a:p>
                    <a:p>
                      <a:pPr lvl="0" algn="ctr">
                        <a:lnSpc>
                          <a:spcPct val="100000"/>
                        </a:lnSpc>
                        <a:spcBef>
                          <a:spcPts val="0"/>
                        </a:spcBef>
                        <a:spcAft>
                          <a:spcPts val="0"/>
                        </a:spcAft>
                        <a:buNone/>
                      </a:pPr>
                      <a:r>
                        <a:rPr lang="en-US" sz="1700" b="0" i="0" u="none" strike="noStrike" noProof="0" dirty="0">
                          <a:solidFill>
                            <a:srgbClr val="18384B"/>
                          </a:solidFill>
                          <a:latin typeface="Segoe UI"/>
                          <a:cs typeface="Segoe UI"/>
                        </a:rPr>
                        <a:t>They contribute to the salary </a:t>
                      </a:r>
                    </a:p>
                    <a:p>
                      <a:pPr lvl="0" algn="ctr">
                        <a:lnSpc>
                          <a:spcPct val="100000"/>
                        </a:lnSpc>
                        <a:spcBef>
                          <a:spcPts val="0"/>
                        </a:spcBef>
                        <a:spcAft>
                          <a:spcPts val="0"/>
                        </a:spcAft>
                        <a:buNone/>
                      </a:pPr>
                      <a:r>
                        <a:rPr lang="en-US" sz="1700" b="0" i="0" u="none" strike="noStrike" noProof="0" dirty="0">
                          <a:solidFill>
                            <a:srgbClr val="18384B"/>
                          </a:solidFill>
                          <a:latin typeface="Segoe UI"/>
                          <a:cs typeface="Segoe UI"/>
                        </a:rPr>
                        <a:t>displayed in Voyager.</a:t>
                      </a:r>
                      <a:endParaRPr lang="en-US" dirty="0">
                        <a:latin typeface="Segoe UI"/>
                        <a:cs typeface="Segoe UI"/>
                      </a:endParaRPr>
                    </a:p>
                  </a:txBody>
                  <a:tcPr anchor="ctr"/>
                </a:tc>
                <a:tc>
                  <a:txBody>
                    <a:bodyPr/>
                    <a:lstStyle/>
                    <a:p>
                      <a:pPr lvl="0" algn="ctr">
                        <a:lnSpc>
                          <a:spcPct val="100000"/>
                        </a:lnSpc>
                        <a:spcBef>
                          <a:spcPts val="0"/>
                        </a:spcBef>
                        <a:spcAft>
                          <a:spcPts val="0"/>
                        </a:spcAft>
                        <a:buNone/>
                      </a:pPr>
                      <a:r>
                        <a:rPr lang="en-US" sz="1700" b="0" i="0" u="none" strike="noStrike" noProof="0" dirty="0">
                          <a:solidFill>
                            <a:srgbClr val="18384B"/>
                          </a:solidFill>
                          <a:latin typeface="Segoe UI"/>
                          <a:cs typeface="Segoe UI"/>
                        </a:rPr>
                        <a:t>Individual Compensation Plans (ICPs) appear under Additional Compensation. </a:t>
                      </a:r>
                      <a:endParaRPr lang="en-US" dirty="0">
                        <a:latin typeface="Segoe UI"/>
                        <a:cs typeface="Segoe UI"/>
                      </a:endParaRPr>
                    </a:p>
                    <a:p>
                      <a:pPr lvl="0" algn="ctr">
                        <a:lnSpc>
                          <a:spcPct val="100000"/>
                        </a:lnSpc>
                        <a:spcBef>
                          <a:spcPts val="0"/>
                        </a:spcBef>
                        <a:spcAft>
                          <a:spcPts val="0"/>
                        </a:spcAft>
                        <a:buNone/>
                      </a:pPr>
                      <a:endParaRPr lang="en-US" sz="1700" b="0" i="0" u="none" strike="noStrike" noProof="0" dirty="0">
                        <a:solidFill>
                          <a:srgbClr val="18384B"/>
                        </a:solidFill>
                        <a:latin typeface="Segoe UI"/>
                        <a:cs typeface="Segoe UI"/>
                      </a:endParaRPr>
                    </a:p>
                    <a:p>
                      <a:pPr lvl="0" algn="ctr">
                        <a:lnSpc>
                          <a:spcPct val="100000"/>
                        </a:lnSpc>
                        <a:spcBef>
                          <a:spcPts val="0"/>
                        </a:spcBef>
                        <a:spcAft>
                          <a:spcPts val="0"/>
                        </a:spcAft>
                        <a:buNone/>
                      </a:pPr>
                      <a:r>
                        <a:rPr lang="en-US" sz="1700" b="0" i="0" u="none" strike="noStrike" noProof="0" dirty="0">
                          <a:solidFill>
                            <a:srgbClr val="18384B"/>
                          </a:solidFill>
                          <a:latin typeface="Segoe UI"/>
                          <a:cs typeface="Segoe UI"/>
                        </a:rPr>
                        <a:t>They provide pay for qualifying work outside regular duties.</a:t>
                      </a:r>
                      <a:endParaRPr lang="en-US" dirty="0">
                        <a:latin typeface="Segoe UI"/>
                        <a:cs typeface="Segoe UI"/>
                      </a:endParaRPr>
                    </a:p>
                  </a:txBody>
                  <a:tcPr anchor="ctr"/>
                </a:tc>
                <a:extLst>
                  <a:ext uri="{0D108BD9-81ED-4DB2-BD59-A6C34878D82A}">
                    <a16:rowId xmlns:a16="http://schemas.microsoft.com/office/drawing/2014/main" val="3173023690"/>
                  </a:ext>
                </a:extLst>
              </a:tr>
            </a:tbl>
          </a:graphicData>
        </a:graphic>
      </p:graphicFrame>
      <p:sp>
        <p:nvSpPr>
          <p:cNvPr id="5" name="TextBox 4">
            <a:extLst>
              <a:ext uri="{FF2B5EF4-FFF2-40B4-BE49-F238E27FC236}">
                <a16:creationId xmlns:a16="http://schemas.microsoft.com/office/drawing/2014/main" id="{033F3F56-CE3B-DD33-22F9-64B0D06BBA25}"/>
              </a:ext>
            </a:extLst>
          </p:cNvPr>
          <p:cNvSpPr txBox="1"/>
          <p:nvPr/>
        </p:nvSpPr>
        <p:spPr>
          <a:xfrm>
            <a:off x="1822175" y="5722730"/>
            <a:ext cx="854765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ctr" rtl="0"/>
            <a:r>
              <a:rPr lang="en-US" sz="2000" b="1" dirty="0">
                <a:solidFill>
                  <a:schemeClr val="tx2"/>
                </a:solidFill>
                <a:latin typeface="Segoe UI"/>
                <a:cs typeface="Segoe UI"/>
              </a:rPr>
              <a:t>First identify where the payment belongs. Then choose the process.</a:t>
            </a:r>
          </a:p>
          <a:p>
            <a:pPr algn="ctr"/>
            <a:endParaRPr lang="en-US" dirty="0"/>
          </a:p>
        </p:txBody>
      </p:sp>
    </p:spTree>
    <p:extLst>
      <p:ext uri="{BB962C8B-B14F-4D97-AF65-F5344CB8AC3E}">
        <p14:creationId xmlns:p14="http://schemas.microsoft.com/office/powerpoint/2010/main" val="3481100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C8D00-83EC-3E96-0F79-A9FDB4E187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A145FA-ADAF-3C72-38EF-BDB77A83706A}"/>
              </a:ext>
            </a:extLst>
          </p:cNvPr>
          <p:cNvSpPr>
            <a:spLocks noGrp="1"/>
          </p:cNvSpPr>
          <p:nvPr>
            <p:ph type="ctrTitle"/>
          </p:nvPr>
        </p:nvSpPr>
        <p:spPr/>
        <p:txBody>
          <a:bodyPr/>
          <a:lstStyle/>
          <a:p>
            <a:r>
              <a:rPr lang="en-US" dirty="0">
                <a:latin typeface="Segoe UI"/>
                <a:cs typeface="Segoe UI"/>
              </a:rPr>
              <a:t>Compensation in Voyager</a:t>
            </a:r>
            <a:endParaRPr lang="en-US">
              <a:latin typeface="Segoe UI"/>
              <a:cs typeface="Segoe UI"/>
            </a:endParaRPr>
          </a:p>
        </p:txBody>
      </p:sp>
      <p:sp>
        <p:nvSpPr>
          <p:cNvPr id="3" name="Content Placeholder 2">
            <a:extLst>
              <a:ext uri="{FF2B5EF4-FFF2-40B4-BE49-F238E27FC236}">
                <a16:creationId xmlns:a16="http://schemas.microsoft.com/office/drawing/2014/main" id="{ECF68F8B-6FEF-1BCD-0389-7426B1674E17}"/>
              </a:ext>
            </a:extLst>
          </p:cNvPr>
          <p:cNvSpPr>
            <a:spLocks noGrp="1"/>
          </p:cNvSpPr>
          <p:nvPr>
            <p:ph sz="quarter" idx="13"/>
          </p:nvPr>
        </p:nvSpPr>
        <p:spPr>
          <a:xfrm>
            <a:off x="553754" y="1656730"/>
            <a:ext cx="10444709" cy="3784754"/>
          </a:xfrm>
        </p:spPr>
        <p:txBody>
          <a:bodyPr vert="horz" lIns="91440" tIns="45720" rIns="91440" bIns="45720" rtlCol="0" anchor="t">
            <a:normAutofit/>
          </a:bodyPr>
          <a:lstStyle/>
          <a:p>
            <a:pPr algn="ctr">
              <a:buNone/>
            </a:pPr>
            <a:r>
              <a:rPr lang="en-US" b="1" dirty="0">
                <a:solidFill>
                  <a:schemeClr val="tx2"/>
                </a:solidFill>
                <a:latin typeface="Segoe UI"/>
                <a:ea typeface="Roboto"/>
                <a:cs typeface="Segoe UI"/>
              </a:rPr>
              <a:t>Salary Components form the Main Compensation Record</a:t>
            </a:r>
          </a:p>
          <a:p>
            <a:pPr marL="0" indent="0" algn="ctr">
              <a:buNone/>
            </a:pPr>
            <a:r>
              <a:rPr lang="en-US" dirty="0">
                <a:solidFill>
                  <a:schemeClr val="tx2"/>
                </a:solidFill>
                <a:latin typeface="Segoe UI"/>
                <a:ea typeface="Roboto"/>
                <a:cs typeface="Segoe UI"/>
              </a:rPr>
              <a:t>There are three different types of salary components</a:t>
            </a:r>
            <a:endParaRPr lang="en-US" dirty="0">
              <a:solidFill>
                <a:schemeClr val="tx2"/>
              </a:solidFill>
              <a:latin typeface="Segoe UI"/>
              <a:cs typeface="Segoe UI"/>
            </a:endParaRPr>
          </a:p>
        </p:txBody>
      </p:sp>
      <p:graphicFrame>
        <p:nvGraphicFramePr>
          <p:cNvPr id="4" name="Table 3">
            <a:extLst>
              <a:ext uri="{FF2B5EF4-FFF2-40B4-BE49-F238E27FC236}">
                <a16:creationId xmlns:a16="http://schemas.microsoft.com/office/drawing/2014/main" id="{A0FD7EAA-1275-EB9A-05C1-9F69F3220502}"/>
              </a:ext>
            </a:extLst>
          </p:cNvPr>
          <p:cNvGraphicFramePr>
            <a:graphicFrameLocks noGrp="1"/>
          </p:cNvGraphicFramePr>
          <p:nvPr>
            <p:extLst>
              <p:ext uri="{D42A27DB-BD31-4B8C-83A1-F6EECF244321}">
                <p14:modId xmlns:p14="http://schemas.microsoft.com/office/powerpoint/2010/main" val="912212736"/>
              </p:ext>
            </p:extLst>
          </p:nvPr>
        </p:nvGraphicFramePr>
        <p:xfrm>
          <a:off x="1954007" y="3251130"/>
          <a:ext cx="8283984" cy="1460017"/>
        </p:xfrm>
        <a:graphic>
          <a:graphicData uri="http://schemas.openxmlformats.org/drawingml/2006/table">
            <a:tbl>
              <a:tblPr firstRow="1" bandRow="1">
                <a:tableStyleId>{5C22544A-7EE6-4342-B048-85BDC9FD1C3A}</a:tableStyleId>
              </a:tblPr>
              <a:tblGrid>
                <a:gridCol w="2761328">
                  <a:extLst>
                    <a:ext uri="{9D8B030D-6E8A-4147-A177-3AD203B41FA5}">
                      <a16:colId xmlns:a16="http://schemas.microsoft.com/office/drawing/2014/main" val="2703314591"/>
                    </a:ext>
                  </a:extLst>
                </a:gridCol>
                <a:gridCol w="2761328">
                  <a:extLst>
                    <a:ext uri="{9D8B030D-6E8A-4147-A177-3AD203B41FA5}">
                      <a16:colId xmlns:a16="http://schemas.microsoft.com/office/drawing/2014/main" val="3390512651"/>
                    </a:ext>
                  </a:extLst>
                </a:gridCol>
                <a:gridCol w="2761328">
                  <a:extLst>
                    <a:ext uri="{9D8B030D-6E8A-4147-A177-3AD203B41FA5}">
                      <a16:colId xmlns:a16="http://schemas.microsoft.com/office/drawing/2014/main" val="2153018736"/>
                    </a:ext>
                  </a:extLst>
                </a:gridCol>
              </a:tblGrid>
              <a:tr h="1460017">
                <a:tc>
                  <a:txBody>
                    <a:bodyPr/>
                    <a:lstStyle/>
                    <a:p>
                      <a:pPr lvl="0" algn="ctr">
                        <a:buNone/>
                      </a:pPr>
                      <a:r>
                        <a:rPr lang="en-US" dirty="0"/>
                        <a:t>Base Salary</a:t>
                      </a:r>
                    </a:p>
                  </a:txBody>
                  <a:tcPr anchor="ctr"/>
                </a:tc>
                <a:tc>
                  <a:txBody>
                    <a:bodyPr/>
                    <a:lstStyle/>
                    <a:p>
                      <a:pPr lvl="0" algn="ctr">
                        <a:buNone/>
                      </a:pPr>
                      <a:r>
                        <a:rPr lang="en-US" dirty="0"/>
                        <a:t>Administrative Stipend</a:t>
                      </a:r>
                    </a:p>
                  </a:txBody>
                  <a:tcPr anchor="ctr"/>
                </a:tc>
                <a:tc>
                  <a:txBody>
                    <a:bodyPr/>
                    <a:lstStyle/>
                    <a:p>
                      <a:pPr lvl="0" algn="ctr">
                        <a:buNone/>
                      </a:pPr>
                      <a:r>
                        <a:rPr lang="en-US" dirty="0"/>
                        <a:t>At-Risk Salary</a:t>
                      </a:r>
                    </a:p>
                  </a:txBody>
                  <a:tcPr anchor="ctr"/>
                </a:tc>
                <a:extLst>
                  <a:ext uri="{0D108BD9-81ED-4DB2-BD59-A6C34878D82A}">
                    <a16:rowId xmlns:a16="http://schemas.microsoft.com/office/drawing/2014/main" val="1526855496"/>
                  </a:ext>
                </a:extLst>
              </a:tr>
            </a:tbl>
          </a:graphicData>
        </a:graphic>
      </p:graphicFrame>
      <p:sp>
        <p:nvSpPr>
          <p:cNvPr id="5" name="TextBox 4">
            <a:extLst>
              <a:ext uri="{FF2B5EF4-FFF2-40B4-BE49-F238E27FC236}">
                <a16:creationId xmlns:a16="http://schemas.microsoft.com/office/drawing/2014/main" id="{14D67AF1-6BA5-DCFC-198E-B7606E459D3B}"/>
              </a:ext>
            </a:extLst>
          </p:cNvPr>
          <p:cNvSpPr txBox="1"/>
          <p:nvPr/>
        </p:nvSpPr>
        <p:spPr>
          <a:xfrm>
            <a:off x="638334" y="5585457"/>
            <a:ext cx="1091533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chemeClr val="tx2"/>
                </a:solidFill>
                <a:latin typeface="Segoe UI"/>
                <a:cs typeface="Segoe UI"/>
              </a:rPr>
              <a:t>An employee always has a "base salary". The other components apply only when appropriate.</a:t>
            </a:r>
            <a:endParaRPr lang="en-US" dirty="0">
              <a:solidFill>
                <a:schemeClr val="tx2"/>
              </a:solidFill>
              <a:latin typeface="Segoe UI"/>
              <a:cs typeface="Segoe UI"/>
            </a:endParaRPr>
          </a:p>
          <a:p>
            <a:pPr algn="ctr"/>
            <a:endParaRPr lang="en-US" dirty="0"/>
          </a:p>
        </p:txBody>
      </p:sp>
    </p:spTree>
    <p:extLst>
      <p:ext uri="{BB962C8B-B14F-4D97-AF65-F5344CB8AC3E}">
        <p14:creationId xmlns:p14="http://schemas.microsoft.com/office/powerpoint/2010/main" val="3291772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86A14-A758-F18E-D5E2-D63C596713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7E9CB8-E84B-C8B6-2720-E82F381F378F}"/>
              </a:ext>
            </a:extLst>
          </p:cNvPr>
          <p:cNvSpPr>
            <a:spLocks noGrp="1"/>
          </p:cNvSpPr>
          <p:nvPr>
            <p:ph type="ctrTitle"/>
          </p:nvPr>
        </p:nvSpPr>
        <p:spPr/>
        <p:txBody>
          <a:bodyPr/>
          <a:lstStyle/>
          <a:p>
            <a:r>
              <a:rPr lang="en-US" dirty="0">
                <a:latin typeface="Segoe UI"/>
                <a:cs typeface="Segoe UI"/>
              </a:rPr>
              <a:t>Compensation in Voyager</a:t>
            </a:r>
            <a:endParaRPr lang="en-US">
              <a:latin typeface="Segoe UI"/>
              <a:cs typeface="Segoe UI"/>
            </a:endParaRPr>
          </a:p>
        </p:txBody>
      </p:sp>
      <p:sp>
        <p:nvSpPr>
          <p:cNvPr id="3" name="Content Placeholder 2">
            <a:extLst>
              <a:ext uri="{FF2B5EF4-FFF2-40B4-BE49-F238E27FC236}">
                <a16:creationId xmlns:a16="http://schemas.microsoft.com/office/drawing/2014/main" id="{EF19F91A-FBC7-5939-B43D-94ADD2001314}"/>
              </a:ext>
            </a:extLst>
          </p:cNvPr>
          <p:cNvSpPr>
            <a:spLocks noGrp="1"/>
          </p:cNvSpPr>
          <p:nvPr>
            <p:ph sz="quarter" idx="13"/>
          </p:nvPr>
        </p:nvSpPr>
        <p:spPr>
          <a:xfrm>
            <a:off x="1318922" y="1688730"/>
            <a:ext cx="9554155" cy="4077608"/>
          </a:xfrm>
        </p:spPr>
        <p:txBody>
          <a:bodyPr vert="horz" lIns="91440" tIns="45720" rIns="91440" bIns="45720" rtlCol="0" anchor="t">
            <a:normAutofit/>
          </a:bodyPr>
          <a:lstStyle/>
          <a:p>
            <a:pPr algn="ctr">
              <a:buNone/>
            </a:pPr>
            <a:r>
              <a:rPr lang="en-US" b="1" dirty="0">
                <a:latin typeface="Segoe UI"/>
                <a:ea typeface="Roboto"/>
                <a:cs typeface="Segoe UI"/>
              </a:rPr>
              <a:t>Example of Salary Components </a:t>
            </a:r>
            <a:r>
              <a:rPr lang="en-US" sz="2000" b="1" dirty="0">
                <a:latin typeface="Segoe UI"/>
                <a:ea typeface="Roboto"/>
                <a:cs typeface="Segoe UI"/>
              </a:rPr>
              <a:t>(On Compensation Info Screen)</a:t>
            </a:r>
            <a:endParaRPr lang="en-US" sz="2000" b="1" dirty="0">
              <a:latin typeface="Segoe UI"/>
              <a:cs typeface="Segoe UI"/>
            </a:endParaRPr>
          </a:p>
          <a:p>
            <a:pPr>
              <a:buNone/>
            </a:pPr>
            <a:endParaRPr lang="en-US" b="1" dirty="0"/>
          </a:p>
        </p:txBody>
      </p:sp>
      <p:pic>
        <p:nvPicPr>
          <p:cNvPr id="4" name="Picture 3">
            <a:extLst>
              <a:ext uri="{FF2B5EF4-FFF2-40B4-BE49-F238E27FC236}">
                <a16:creationId xmlns:a16="http://schemas.microsoft.com/office/drawing/2014/main" id="{96707137-7E98-0E6D-9F53-3ADCEE55C9C3}"/>
              </a:ext>
            </a:extLst>
          </p:cNvPr>
          <p:cNvPicPr>
            <a:picLocks noChangeAspect="1"/>
          </p:cNvPicPr>
          <p:nvPr/>
        </p:nvPicPr>
        <p:blipFill>
          <a:blip r:embed="rId2"/>
          <a:stretch>
            <a:fillRect/>
          </a:stretch>
        </p:blipFill>
        <p:spPr>
          <a:xfrm>
            <a:off x="1535205" y="2227648"/>
            <a:ext cx="9121588" cy="4372983"/>
          </a:xfrm>
          <a:prstGeom prst="rect">
            <a:avLst/>
          </a:prstGeom>
          <a:ln>
            <a:solidFill>
              <a:schemeClr val="accent6">
                <a:lumMod val="75000"/>
              </a:schemeClr>
            </a:solidFill>
          </a:ln>
        </p:spPr>
      </p:pic>
    </p:spTree>
    <p:extLst>
      <p:ext uri="{BB962C8B-B14F-4D97-AF65-F5344CB8AC3E}">
        <p14:creationId xmlns:p14="http://schemas.microsoft.com/office/powerpoint/2010/main" val="3071150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BE69C-AEA9-248F-32F2-0A4242B89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93E300-B38E-0BF5-8D3F-A6181A34C2D0}"/>
              </a:ext>
            </a:extLst>
          </p:cNvPr>
          <p:cNvSpPr>
            <a:spLocks noGrp="1"/>
          </p:cNvSpPr>
          <p:nvPr>
            <p:ph type="ctrTitle"/>
          </p:nvPr>
        </p:nvSpPr>
        <p:spPr/>
        <p:txBody>
          <a:bodyPr/>
          <a:lstStyle/>
          <a:p>
            <a:r>
              <a:rPr lang="en-US" dirty="0">
                <a:latin typeface="Segoe UI"/>
                <a:cs typeface="Segoe UI"/>
              </a:rPr>
              <a:t>Compensation in Voyager</a:t>
            </a:r>
            <a:endParaRPr lang="en-US">
              <a:latin typeface="Segoe UI"/>
              <a:cs typeface="Segoe UI"/>
            </a:endParaRPr>
          </a:p>
        </p:txBody>
      </p:sp>
      <p:sp>
        <p:nvSpPr>
          <p:cNvPr id="3" name="Content Placeholder 2">
            <a:extLst>
              <a:ext uri="{FF2B5EF4-FFF2-40B4-BE49-F238E27FC236}">
                <a16:creationId xmlns:a16="http://schemas.microsoft.com/office/drawing/2014/main" id="{01DB67B8-ADF1-FE9D-2DE2-745738A4F01A}"/>
              </a:ext>
            </a:extLst>
          </p:cNvPr>
          <p:cNvSpPr>
            <a:spLocks noGrp="1"/>
          </p:cNvSpPr>
          <p:nvPr>
            <p:ph sz="quarter" idx="13"/>
          </p:nvPr>
        </p:nvSpPr>
        <p:spPr>
          <a:xfrm>
            <a:off x="1247140" y="1846879"/>
            <a:ext cx="9697720" cy="4077608"/>
          </a:xfrm>
        </p:spPr>
        <p:txBody>
          <a:bodyPr vert="horz" lIns="91440" tIns="45720" rIns="91440" bIns="45720" rtlCol="0" anchor="t">
            <a:normAutofit fontScale="92500" lnSpcReduction="10000"/>
          </a:bodyPr>
          <a:lstStyle/>
          <a:p>
            <a:pPr>
              <a:buNone/>
            </a:pPr>
            <a:r>
              <a:rPr lang="en-US" b="1" dirty="0">
                <a:latin typeface="Segoe UI"/>
                <a:ea typeface="Roboto"/>
                <a:cs typeface="Segoe UI"/>
              </a:rPr>
              <a:t>Salary Component # 1: Base Salary</a:t>
            </a:r>
            <a:endParaRPr lang="en-US" dirty="0">
              <a:latin typeface="Segoe UI"/>
              <a:cs typeface="Segoe UI"/>
            </a:endParaRPr>
          </a:p>
          <a:p>
            <a:pPr marL="0" indent="0">
              <a:buNone/>
            </a:pPr>
            <a:r>
              <a:rPr lang="en-US" dirty="0">
                <a:latin typeface="Segoe UI"/>
                <a:ea typeface="Roboto"/>
                <a:cs typeface="Segoe UI"/>
              </a:rPr>
              <a:t>The employee’s regular, ongoing rate of pay for their primary position. </a:t>
            </a:r>
            <a:endParaRPr lang="en-US" b="1" dirty="0">
              <a:latin typeface="Segoe UI"/>
              <a:ea typeface="Roboto"/>
              <a:cs typeface="Segoe UI"/>
            </a:endParaRPr>
          </a:p>
          <a:p>
            <a:pPr marL="0" indent="0">
              <a:buNone/>
            </a:pPr>
            <a:endParaRPr lang="en-US" dirty="0">
              <a:latin typeface="Segoe UI"/>
              <a:ea typeface="Roboto"/>
              <a:cs typeface="Segoe UI"/>
            </a:endParaRPr>
          </a:p>
          <a:p>
            <a:pPr marL="0" indent="0">
              <a:buNone/>
            </a:pPr>
            <a:r>
              <a:rPr lang="en-US" dirty="0">
                <a:latin typeface="Segoe UI"/>
                <a:ea typeface="Roboto"/>
                <a:cs typeface="Segoe UI"/>
              </a:rPr>
              <a:t>Base salary does not include stipends, longevity pay, or other additional compensation for temporary or additional duties.</a:t>
            </a:r>
            <a:endParaRPr lang="en-US" dirty="0"/>
          </a:p>
          <a:p>
            <a:pPr marL="0" indent="0">
              <a:buNone/>
            </a:pPr>
            <a:endParaRPr lang="en-US" dirty="0">
              <a:latin typeface="Segoe UI"/>
              <a:ea typeface="Roboto"/>
              <a:cs typeface="Segoe UI"/>
            </a:endParaRPr>
          </a:p>
          <a:p>
            <a:pPr marL="457200" lvl="1" indent="0">
              <a:buNone/>
            </a:pPr>
            <a:r>
              <a:rPr lang="en-US" sz="1900" b="1" dirty="0">
                <a:latin typeface="Segoe UI"/>
                <a:ea typeface="Roboto"/>
                <a:cs typeface="Segoe UI"/>
              </a:rPr>
              <a:t>Additional Info:</a:t>
            </a:r>
            <a:endParaRPr lang="en-US" sz="1900" dirty="0">
              <a:solidFill>
                <a:srgbClr val="011E41"/>
              </a:solidFill>
              <a:latin typeface="Segoe UI"/>
              <a:ea typeface="Roboto"/>
              <a:cs typeface="Segoe UI"/>
            </a:endParaRPr>
          </a:p>
          <a:p>
            <a:pPr marL="971550" lvl="1" indent="-285750">
              <a:buFont typeface="Courier New,monospace"/>
              <a:buChar char="o"/>
            </a:pPr>
            <a:r>
              <a:rPr lang="en-US" sz="1700" dirty="0">
                <a:latin typeface="Segoe UI"/>
                <a:ea typeface="Roboto"/>
                <a:cs typeface="Segoe UI"/>
              </a:rPr>
              <a:t>Part of the employee’s primary compensation.</a:t>
            </a:r>
          </a:p>
          <a:p>
            <a:pPr marL="971550" lvl="1" indent="-285750">
              <a:buFont typeface="Courier New,monospace"/>
              <a:buChar char="o"/>
            </a:pPr>
            <a:r>
              <a:rPr lang="en-US" sz="1700" dirty="0">
                <a:latin typeface="Segoe UI"/>
                <a:ea typeface="Roboto"/>
                <a:cs typeface="Segoe UI"/>
              </a:rPr>
              <a:t>Ongoing until changed through an approved salary action.</a:t>
            </a:r>
          </a:p>
          <a:p>
            <a:pPr marL="971550" lvl="1" indent="-285750">
              <a:buFont typeface="Courier New,monospace"/>
              <a:buChar char="o"/>
            </a:pPr>
            <a:r>
              <a:rPr lang="en-US" sz="1700" dirty="0">
                <a:latin typeface="Segoe UI"/>
                <a:ea typeface="Roboto"/>
                <a:cs typeface="Segoe UI"/>
              </a:rPr>
              <a:t>Eligible for ATB increases.</a:t>
            </a:r>
            <a:endParaRPr lang="en-US" sz="1700" dirty="0">
              <a:solidFill>
                <a:srgbClr val="011E41"/>
              </a:solidFill>
              <a:latin typeface="Segoe UI"/>
              <a:ea typeface="Roboto"/>
              <a:cs typeface="Segoe UI"/>
            </a:endParaRPr>
          </a:p>
          <a:p>
            <a:pPr marL="0" indent="0">
              <a:buNone/>
            </a:pPr>
            <a:endParaRPr lang="en-US" dirty="0">
              <a:latin typeface="Arial"/>
              <a:ea typeface="Roboto"/>
              <a:cs typeface="Arial"/>
            </a:endParaRPr>
          </a:p>
        </p:txBody>
      </p:sp>
    </p:spTree>
    <p:extLst>
      <p:ext uri="{BB962C8B-B14F-4D97-AF65-F5344CB8AC3E}">
        <p14:creationId xmlns:p14="http://schemas.microsoft.com/office/powerpoint/2010/main" val="1128258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E54A39BF-8BF9-4E28-AB94-68B35D8AA095}"/>
              </a:ext>
            </a:extLst>
          </p:cNvPr>
          <p:cNvSpPr>
            <a:spLocks noGrp="1"/>
          </p:cNvSpPr>
          <p:nvPr>
            <p:ph type="ctrTitle"/>
          </p:nvPr>
        </p:nvSpPr>
        <p:spPr/>
        <p:txBody>
          <a:bodyPr>
            <a:normAutofit/>
          </a:bodyPr>
          <a:lstStyle/>
          <a:p>
            <a:r>
              <a:rPr lang="en-US">
                <a:latin typeface="Segoe UI"/>
                <a:cs typeface="Segoe UI"/>
              </a:rPr>
              <a:t>Compensation in Voyager</a:t>
            </a:r>
          </a:p>
        </p:txBody>
      </p:sp>
      <p:sp>
        <p:nvSpPr>
          <p:cNvPr id="5" name="Content Placeholder 3">
            <a:extLst>
              <a:ext uri="{FF2B5EF4-FFF2-40B4-BE49-F238E27FC236}">
                <a16:creationId xmlns:a16="http://schemas.microsoft.com/office/drawing/2014/main" id="{A53ABA3D-717B-4F7F-B794-F9ADCA7984FE}"/>
              </a:ext>
            </a:extLst>
          </p:cNvPr>
          <p:cNvSpPr>
            <a:spLocks noGrp="1"/>
          </p:cNvSpPr>
          <p:nvPr>
            <p:ph sz="quarter" idx="13"/>
          </p:nvPr>
        </p:nvSpPr>
        <p:spPr>
          <a:xfrm>
            <a:off x="1011504" y="1765819"/>
            <a:ext cx="9515845" cy="4615490"/>
          </a:xfrm>
        </p:spPr>
        <p:txBody>
          <a:bodyPr vert="horz" lIns="91440" tIns="45720" rIns="91440" bIns="45720" rtlCol="0" anchor="t">
            <a:normAutofit/>
          </a:bodyPr>
          <a:lstStyle/>
          <a:p>
            <a:pPr marL="0" indent="0">
              <a:buNone/>
            </a:pPr>
            <a:r>
              <a:rPr lang="en-US" b="1" dirty="0">
                <a:latin typeface="Segoe UI"/>
                <a:ea typeface="Roboto"/>
                <a:cs typeface="Segoe UI"/>
              </a:rPr>
              <a:t>Salary Component # 2: Administrative Stipend</a:t>
            </a:r>
          </a:p>
          <a:p>
            <a:pPr marL="0" indent="0">
              <a:buNone/>
            </a:pPr>
            <a:r>
              <a:rPr lang="en-US" sz="2000" dirty="0">
                <a:latin typeface="Segoe UI"/>
                <a:ea typeface="Roboto"/>
                <a:cs typeface="Segoe UI"/>
              </a:rPr>
              <a:t>Additional pay for assuming administrative duties beyond the primary position. </a:t>
            </a:r>
            <a:endParaRPr lang="en-US" dirty="0">
              <a:latin typeface="Segoe UI"/>
              <a:cs typeface="Segoe UI"/>
            </a:endParaRPr>
          </a:p>
          <a:p>
            <a:pPr marL="0" indent="0">
              <a:buNone/>
            </a:pPr>
            <a:r>
              <a:rPr lang="en-US" sz="2000" dirty="0">
                <a:latin typeface="Segoe UI"/>
                <a:ea typeface="Roboto"/>
                <a:cs typeface="Segoe UI"/>
              </a:rPr>
              <a:t>The stipend is associated with the additional assignment and is separate from the employee’s regular base salary.</a:t>
            </a:r>
            <a:endParaRPr lang="en-US" dirty="0">
              <a:latin typeface="Segoe UI"/>
              <a:cs typeface="Segoe UI"/>
            </a:endParaRPr>
          </a:p>
          <a:p>
            <a:pPr marL="457200" lvl="1" indent="0">
              <a:buNone/>
            </a:pPr>
            <a:endParaRPr lang="en-US" sz="1800" dirty="0">
              <a:latin typeface="Segoe UI"/>
              <a:ea typeface="Roboto"/>
              <a:cs typeface="Segoe UI"/>
            </a:endParaRPr>
          </a:p>
          <a:p>
            <a:pPr marL="457200" lvl="1" indent="0">
              <a:buNone/>
            </a:pPr>
            <a:r>
              <a:rPr lang="en-US" sz="2100" b="1" dirty="0">
                <a:latin typeface="Segoe UI"/>
                <a:ea typeface="Roboto"/>
                <a:cs typeface="Segoe UI"/>
              </a:rPr>
              <a:t>Additional Info:</a:t>
            </a:r>
          </a:p>
          <a:p>
            <a:pPr lvl="1">
              <a:buFont typeface="Courier New" panose="02070309020205020404" pitchFamily="49" charset="0"/>
              <a:buChar char="o"/>
            </a:pPr>
            <a:r>
              <a:rPr lang="en-US" sz="1800" dirty="0">
                <a:latin typeface="Segoe UI"/>
                <a:ea typeface="Roboto"/>
                <a:cs typeface="Segoe UI"/>
              </a:rPr>
              <a:t>Processed in Voyager.</a:t>
            </a:r>
            <a:endParaRPr lang="en-US" sz="1800" dirty="0">
              <a:latin typeface="Segoe UI"/>
              <a:cs typeface="Segoe UI"/>
            </a:endParaRPr>
          </a:p>
          <a:p>
            <a:pPr lvl="1">
              <a:buFont typeface="Courier New" panose="02070309020205020404" pitchFamily="49" charset="0"/>
              <a:buChar char="o"/>
            </a:pPr>
            <a:r>
              <a:rPr lang="en-US" sz="1800" dirty="0">
                <a:latin typeface="Segoe UI"/>
                <a:ea typeface="Roboto"/>
                <a:cs typeface="Segoe UI"/>
              </a:rPr>
              <a:t>Eligible for ATB increases.</a:t>
            </a:r>
            <a:endParaRPr lang="en-US" dirty="0">
              <a:latin typeface="Segoe UI"/>
              <a:cs typeface="Segoe UI"/>
            </a:endParaRPr>
          </a:p>
          <a:p>
            <a:pPr lvl="1">
              <a:buFont typeface="Courier New" panose="02070309020205020404" pitchFamily="49" charset="0"/>
              <a:buChar char="o"/>
            </a:pPr>
            <a:r>
              <a:rPr lang="en-US" sz="1800" dirty="0">
                <a:latin typeface="Segoe UI"/>
                <a:ea typeface="Roboto"/>
                <a:cs typeface="Segoe UI"/>
              </a:rPr>
              <a:t>Usually a year-long or longer – no end date in Voyager.</a:t>
            </a:r>
            <a:endParaRPr lang="en-US" dirty="0">
              <a:latin typeface="Segoe UI"/>
              <a:cs typeface="Segoe UI"/>
            </a:endParaRPr>
          </a:p>
          <a:p>
            <a:pPr marL="457200" lvl="1" indent="0">
              <a:buNone/>
            </a:pPr>
            <a:endParaRPr lang="en-US" sz="2200" dirty="0">
              <a:latin typeface="Segoe UI"/>
              <a:ea typeface="Roboto"/>
              <a:cs typeface="Segoe UI"/>
            </a:endParaRPr>
          </a:p>
          <a:p>
            <a:pPr marL="457200" lvl="1" indent="0">
              <a:buNone/>
            </a:pPr>
            <a:r>
              <a:rPr lang="en-US" sz="1800" b="1" dirty="0">
                <a:latin typeface="Segoe UI"/>
                <a:ea typeface="Roboto"/>
                <a:cs typeface="Segoe UI"/>
              </a:rPr>
              <a:t>Example: </a:t>
            </a:r>
            <a:endParaRPr lang="en-US" sz="1800" b="1" dirty="0">
              <a:latin typeface="Segoe UI"/>
              <a:cs typeface="Segoe UI"/>
            </a:endParaRPr>
          </a:p>
          <a:p>
            <a:pPr lvl="2">
              <a:buFont typeface="Courier New" panose="02070309020205020404" pitchFamily="49" charset="0"/>
              <a:buChar char="o"/>
            </a:pPr>
            <a:r>
              <a:rPr lang="en-US" sz="1800" dirty="0">
                <a:latin typeface="Segoe UI"/>
                <a:ea typeface="Roboto"/>
                <a:cs typeface="Segoe UI"/>
              </a:rPr>
              <a:t>An Associate Professor receives an administrative stipend for serving as Chair of the Department of Biology.</a:t>
            </a:r>
          </a:p>
        </p:txBody>
      </p:sp>
    </p:spTree>
    <p:extLst>
      <p:ext uri="{BB962C8B-B14F-4D97-AF65-F5344CB8AC3E}">
        <p14:creationId xmlns:p14="http://schemas.microsoft.com/office/powerpoint/2010/main" val="1913017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99AB7-13A6-43CA-7D65-E72EE213306E}"/>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8B6295D6-CFF3-53C0-6D03-AFC01FA4FC67}"/>
              </a:ext>
            </a:extLst>
          </p:cNvPr>
          <p:cNvSpPr>
            <a:spLocks noGrp="1"/>
          </p:cNvSpPr>
          <p:nvPr>
            <p:ph type="ctrTitle"/>
          </p:nvPr>
        </p:nvSpPr>
        <p:spPr/>
        <p:txBody>
          <a:bodyPr>
            <a:normAutofit/>
          </a:bodyPr>
          <a:lstStyle/>
          <a:p>
            <a:r>
              <a:rPr lang="en-US">
                <a:latin typeface="Segoe UI"/>
                <a:cs typeface="Segoe UI"/>
              </a:rPr>
              <a:t>Compensation in Voyager</a:t>
            </a:r>
          </a:p>
        </p:txBody>
      </p:sp>
      <p:sp>
        <p:nvSpPr>
          <p:cNvPr id="5" name="Content Placeholder 3">
            <a:extLst>
              <a:ext uri="{FF2B5EF4-FFF2-40B4-BE49-F238E27FC236}">
                <a16:creationId xmlns:a16="http://schemas.microsoft.com/office/drawing/2014/main" id="{18360C02-B972-8443-9B92-AB74C98FCF69}"/>
              </a:ext>
            </a:extLst>
          </p:cNvPr>
          <p:cNvSpPr>
            <a:spLocks noGrp="1"/>
          </p:cNvSpPr>
          <p:nvPr>
            <p:ph sz="quarter" idx="13"/>
          </p:nvPr>
        </p:nvSpPr>
        <p:spPr>
          <a:xfrm>
            <a:off x="1108357" y="1745941"/>
            <a:ext cx="9975286" cy="4615490"/>
          </a:xfrm>
        </p:spPr>
        <p:txBody>
          <a:bodyPr vert="horz" lIns="91440" tIns="45720" rIns="91440" bIns="45720" rtlCol="0" anchor="t">
            <a:normAutofit fontScale="92500" lnSpcReduction="10000"/>
          </a:bodyPr>
          <a:lstStyle/>
          <a:p>
            <a:pPr marL="0" indent="0">
              <a:buNone/>
            </a:pPr>
            <a:r>
              <a:rPr lang="en-US" b="1" dirty="0">
                <a:latin typeface="Segoe UI"/>
                <a:ea typeface="Roboto"/>
                <a:cs typeface="Segoe UI"/>
              </a:rPr>
              <a:t>Salary Component # 3: At-Risk Salary</a:t>
            </a:r>
          </a:p>
          <a:p>
            <a:pPr marL="0" indent="0">
              <a:buNone/>
            </a:pPr>
            <a:r>
              <a:rPr lang="en-US" sz="2200" dirty="0">
                <a:latin typeface="Segoe UI"/>
                <a:ea typeface="Roboto"/>
                <a:cs typeface="Segoe UI"/>
              </a:rPr>
              <a:t>A portion of a faculty member’s salary that is contingent upon available funding, typically from external sources such as grants. </a:t>
            </a:r>
            <a:endParaRPr lang="en-US" sz="2200" dirty="0">
              <a:latin typeface="Segoe UI"/>
              <a:cs typeface="Segoe UI"/>
            </a:endParaRPr>
          </a:p>
          <a:p>
            <a:pPr marL="0" indent="0">
              <a:buNone/>
            </a:pPr>
            <a:r>
              <a:rPr lang="en-US" sz="2200" dirty="0">
                <a:latin typeface="Segoe UI"/>
                <a:ea typeface="Roboto"/>
                <a:cs typeface="Segoe UI"/>
              </a:rPr>
              <a:t>If funding is not available, the at-risk portion may be reduced or discontinued.</a:t>
            </a:r>
            <a:endParaRPr lang="en-US" sz="2200" dirty="0">
              <a:latin typeface="Segoe UI"/>
              <a:cs typeface="Segoe UI"/>
            </a:endParaRPr>
          </a:p>
          <a:p>
            <a:pPr marL="0" indent="0">
              <a:buNone/>
            </a:pPr>
            <a:endParaRPr lang="en-US" sz="2200" dirty="0">
              <a:latin typeface="Segoe UI"/>
              <a:ea typeface="Roboto"/>
              <a:cs typeface="Segoe UI"/>
            </a:endParaRPr>
          </a:p>
          <a:p>
            <a:pPr marL="457200" lvl="1" indent="0">
              <a:buNone/>
            </a:pPr>
            <a:r>
              <a:rPr lang="en-US" sz="2100" b="1" dirty="0">
                <a:latin typeface="Segoe UI"/>
                <a:ea typeface="Roboto"/>
                <a:cs typeface="Segoe UI"/>
              </a:rPr>
              <a:t>Additional Info:</a:t>
            </a:r>
          </a:p>
          <a:p>
            <a:pPr lvl="1">
              <a:buFont typeface="Courier New" panose="02070309020205020404" pitchFamily="49" charset="0"/>
              <a:buChar char="o"/>
            </a:pPr>
            <a:r>
              <a:rPr lang="en-US" sz="1800" dirty="0">
                <a:latin typeface="Segoe UI"/>
                <a:ea typeface="Roboto"/>
                <a:cs typeface="Segoe UI"/>
              </a:rPr>
              <a:t>Processed in Voyager.</a:t>
            </a:r>
            <a:endParaRPr lang="en-US" sz="1800" dirty="0">
              <a:latin typeface="Segoe UI"/>
              <a:cs typeface="Segoe UI"/>
            </a:endParaRPr>
          </a:p>
          <a:p>
            <a:pPr lvl="1">
              <a:buFont typeface="Courier New" panose="02070309020205020404" pitchFamily="49" charset="0"/>
              <a:buChar char="o"/>
            </a:pPr>
            <a:r>
              <a:rPr lang="en-US" sz="1800" dirty="0">
                <a:latin typeface="Segoe UI"/>
                <a:ea typeface="Roboto"/>
                <a:cs typeface="Segoe UI"/>
              </a:rPr>
              <a:t>Eligible for ATB increases.</a:t>
            </a:r>
            <a:endParaRPr lang="en-US" dirty="0">
              <a:latin typeface="Segoe UI"/>
              <a:cs typeface="Segoe UI"/>
            </a:endParaRPr>
          </a:p>
          <a:p>
            <a:pPr lvl="1">
              <a:buFont typeface="Courier New" panose="02070309020205020404" pitchFamily="49" charset="0"/>
              <a:buChar char="o"/>
            </a:pPr>
            <a:r>
              <a:rPr lang="en-US" sz="1800" dirty="0">
                <a:latin typeface="Segoe UI"/>
                <a:ea typeface="Roboto"/>
                <a:cs typeface="Segoe UI"/>
              </a:rPr>
              <a:t>Contingent upon the continued availability of the designated funding source.</a:t>
            </a:r>
            <a:endParaRPr lang="en-US" sz="1800" dirty="0">
              <a:latin typeface="Segoe UI"/>
              <a:cs typeface="Segoe UI"/>
            </a:endParaRPr>
          </a:p>
          <a:p>
            <a:pPr marL="457200" lvl="1" indent="0">
              <a:buNone/>
            </a:pPr>
            <a:endParaRPr lang="en-US" sz="2200" dirty="0">
              <a:latin typeface="Segoe UI"/>
              <a:ea typeface="Roboto"/>
              <a:cs typeface="Segoe UI"/>
            </a:endParaRPr>
          </a:p>
          <a:p>
            <a:pPr marL="457200" lvl="1" indent="0">
              <a:buNone/>
            </a:pPr>
            <a:r>
              <a:rPr lang="en-US" sz="1800" b="1" dirty="0">
                <a:latin typeface="Segoe UI"/>
                <a:ea typeface="Roboto"/>
                <a:cs typeface="Segoe UI"/>
              </a:rPr>
              <a:t>Example: </a:t>
            </a:r>
            <a:endParaRPr lang="en-US" sz="1800" b="1" dirty="0">
              <a:latin typeface="Segoe UI"/>
              <a:cs typeface="Segoe UI"/>
            </a:endParaRPr>
          </a:p>
          <a:p>
            <a:pPr lvl="2">
              <a:buFont typeface="Courier New" panose="02070309020205020404" pitchFamily="49" charset="0"/>
              <a:buChar char="o"/>
            </a:pPr>
            <a:r>
              <a:rPr lang="en-US" sz="1800" dirty="0">
                <a:latin typeface="Segoe UI"/>
                <a:ea typeface="Roboto"/>
                <a:cs typeface="Segoe UI"/>
              </a:rPr>
              <a:t>A faculty member receives $10,000 in at-risk salary for research activities funded by an external grant. </a:t>
            </a:r>
            <a:endParaRPr lang="en-US" dirty="0">
              <a:latin typeface="Segoe UI"/>
              <a:ea typeface="Roboto"/>
              <a:cs typeface="Segoe UI"/>
            </a:endParaRPr>
          </a:p>
          <a:p>
            <a:pPr lvl="3">
              <a:buFont typeface="Arial" panose="02070309020205020404" pitchFamily="49" charset="0"/>
              <a:buChar char="•"/>
            </a:pPr>
            <a:r>
              <a:rPr lang="en-US" sz="1600" dirty="0">
                <a:latin typeface="Segoe UI"/>
                <a:ea typeface="Roboto"/>
                <a:cs typeface="Segoe UI"/>
              </a:rPr>
              <a:t>The $10,000 remains part of the faculty member’s salary while funding is available but may be removed if the grant funding ends.</a:t>
            </a:r>
            <a:endParaRPr lang="en-US" dirty="0">
              <a:latin typeface="Segoe UI"/>
              <a:ea typeface="Roboto"/>
              <a:cs typeface="Segoe UI"/>
            </a:endParaRPr>
          </a:p>
          <a:p>
            <a:endParaRPr lang="en-US" dirty="0">
              <a:cs typeface="Arial"/>
            </a:endParaRPr>
          </a:p>
        </p:txBody>
      </p:sp>
    </p:spTree>
    <p:extLst>
      <p:ext uri="{BB962C8B-B14F-4D97-AF65-F5344CB8AC3E}">
        <p14:creationId xmlns:p14="http://schemas.microsoft.com/office/powerpoint/2010/main" val="698805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6F92B-7D17-282B-6FC3-8E0F247FCDCB}"/>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2CE6E6E6-1988-6D7B-D3AB-08C7B1964C71}"/>
              </a:ext>
            </a:extLst>
          </p:cNvPr>
          <p:cNvSpPr>
            <a:spLocks noGrp="1"/>
          </p:cNvSpPr>
          <p:nvPr>
            <p:ph type="ctrTitle"/>
          </p:nvPr>
        </p:nvSpPr>
        <p:spPr/>
        <p:txBody>
          <a:bodyPr>
            <a:normAutofit/>
          </a:bodyPr>
          <a:lstStyle/>
          <a:p>
            <a:r>
              <a:rPr lang="en-US">
                <a:latin typeface="Segoe UI"/>
                <a:cs typeface="Segoe UI"/>
              </a:rPr>
              <a:t>Compensation in Voyager</a:t>
            </a:r>
          </a:p>
        </p:txBody>
      </p:sp>
      <p:sp>
        <p:nvSpPr>
          <p:cNvPr id="5" name="Content Placeholder 3">
            <a:extLst>
              <a:ext uri="{FF2B5EF4-FFF2-40B4-BE49-F238E27FC236}">
                <a16:creationId xmlns:a16="http://schemas.microsoft.com/office/drawing/2014/main" id="{E33FCC50-324F-23E0-24AD-7495AF32A150}"/>
              </a:ext>
            </a:extLst>
          </p:cNvPr>
          <p:cNvSpPr>
            <a:spLocks noGrp="1"/>
          </p:cNvSpPr>
          <p:nvPr>
            <p:ph sz="quarter" idx="13"/>
          </p:nvPr>
        </p:nvSpPr>
        <p:spPr>
          <a:xfrm>
            <a:off x="1013791" y="1815515"/>
            <a:ext cx="9975286" cy="4615490"/>
          </a:xfrm>
        </p:spPr>
        <p:txBody>
          <a:bodyPr vert="horz" lIns="91440" tIns="45720" rIns="91440" bIns="45720" rtlCol="0" anchor="t">
            <a:normAutofit/>
          </a:bodyPr>
          <a:lstStyle/>
          <a:p>
            <a:pPr marL="0" indent="0">
              <a:buNone/>
            </a:pPr>
            <a:r>
              <a:rPr lang="en-US" b="1" dirty="0">
                <a:latin typeface="Segoe UI"/>
                <a:ea typeface="Roboto"/>
                <a:cs typeface="Segoe UI"/>
              </a:rPr>
              <a:t>Individiual Compensation Plans (ICPs) pay for additional work</a:t>
            </a:r>
            <a:endParaRPr lang="en-US" b="1" dirty="0">
              <a:latin typeface="Segoe UI"/>
              <a:cs typeface="Segoe UI"/>
            </a:endParaRPr>
          </a:p>
          <a:p>
            <a:pPr marL="0" indent="0">
              <a:buNone/>
            </a:pPr>
            <a:endParaRPr lang="en-US" b="1" dirty="0">
              <a:latin typeface="Segoe UI"/>
              <a:cs typeface="Segoe UI"/>
            </a:endParaRPr>
          </a:p>
          <a:p>
            <a:r>
              <a:rPr lang="en-US" sz="2100" dirty="0">
                <a:solidFill>
                  <a:srgbClr val="18384B"/>
                </a:solidFill>
                <a:latin typeface="Segoe UI"/>
                <a:cs typeface="Segoe UI"/>
              </a:rPr>
              <a:t>An ICP provides additional compensation outside regular salary.</a:t>
            </a:r>
          </a:p>
          <a:p>
            <a:r>
              <a:rPr lang="en-US" sz="2100" dirty="0">
                <a:solidFill>
                  <a:srgbClr val="18384B"/>
                </a:solidFill>
                <a:latin typeface="Segoe UI"/>
                <a:ea typeface="Roboto"/>
                <a:cs typeface="Segoe UI"/>
              </a:rPr>
              <a:t>The work may only occur once or may continue for a limited period.</a:t>
            </a:r>
            <a:endParaRPr lang="en-US" sz="2100" dirty="0">
              <a:solidFill>
                <a:srgbClr val="18384B"/>
              </a:solidFill>
              <a:latin typeface="Segoe UI"/>
              <a:cs typeface="Segoe UI"/>
            </a:endParaRPr>
          </a:p>
          <a:p>
            <a:r>
              <a:rPr lang="en-US" sz="2100" dirty="0">
                <a:solidFill>
                  <a:srgbClr val="18384B"/>
                </a:solidFill>
                <a:latin typeface="Segoe UI"/>
                <a:ea typeface="Roboto"/>
                <a:cs typeface="Segoe UI"/>
              </a:rPr>
              <a:t>ICPs must be submitted in Voyager unless funded by a different department.</a:t>
            </a:r>
            <a:endParaRPr lang="en-US" sz="2100" dirty="0">
              <a:solidFill>
                <a:srgbClr val="18384B"/>
              </a:solidFill>
              <a:latin typeface="Segoe UI"/>
              <a:cs typeface="Segoe UI"/>
            </a:endParaRPr>
          </a:p>
          <a:p>
            <a:endParaRPr lang="en-US" sz="2100" dirty="0">
              <a:solidFill>
                <a:srgbClr val="18384B"/>
              </a:solidFill>
              <a:latin typeface="Segoe UI"/>
              <a:cs typeface="Segoe UI"/>
            </a:endParaRPr>
          </a:p>
          <a:p>
            <a:pPr marL="0" indent="0">
              <a:buNone/>
            </a:pPr>
            <a:r>
              <a:rPr lang="en-US" sz="2000" b="1" dirty="0">
                <a:solidFill>
                  <a:srgbClr val="18384B"/>
                </a:solidFill>
                <a:latin typeface="Segoe UI"/>
                <a:ea typeface="Roboto"/>
                <a:cs typeface="Segoe UI"/>
              </a:rPr>
              <a:t>ICPs cannot be backdated in Voyager and are </a:t>
            </a:r>
            <a:r>
              <a:rPr lang="en-US" sz="2000" b="1" u="sng" dirty="0">
                <a:solidFill>
                  <a:srgbClr val="18384B"/>
                </a:solidFill>
                <a:latin typeface="Segoe UI"/>
                <a:ea typeface="Roboto"/>
                <a:cs typeface="Segoe UI"/>
              </a:rPr>
              <a:t>not eligible for ATB increases</a:t>
            </a:r>
            <a:r>
              <a:rPr lang="en-US" sz="2000" b="1" dirty="0">
                <a:solidFill>
                  <a:srgbClr val="18384B"/>
                </a:solidFill>
                <a:latin typeface="Segoe UI"/>
                <a:ea typeface="Roboto"/>
                <a:cs typeface="Segoe UI"/>
              </a:rPr>
              <a:t>.</a:t>
            </a:r>
          </a:p>
          <a:p>
            <a:endParaRPr lang="en-US" b="1" dirty="0">
              <a:cs typeface="Arial"/>
            </a:endParaRPr>
          </a:p>
          <a:p>
            <a:pPr marL="0" indent="0">
              <a:buNone/>
            </a:pPr>
            <a:endParaRPr lang="en-US" dirty="0">
              <a:cs typeface="Arial"/>
            </a:endParaRPr>
          </a:p>
        </p:txBody>
      </p:sp>
    </p:spTree>
    <p:extLst>
      <p:ext uri="{BB962C8B-B14F-4D97-AF65-F5344CB8AC3E}">
        <p14:creationId xmlns:p14="http://schemas.microsoft.com/office/powerpoint/2010/main" val="2491602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49254-EF23-7571-DCEC-C48760A713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4C6076-B577-DB9B-5A35-35EAB52AF03A}"/>
              </a:ext>
            </a:extLst>
          </p:cNvPr>
          <p:cNvSpPr>
            <a:spLocks noGrp="1"/>
          </p:cNvSpPr>
          <p:nvPr>
            <p:ph type="ctrTitle"/>
          </p:nvPr>
        </p:nvSpPr>
        <p:spPr/>
        <p:txBody>
          <a:bodyPr/>
          <a:lstStyle/>
          <a:p>
            <a:r>
              <a:rPr lang="en-US">
                <a:latin typeface="Segoe UI"/>
                <a:cs typeface="Segoe UI"/>
              </a:rPr>
              <a:t>Individual Compensation Plans</a:t>
            </a:r>
          </a:p>
        </p:txBody>
      </p:sp>
      <p:sp>
        <p:nvSpPr>
          <p:cNvPr id="3" name="Content Placeholder 2">
            <a:extLst>
              <a:ext uri="{FF2B5EF4-FFF2-40B4-BE49-F238E27FC236}">
                <a16:creationId xmlns:a16="http://schemas.microsoft.com/office/drawing/2014/main" id="{FA4D7D63-5EF2-615F-8F64-FCA2C4B27195}"/>
              </a:ext>
            </a:extLst>
          </p:cNvPr>
          <p:cNvSpPr>
            <a:spLocks noGrp="1"/>
          </p:cNvSpPr>
          <p:nvPr>
            <p:ph sz="quarter" idx="13"/>
          </p:nvPr>
        </p:nvSpPr>
        <p:spPr>
          <a:xfrm>
            <a:off x="920567" y="1639034"/>
            <a:ext cx="9697720" cy="4077608"/>
          </a:xfrm>
        </p:spPr>
        <p:txBody>
          <a:bodyPr vert="horz" lIns="91440" tIns="45720" rIns="91440" bIns="45720" rtlCol="0" anchor="t">
            <a:normAutofit/>
          </a:bodyPr>
          <a:lstStyle/>
          <a:p>
            <a:pPr algn="ctr">
              <a:buNone/>
            </a:pPr>
            <a:r>
              <a:rPr lang="en-US" b="1" dirty="0">
                <a:latin typeface="Segoe UI"/>
                <a:ea typeface="Roboto"/>
                <a:cs typeface="Segoe UI"/>
              </a:rPr>
              <a:t>Example of ICP</a:t>
            </a:r>
            <a:endParaRPr lang="en-US" dirty="0">
              <a:latin typeface="Segoe UI"/>
              <a:cs typeface="Segoe UI"/>
            </a:endParaRPr>
          </a:p>
          <a:p>
            <a:pPr>
              <a:buNone/>
            </a:pPr>
            <a:endParaRPr lang="en-US" b="1" dirty="0"/>
          </a:p>
        </p:txBody>
      </p:sp>
      <p:pic>
        <p:nvPicPr>
          <p:cNvPr id="5" name="Picture 4">
            <a:extLst>
              <a:ext uri="{FF2B5EF4-FFF2-40B4-BE49-F238E27FC236}">
                <a16:creationId xmlns:a16="http://schemas.microsoft.com/office/drawing/2014/main" id="{84350669-1FD8-C743-8464-52424936B8EC}"/>
              </a:ext>
            </a:extLst>
          </p:cNvPr>
          <p:cNvPicPr>
            <a:picLocks noChangeAspect="1"/>
          </p:cNvPicPr>
          <p:nvPr/>
        </p:nvPicPr>
        <p:blipFill>
          <a:blip r:embed="rId2"/>
          <a:stretch>
            <a:fillRect/>
          </a:stretch>
        </p:blipFill>
        <p:spPr>
          <a:xfrm>
            <a:off x="1093286" y="2236369"/>
            <a:ext cx="10005427" cy="4364262"/>
          </a:xfrm>
          <a:prstGeom prst="rect">
            <a:avLst/>
          </a:prstGeom>
          <a:solidFill>
            <a:schemeClr val="accent6">
              <a:lumMod val="75000"/>
            </a:schemeClr>
          </a:solidFill>
          <a:ln>
            <a:solidFill>
              <a:schemeClr val="accent6">
                <a:lumMod val="75000"/>
              </a:schemeClr>
            </a:solidFill>
          </a:ln>
        </p:spPr>
      </p:pic>
    </p:spTree>
    <p:extLst>
      <p:ext uri="{BB962C8B-B14F-4D97-AF65-F5344CB8AC3E}">
        <p14:creationId xmlns:p14="http://schemas.microsoft.com/office/powerpoint/2010/main" val="3889838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19A24-C689-0414-A380-9EAC996FE151}"/>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BF9673B2-1669-2B91-718F-19F76107730F}"/>
              </a:ext>
            </a:extLst>
          </p:cNvPr>
          <p:cNvSpPr>
            <a:spLocks noGrp="1"/>
          </p:cNvSpPr>
          <p:nvPr>
            <p:ph type="ctrTitle"/>
          </p:nvPr>
        </p:nvSpPr>
        <p:spPr/>
        <p:txBody>
          <a:bodyPr>
            <a:normAutofit/>
          </a:bodyPr>
          <a:lstStyle/>
          <a:p>
            <a:r>
              <a:rPr lang="en-US">
                <a:latin typeface="Segoe UI"/>
                <a:cs typeface="Segoe UI"/>
              </a:rPr>
              <a:t>Compensation in Voyager</a:t>
            </a:r>
          </a:p>
        </p:txBody>
      </p:sp>
      <p:sp>
        <p:nvSpPr>
          <p:cNvPr id="5" name="Content Placeholder 3">
            <a:extLst>
              <a:ext uri="{FF2B5EF4-FFF2-40B4-BE49-F238E27FC236}">
                <a16:creationId xmlns:a16="http://schemas.microsoft.com/office/drawing/2014/main" id="{74ADC636-C43D-401A-9CDA-E5D030160107}"/>
              </a:ext>
            </a:extLst>
          </p:cNvPr>
          <p:cNvSpPr>
            <a:spLocks noGrp="1"/>
          </p:cNvSpPr>
          <p:nvPr>
            <p:ph sz="quarter" idx="13"/>
          </p:nvPr>
        </p:nvSpPr>
        <p:spPr>
          <a:xfrm>
            <a:off x="1023730" y="1646550"/>
            <a:ext cx="9975286" cy="4615490"/>
          </a:xfrm>
        </p:spPr>
        <p:txBody>
          <a:bodyPr vert="horz" lIns="91440" tIns="45720" rIns="91440" bIns="45720" rtlCol="0" anchor="t">
            <a:normAutofit/>
          </a:bodyPr>
          <a:lstStyle/>
          <a:p>
            <a:pPr marL="0" indent="0">
              <a:buNone/>
            </a:pPr>
            <a:r>
              <a:rPr lang="en-US" b="1" dirty="0">
                <a:latin typeface="Segoe UI"/>
                <a:ea typeface="Roboto"/>
                <a:cs typeface="Segoe UI"/>
              </a:rPr>
              <a:t>Three common ICP payments</a:t>
            </a:r>
            <a:endParaRPr lang="en-US" dirty="0">
              <a:latin typeface="Segoe UI"/>
              <a:cs typeface="Segoe UI"/>
            </a:endParaRPr>
          </a:p>
          <a:p>
            <a:pPr marL="0" indent="0">
              <a:buNone/>
            </a:pPr>
            <a:endParaRPr lang="en-US" b="1" dirty="0">
              <a:cs typeface="Arial"/>
            </a:endParaRPr>
          </a:p>
          <a:p>
            <a:endParaRPr lang="en-US" dirty="0">
              <a:cs typeface="Arial"/>
            </a:endParaRPr>
          </a:p>
        </p:txBody>
      </p:sp>
      <p:graphicFrame>
        <p:nvGraphicFramePr>
          <p:cNvPr id="2" name="Table 1">
            <a:extLst>
              <a:ext uri="{FF2B5EF4-FFF2-40B4-BE49-F238E27FC236}">
                <a16:creationId xmlns:a16="http://schemas.microsoft.com/office/drawing/2014/main" id="{F6624257-3B6B-AFA5-7B11-ABAF70A88B3C}"/>
              </a:ext>
            </a:extLst>
          </p:cNvPr>
          <p:cNvGraphicFramePr>
            <a:graphicFrameLocks noGrp="1"/>
          </p:cNvGraphicFramePr>
          <p:nvPr>
            <p:extLst>
              <p:ext uri="{D42A27DB-BD31-4B8C-83A1-F6EECF244321}">
                <p14:modId xmlns:p14="http://schemas.microsoft.com/office/powerpoint/2010/main" val="1248076586"/>
              </p:ext>
            </p:extLst>
          </p:nvPr>
        </p:nvGraphicFramePr>
        <p:xfrm>
          <a:off x="1535298" y="2390545"/>
          <a:ext cx="9121404" cy="4124608"/>
        </p:xfrm>
        <a:graphic>
          <a:graphicData uri="http://schemas.openxmlformats.org/drawingml/2006/table">
            <a:tbl>
              <a:tblPr firstRow="1" bandRow="1">
                <a:tableStyleId>{5C22544A-7EE6-4342-B048-85BDC9FD1C3A}</a:tableStyleId>
              </a:tblPr>
              <a:tblGrid>
                <a:gridCol w="3040468">
                  <a:extLst>
                    <a:ext uri="{9D8B030D-6E8A-4147-A177-3AD203B41FA5}">
                      <a16:colId xmlns:a16="http://schemas.microsoft.com/office/drawing/2014/main" val="506391393"/>
                    </a:ext>
                  </a:extLst>
                </a:gridCol>
                <a:gridCol w="3040468">
                  <a:extLst>
                    <a:ext uri="{9D8B030D-6E8A-4147-A177-3AD203B41FA5}">
                      <a16:colId xmlns:a16="http://schemas.microsoft.com/office/drawing/2014/main" val="1583409331"/>
                    </a:ext>
                  </a:extLst>
                </a:gridCol>
                <a:gridCol w="3040468">
                  <a:extLst>
                    <a:ext uri="{9D8B030D-6E8A-4147-A177-3AD203B41FA5}">
                      <a16:colId xmlns:a16="http://schemas.microsoft.com/office/drawing/2014/main" val="2088648290"/>
                    </a:ext>
                  </a:extLst>
                </a:gridCol>
              </a:tblGrid>
              <a:tr h="1127907">
                <a:tc>
                  <a:txBody>
                    <a:bodyPr/>
                    <a:lstStyle/>
                    <a:p>
                      <a:pPr algn="ctr"/>
                      <a:r>
                        <a:rPr lang="en-US" sz="2200" dirty="0"/>
                        <a:t>Additive Stipend</a:t>
                      </a:r>
                    </a:p>
                  </a:txBody>
                  <a:tcPr anchor="ctr"/>
                </a:tc>
                <a:tc>
                  <a:txBody>
                    <a:bodyPr/>
                    <a:lstStyle/>
                    <a:p>
                      <a:pPr algn="ctr"/>
                      <a:r>
                        <a:rPr lang="en-US" sz="2200" dirty="0"/>
                        <a:t>One-Time Extra Compensation</a:t>
                      </a:r>
                    </a:p>
                  </a:txBody>
                  <a:tcPr anchor="ctr"/>
                </a:tc>
                <a:tc>
                  <a:txBody>
                    <a:bodyPr/>
                    <a:lstStyle/>
                    <a:p>
                      <a:pPr algn="ctr"/>
                      <a:r>
                        <a:rPr lang="en-US" sz="2200" dirty="0"/>
                        <a:t>Recurring Extra Compensation</a:t>
                      </a:r>
                    </a:p>
                  </a:txBody>
                  <a:tcPr anchor="ctr"/>
                </a:tc>
                <a:extLst>
                  <a:ext uri="{0D108BD9-81ED-4DB2-BD59-A6C34878D82A}">
                    <a16:rowId xmlns:a16="http://schemas.microsoft.com/office/drawing/2014/main" val="2245833993"/>
                  </a:ext>
                </a:extLst>
              </a:tr>
              <a:tr h="1303806">
                <a:tc>
                  <a:txBody>
                    <a:bodyPr/>
                    <a:lstStyle/>
                    <a:p>
                      <a:pPr algn="ctr"/>
                      <a:r>
                        <a:rPr lang="en-US" dirty="0">
                          <a:latin typeface="Segoe UI"/>
                          <a:cs typeface="Segoe UI"/>
                        </a:rPr>
                        <a:t>A temporary added duty paid as a stipend. </a:t>
                      </a:r>
                    </a:p>
                    <a:p>
                      <a:pPr lvl="0" algn="ctr">
                        <a:buNone/>
                      </a:pPr>
                      <a:endParaRPr lang="en-US" sz="800" dirty="0">
                        <a:latin typeface="Segoe UI"/>
                        <a:cs typeface="Segoe UI"/>
                      </a:endParaRPr>
                    </a:p>
                    <a:p>
                      <a:pPr lvl="0" algn="ctr">
                        <a:buNone/>
                      </a:pPr>
                      <a:r>
                        <a:rPr lang="en-US" dirty="0">
                          <a:latin typeface="Segoe UI"/>
                          <a:cs typeface="Segoe UI"/>
                        </a:rPr>
                        <a:t>Set an end date.</a:t>
                      </a:r>
                    </a:p>
                  </a:txBody>
                  <a:tcPr anchor="ctr"/>
                </a:tc>
                <a:tc>
                  <a:txBody>
                    <a:bodyPr/>
                    <a:lstStyle/>
                    <a:p>
                      <a:pPr algn="ctr"/>
                      <a:r>
                        <a:rPr lang="en-US" dirty="0">
                          <a:latin typeface="Segoe UI"/>
                          <a:cs typeface="Segoe UI"/>
                        </a:rPr>
                        <a:t>A single payment for </a:t>
                      </a:r>
                    </a:p>
                    <a:p>
                      <a:pPr algn="ctr"/>
                      <a:r>
                        <a:rPr lang="en-US" dirty="0">
                          <a:latin typeface="Segoe UI"/>
                          <a:cs typeface="Segoe UI"/>
                        </a:rPr>
                        <a:t>an activity outside of normal duties.</a:t>
                      </a:r>
                    </a:p>
                  </a:txBody>
                  <a:tcPr anchor="ctr"/>
                </a:tc>
                <a:tc>
                  <a:txBody>
                    <a:bodyPr/>
                    <a:lstStyle/>
                    <a:p>
                      <a:pPr algn="ctr"/>
                      <a:r>
                        <a:rPr lang="en-US" dirty="0">
                          <a:latin typeface="Segoe UI"/>
                          <a:cs typeface="Segoe UI"/>
                        </a:rPr>
                        <a:t>Pay for additional work </a:t>
                      </a:r>
                    </a:p>
                    <a:p>
                      <a:pPr algn="ctr"/>
                      <a:r>
                        <a:rPr lang="en-US" dirty="0">
                          <a:latin typeface="Segoe UI"/>
                          <a:cs typeface="Segoe UI"/>
                        </a:rPr>
                        <a:t>over several pay periods.</a:t>
                      </a:r>
                    </a:p>
                  </a:txBody>
                  <a:tcPr anchor="ctr"/>
                </a:tc>
                <a:extLst>
                  <a:ext uri="{0D108BD9-81ED-4DB2-BD59-A6C34878D82A}">
                    <a16:rowId xmlns:a16="http://schemas.microsoft.com/office/drawing/2014/main" val="3184686236"/>
                  </a:ext>
                </a:extLst>
              </a:tr>
              <a:tr h="1692895">
                <a:tc>
                  <a:txBody>
                    <a:bodyPr/>
                    <a:lstStyle/>
                    <a:p>
                      <a:pPr lvl="0" algn="ctr">
                        <a:buNone/>
                      </a:pPr>
                      <a:r>
                        <a:rPr lang="en-US" b="1" dirty="0">
                          <a:latin typeface="Segoe UI"/>
                          <a:cs typeface="Segoe UI"/>
                        </a:rPr>
                        <a:t>Example: </a:t>
                      </a:r>
                    </a:p>
                    <a:p>
                      <a:pPr lvl="0" algn="ctr">
                        <a:buNone/>
                      </a:pPr>
                      <a:r>
                        <a:rPr lang="en-US" dirty="0">
                          <a:latin typeface="Segoe UI"/>
                          <a:cs typeface="Segoe UI"/>
                        </a:rPr>
                        <a:t>A faculty member is designated as </a:t>
                      </a:r>
                    </a:p>
                    <a:p>
                      <a:pPr lvl="0" algn="ctr">
                        <a:buNone/>
                      </a:pPr>
                      <a:r>
                        <a:rPr lang="en-US" dirty="0">
                          <a:latin typeface="Segoe UI"/>
                          <a:cs typeface="Segoe UI"/>
                        </a:rPr>
                        <a:t>"Acting Chair" </a:t>
                      </a:r>
                    </a:p>
                    <a:p>
                      <a:pPr lvl="0" algn="ctr">
                        <a:buNone/>
                      </a:pPr>
                      <a:r>
                        <a:rPr lang="en-US" dirty="0">
                          <a:latin typeface="Segoe UI"/>
                          <a:cs typeface="Segoe UI"/>
                        </a:rPr>
                        <a:t>for one semester.</a:t>
                      </a:r>
                    </a:p>
                  </a:txBody>
                  <a:tcPr anchor="ctr"/>
                </a:tc>
                <a:tc>
                  <a:txBody>
                    <a:bodyPr/>
                    <a:lstStyle/>
                    <a:p>
                      <a:pPr lvl="0" algn="ctr">
                        <a:buNone/>
                      </a:pPr>
                      <a:r>
                        <a:rPr lang="en-US" b="1" dirty="0">
                          <a:latin typeface="Segoe UI"/>
                          <a:cs typeface="Segoe UI"/>
                        </a:rPr>
                        <a:t>Example: </a:t>
                      </a:r>
                    </a:p>
                    <a:p>
                      <a:pPr lvl="0" algn="ctr">
                        <a:buNone/>
                      </a:pPr>
                      <a:r>
                        <a:rPr lang="en-US">
                          <a:latin typeface="Segoe UI"/>
                          <a:cs typeface="Segoe UI"/>
                        </a:rPr>
                        <a:t>A faculty member </a:t>
                      </a:r>
                      <a:r>
                        <a:rPr lang="en-US" dirty="0">
                          <a:latin typeface="Segoe UI"/>
                          <a:cs typeface="Segoe UI"/>
                        </a:rPr>
                        <a:t>completes a guest lecture outside of their </a:t>
                      </a:r>
                      <a:r>
                        <a:rPr lang="en-US">
                          <a:latin typeface="Segoe UI"/>
                          <a:cs typeface="Segoe UI"/>
                        </a:rPr>
                        <a:t>typical course load.</a:t>
                      </a:r>
                      <a:endParaRPr lang="en-US" dirty="0">
                        <a:latin typeface="Segoe UI"/>
                        <a:cs typeface="Segoe UI"/>
                      </a:endParaRPr>
                    </a:p>
                  </a:txBody>
                  <a:tcPr anchor="ctr"/>
                </a:tc>
                <a:tc>
                  <a:txBody>
                    <a:bodyPr/>
                    <a:lstStyle/>
                    <a:p>
                      <a:pPr lvl="0" algn="ctr">
                        <a:buNone/>
                      </a:pPr>
                      <a:r>
                        <a:rPr lang="en-US" b="1" dirty="0">
                          <a:latin typeface="Segoe UI"/>
                          <a:cs typeface="Segoe UI"/>
                        </a:rPr>
                        <a:t>Example: </a:t>
                      </a:r>
                    </a:p>
                    <a:p>
                      <a:pPr lvl="0" algn="ctr">
                        <a:buNone/>
                      </a:pPr>
                      <a:r>
                        <a:rPr lang="en-US" dirty="0">
                          <a:latin typeface="Segoe UI"/>
                          <a:cs typeface="Segoe UI"/>
                        </a:rPr>
                        <a:t>A faculty member leads a semester of community health workshops.</a:t>
                      </a:r>
                    </a:p>
                  </a:txBody>
                  <a:tcPr anchor="ctr"/>
                </a:tc>
                <a:extLst>
                  <a:ext uri="{0D108BD9-81ED-4DB2-BD59-A6C34878D82A}">
                    <a16:rowId xmlns:a16="http://schemas.microsoft.com/office/drawing/2014/main" val="603465161"/>
                  </a:ext>
                </a:extLst>
              </a:tr>
            </a:tbl>
          </a:graphicData>
        </a:graphic>
      </p:graphicFrame>
    </p:spTree>
    <p:extLst>
      <p:ext uri="{BB962C8B-B14F-4D97-AF65-F5344CB8AC3E}">
        <p14:creationId xmlns:p14="http://schemas.microsoft.com/office/powerpoint/2010/main" val="3873193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8AE6F-7712-658D-E65E-64C4C32A19A8}"/>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DD18BEBD-FF10-1AF5-BD0B-581FB66F0A77}"/>
              </a:ext>
            </a:extLst>
          </p:cNvPr>
          <p:cNvSpPr>
            <a:spLocks noGrp="1"/>
          </p:cNvSpPr>
          <p:nvPr>
            <p:ph type="ctrTitle"/>
          </p:nvPr>
        </p:nvSpPr>
        <p:spPr/>
        <p:txBody>
          <a:bodyPr>
            <a:normAutofit/>
          </a:bodyPr>
          <a:lstStyle/>
          <a:p>
            <a:r>
              <a:rPr lang="en-US">
                <a:latin typeface="Segoe UI"/>
                <a:cs typeface="Segoe UI"/>
              </a:rPr>
              <a:t>Compensation in Voyager</a:t>
            </a:r>
          </a:p>
        </p:txBody>
      </p:sp>
      <p:sp>
        <p:nvSpPr>
          <p:cNvPr id="5" name="Content Placeholder 3">
            <a:extLst>
              <a:ext uri="{FF2B5EF4-FFF2-40B4-BE49-F238E27FC236}">
                <a16:creationId xmlns:a16="http://schemas.microsoft.com/office/drawing/2014/main" id="{FE4185C8-D0B3-A7E4-8A68-8A54640D6F7F}"/>
              </a:ext>
            </a:extLst>
          </p:cNvPr>
          <p:cNvSpPr>
            <a:spLocks noGrp="1"/>
          </p:cNvSpPr>
          <p:nvPr>
            <p:ph sz="quarter" idx="13"/>
          </p:nvPr>
        </p:nvSpPr>
        <p:spPr>
          <a:xfrm>
            <a:off x="1013791" y="1815515"/>
            <a:ext cx="9975286" cy="4615490"/>
          </a:xfrm>
        </p:spPr>
        <p:txBody>
          <a:bodyPr vert="horz" lIns="91440" tIns="45720" rIns="91440" bIns="45720" rtlCol="0" anchor="t">
            <a:normAutofit/>
          </a:bodyPr>
          <a:lstStyle/>
          <a:p>
            <a:pPr marL="0" indent="0">
              <a:buNone/>
            </a:pPr>
            <a:r>
              <a:rPr lang="en-US" b="1" dirty="0">
                <a:latin typeface="Segoe UI"/>
                <a:ea typeface="Roboto"/>
                <a:cs typeface="Segoe UI"/>
              </a:rPr>
              <a:t>Who enters the ICP in Voyager?</a:t>
            </a:r>
          </a:p>
          <a:p>
            <a:pPr marL="0" indent="0">
              <a:buNone/>
            </a:pPr>
            <a:endParaRPr lang="en-US" b="1" dirty="0"/>
          </a:p>
        </p:txBody>
      </p:sp>
      <p:graphicFrame>
        <p:nvGraphicFramePr>
          <p:cNvPr id="2" name="Table 1">
            <a:extLst>
              <a:ext uri="{FF2B5EF4-FFF2-40B4-BE49-F238E27FC236}">
                <a16:creationId xmlns:a16="http://schemas.microsoft.com/office/drawing/2014/main" id="{654374BC-FEB2-280A-09C6-B07586C45668}"/>
              </a:ext>
            </a:extLst>
          </p:cNvPr>
          <p:cNvGraphicFramePr>
            <a:graphicFrameLocks noGrp="1"/>
          </p:cNvGraphicFramePr>
          <p:nvPr>
            <p:extLst>
              <p:ext uri="{D42A27DB-BD31-4B8C-83A1-F6EECF244321}">
                <p14:modId xmlns:p14="http://schemas.microsoft.com/office/powerpoint/2010/main" val="4210634120"/>
              </p:ext>
            </p:extLst>
          </p:nvPr>
        </p:nvGraphicFramePr>
        <p:xfrm>
          <a:off x="1415332" y="2543446"/>
          <a:ext cx="9356120" cy="2292441"/>
        </p:xfrm>
        <a:graphic>
          <a:graphicData uri="http://schemas.openxmlformats.org/drawingml/2006/table">
            <a:tbl>
              <a:tblPr firstRow="1" bandRow="1">
                <a:tableStyleId>{5C22544A-7EE6-4342-B048-85BDC9FD1C3A}</a:tableStyleId>
              </a:tblPr>
              <a:tblGrid>
                <a:gridCol w="4678060">
                  <a:extLst>
                    <a:ext uri="{9D8B030D-6E8A-4147-A177-3AD203B41FA5}">
                      <a16:colId xmlns:a16="http://schemas.microsoft.com/office/drawing/2014/main" val="990060290"/>
                    </a:ext>
                  </a:extLst>
                </a:gridCol>
                <a:gridCol w="4678060">
                  <a:extLst>
                    <a:ext uri="{9D8B030D-6E8A-4147-A177-3AD203B41FA5}">
                      <a16:colId xmlns:a16="http://schemas.microsoft.com/office/drawing/2014/main" val="1401875449"/>
                    </a:ext>
                  </a:extLst>
                </a:gridCol>
              </a:tblGrid>
              <a:tr h="658467">
                <a:tc>
                  <a:txBody>
                    <a:bodyPr/>
                    <a:lstStyle/>
                    <a:p>
                      <a:pPr algn="ctr"/>
                      <a:r>
                        <a:rPr lang="en-US" sz="2400" dirty="0"/>
                        <a:t>Campus Representatives</a:t>
                      </a:r>
                    </a:p>
                  </a:txBody>
                  <a:tcPr anchor="ctr"/>
                </a:tc>
                <a:tc>
                  <a:txBody>
                    <a:bodyPr/>
                    <a:lstStyle/>
                    <a:p>
                      <a:pPr algn="ctr"/>
                      <a:r>
                        <a:rPr lang="en-US" sz="2400" dirty="0"/>
                        <a:t>Human Resources</a:t>
                      </a:r>
                    </a:p>
                  </a:txBody>
                  <a:tcPr anchor="ctr"/>
                </a:tc>
                <a:extLst>
                  <a:ext uri="{0D108BD9-81ED-4DB2-BD59-A6C34878D82A}">
                    <a16:rowId xmlns:a16="http://schemas.microsoft.com/office/drawing/2014/main" val="1158837087"/>
                  </a:ext>
                </a:extLst>
              </a:tr>
              <a:tr h="1633974">
                <a:tc>
                  <a:txBody>
                    <a:bodyPr/>
                    <a:lstStyle/>
                    <a:p>
                      <a:pPr algn="ctr"/>
                      <a:r>
                        <a:rPr lang="en-US" dirty="0">
                          <a:latin typeface="Segoe UI"/>
                          <a:cs typeface="Segoe UI"/>
                        </a:rPr>
                        <a:t>Enter the campus-assigned ICP plans </a:t>
                      </a:r>
                    </a:p>
                    <a:p>
                      <a:pPr algn="ctr"/>
                      <a:r>
                        <a:rPr lang="en-US" dirty="0">
                          <a:latin typeface="Segoe UI"/>
                          <a:cs typeface="Segoe UI"/>
                        </a:rPr>
                        <a:t>in Voyager and follow the applicable approval workflow.</a:t>
                      </a:r>
                    </a:p>
                  </a:txBody>
                  <a:tcPr anchor="ctr"/>
                </a:tc>
                <a:tc>
                  <a:txBody>
                    <a:bodyPr/>
                    <a:lstStyle/>
                    <a:p>
                      <a:pPr algn="ctr"/>
                      <a:r>
                        <a:rPr lang="en-US" dirty="0">
                          <a:latin typeface="Segoe UI"/>
                          <a:cs typeface="Segoe UI"/>
                        </a:rPr>
                        <a:t>HR enters the plans assigned to HR. </a:t>
                      </a:r>
                    </a:p>
                    <a:p>
                      <a:pPr algn="ctr"/>
                      <a:r>
                        <a:rPr lang="en-US" dirty="0">
                          <a:latin typeface="Segoe UI"/>
                          <a:cs typeface="Segoe UI"/>
                        </a:rPr>
                        <a:t>Confirm plan ownership before </a:t>
                      </a:r>
                    </a:p>
                    <a:p>
                      <a:pPr algn="ctr"/>
                      <a:r>
                        <a:rPr lang="en-US" dirty="0">
                          <a:latin typeface="Segoe UI"/>
                          <a:cs typeface="Segoe UI"/>
                        </a:rPr>
                        <a:t>submitting if unclear.</a:t>
                      </a:r>
                    </a:p>
                  </a:txBody>
                  <a:tcPr anchor="ctr"/>
                </a:tc>
                <a:extLst>
                  <a:ext uri="{0D108BD9-81ED-4DB2-BD59-A6C34878D82A}">
                    <a16:rowId xmlns:a16="http://schemas.microsoft.com/office/drawing/2014/main" val="1541117680"/>
                  </a:ext>
                </a:extLst>
              </a:tr>
            </a:tbl>
          </a:graphicData>
        </a:graphic>
      </p:graphicFrame>
      <p:sp>
        <p:nvSpPr>
          <p:cNvPr id="3" name="TextBox 2">
            <a:extLst>
              <a:ext uri="{FF2B5EF4-FFF2-40B4-BE49-F238E27FC236}">
                <a16:creationId xmlns:a16="http://schemas.microsoft.com/office/drawing/2014/main" id="{86378084-A8C2-638E-1C73-9069F4272987}"/>
              </a:ext>
            </a:extLst>
          </p:cNvPr>
          <p:cNvSpPr txBox="1"/>
          <p:nvPr/>
        </p:nvSpPr>
        <p:spPr>
          <a:xfrm>
            <a:off x="2130992" y="5323009"/>
            <a:ext cx="7924800"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ctr" rtl="0"/>
            <a:r>
              <a:rPr lang="en-US" sz="2400" b="1" kern="1200" dirty="0">
                <a:solidFill>
                  <a:srgbClr val="063B5B"/>
                </a:solidFill>
                <a:latin typeface="Segoe UI"/>
                <a:ea typeface="Aptos"/>
                <a:cs typeface="Segoe UI"/>
              </a:rPr>
              <a:t>Submit related ICPs for one employee in the same transaction when appropriate.</a:t>
            </a:r>
          </a:p>
          <a:p>
            <a:pPr algn="ctr"/>
            <a:endParaRPr lang="en-US" dirty="0"/>
          </a:p>
        </p:txBody>
      </p:sp>
    </p:spTree>
    <p:extLst>
      <p:ext uri="{BB962C8B-B14F-4D97-AF65-F5344CB8AC3E}">
        <p14:creationId xmlns:p14="http://schemas.microsoft.com/office/powerpoint/2010/main" val="1973354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98652-3F37-4573-8A66-47BB932173EC}"/>
              </a:ext>
            </a:extLst>
          </p:cNvPr>
          <p:cNvSpPr>
            <a:spLocks noGrp="1"/>
          </p:cNvSpPr>
          <p:nvPr>
            <p:ph type="ctrTitle"/>
          </p:nvPr>
        </p:nvSpPr>
        <p:spPr/>
        <p:txBody>
          <a:bodyPr>
            <a:normAutofit/>
          </a:bodyPr>
          <a:lstStyle/>
          <a:p>
            <a:r>
              <a:rPr lang="en-US">
                <a:latin typeface="Segoe UI"/>
                <a:cs typeface="Segoe UI"/>
              </a:rPr>
              <a:t>Individual Compensation Plans</a:t>
            </a:r>
          </a:p>
        </p:txBody>
      </p:sp>
      <p:sp>
        <p:nvSpPr>
          <p:cNvPr id="4" name="Content Placeholder 3">
            <a:extLst>
              <a:ext uri="{FF2B5EF4-FFF2-40B4-BE49-F238E27FC236}">
                <a16:creationId xmlns:a16="http://schemas.microsoft.com/office/drawing/2014/main" id="{599DA890-84AF-451E-8A3E-D387F23D1F4D}"/>
              </a:ext>
            </a:extLst>
          </p:cNvPr>
          <p:cNvSpPr>
            <a:spLocks noGrp="1"/>
          </p:cNvSpPr>
          <p:nvPr>
            <p:ph sz="quarter" idx="13"/>
          </p:nvPr>
        </p:nvSpPr>
        <p:spPr>
          <a:xfrm>
            <a:off x="593271" y="1523122"/>
            <a:ext cx="11005457" cy="4383314"/>
          </a:xfrm>
        </p:spPr>
        <p:txBody>
          <a:bodyPr vert="horz" lIns="91440" tIns="45720" rIns="91440" bIns="45720" rtlCol="0" anchor="t">
            <a:normAutofit/>
          </a:bodyPr>
          <a:lstStyle/>
          <a:p>
            <a:pPr marL="0" indent="0" algn="ctr">
              <a:buNone/>
            </a:pPr>
            <a:r>
              <a:rPr lang="en-US" b="1" dirty="0">
                <a:latin typeface="Segoe UI"/>
                <a:ea typeface="Roboto"/>
                <a:cs typeface="Segoe UI"/>
              </a:rPr>
              <a:t>Types of ICPs and Who Enters Each Plan in Voyager</a:t>
            </a:r>
          </a:p>
          <a:p>
            <a:pPr marL="0" indent="0">
              <a:buNone/>
            </a:pPr>
            <a:endParaRPr lang="en-US" b="1" dirty="0">
              <a:latin typeface="Arial"/>
              <a:ea typeface="Roboto"/>
              <a:cs typeface="Arial"/>
            </a:endParaRPr>
          </a:p>
        </p:txBody>
      </p:sp>
      <p:pic>
        <p:nvPicPr>
          <p:cNvPr id="8" name="Picture 7">
            <a:extLst>
              <a:ext uri="{FF2B5EF4-FFF2-40B4-BE49-F238E27FC236}">
                <a16:creationId xmlns:a16="http://schemas.microsoft.com/office/drawing/2014/main" id="{339ED14F-77C9-E79A-CE0D-AD1FFB1500FA}"/>
              </a:ext>
            </a:extLst>
          </p:cNvPr>
          <p:cNvPicPr>
            <a:picLocks noChangeAspect="1"/>
          </p:cNvPicPr>
          <p:nvPr/>
        </p:nvPicPr>
        <p:blipFill>
          <a:blip r:embed="rId2"/>
          <a:stretch>
            <a:fillRect/>
          </a:stretch>
        </p:blipFill>
        <p:spPr>
          <a:xfrm>
            <a:off x="1771649" y="2190664"/>
            <a:ext cx="8648700" cy="4371975"/>
          </a:xfrm>
          <a:prstGeom prst="rect">
            <a:avLst/>
          </a:prstGeom>
          <a:ln>
            <a:solidFill>
              <a:schemeClr val="accent6">
                <a:lumMod val="75000"/>
              </a:schemeClr>
            </a:solidFill>
          </a:ln>
        </p:spPr>
      </p:pic>
    </p:spTree>
    <p:extLst>
      <p:ext uri="{BB962C8B-B14F-4D97-AF65-F5344CB8AC3E}">
        <p14:creationId xmlns:p14="http://schemas.microsoft.com/office/powerpoint/2010/main" val="183358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95915-0BE9-284A-ECCC-194A44BA2A23}"/>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D7CF8E1E-7DC9-BB2C-23C3-EEFC099B4FF2}"/>
              </a:ext>
            </a:extLst>
          </p:cNvPr>
          <p:cNvSpPr>
            <a:spLocks noGrp="1"/>
          </p:cNvSpPr>
          <p:nvPr>
            <p:ph type="ctrTitle"/>
          </p:nvPr>
        </p:nvSpPr>
        <p:spPr>
          <a:xfrm>
            <a:off x="5620656" y="2195286"/>
            <a:ext cx="5979887" cy="1233714"/>
          </a:xfrm>
        </p:spPr>
        <p:txBody>
          <a:bodyPr anchor="b">
            <a:normAutofit/>
          </a:bodyPr>
          <a:lstStyle/>
          <a:p>
            <a:r>
              <a:rPr lang="en-US" sz="4100"/>
              <a:t>Compensation in Voyager</a:t>
            </a:r>
          </a:p>
        </p:txBody>
      </p:sp>
      <p:sp>
        <p:nvSpPr>
          <p:cNvPr id="5" name="Content Placeholder 3">
            <a:extLst>
              <a:ext uri="{FF2B5EF4-FFF2-40B4-BE49-F238E27FC236}">
                <a16:creationId xmlns:a16="http://schemas.microsoft.com/office/drawing/2014/main" id="{A90B2DF4-EE8D-16F1-9761-2DEB34E9A8B2}"/>
              </a:ext>
            </a:extLst>
          </p:cNvPr>
          <p:cNvSpPr>
            <a:spLocks noGrp="1"/>
          </p:cNvSpPr>
          <p:nvPr>
            <p:ph type="subTitle" idx="1"/>
          </p:nvPr>
        </p:nvSpPr>
        <p:spPr>
          <a:xfrm>
            <a:off x="5620656" y="3661185"/>
            <a:ext cx="5979886" cy="834573"/>
          </a:xfrm>
        </p:spPr>
        <p:txBody>
          <a:bodyPr vert="horz" lIns="91440" tIns="45720" rIns="91440" bIns="45720" rtlCol="0" anchor="t">
            <a:normAutofit/>
          </a:bodyPr>
          <a:lstStyle/>
          <a:p>
            <a:pPr marL="0" indent="0">
              <a:buNone/>
            </a:pPr>
            <a:r>
              <a:rPr lang="en-US" b="1" dirty="0"/>
              <a:t>Individual Compensation Plan (ICP) demo</a:t>
            </a:r>
          </a:p>
          <a:p>
            <a:pPr marL="0" indent="0">
              <a:buNone/>
            </a:pPr>
            <a:endParaRPr lang="en-US" b="1" dirty="0"/>
          </a:p>
          <a:p>
            <a:pPr marL="0" indent="0">
              <a:buNone/>
            </a:pPr>
            <a:endParaRPr lang="en-US" b="1" dirty="0"/>
          </a:p>
          <a:p>
            <a:pPr marL="0" indent="0">
              <a:buNone/>
            </a:pPr>
            <a:endParaRPr lang="en-US" dirty="0"/>
          </a:p>
        </p:txBody>
      </p:sp>
      <p:pic>
        <p:nvPicPr>
          <p:cNvPr id="2" name="Picture 1">
            <a:extLst>
              <a:ext uri="{FF2B5EF4-FFF2-40B4-BE49-F238E27FC236}">
                <a16:creationId xmlns:a16="http://schemas.microsoft.com/office/drawing/2014/main" id="{39ACD6CE-8683-A048-32AC-EE1059F2934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08114" y="1383993"/>
            <a:ext cx="5065032" cy="4090013"/>
          </a:xfrm>
          <a:prstGeom prst="rect">
            <a:avLst/>
          </a:prstGeom>
          <a:noFill/>
        </p:spPr>
      </p:pic>
    </p:spTree>
    <p:extLst>
      <p:ext uri="{BB962C8B-B14F-4D97-AF65-F5344CB8AC3E}">
        <p14:creationId xmlns:p14="http://schemas.microsoft.com/office/powerpoint/2010/main" val="817212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CCE92-C94D-1918-67BC-8EDF58D1803F}"/>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33CBA575-C7B6-877E-6FA0-B1CD061D34A4}"/>
              </a:ext>
            </a:extLst>
          </p:cNvPr>
          <p:cNvSpPr>
            <a:spLocks noGrp="1"/>
          </p:cNvSpPr>
          <p:nvPr>
            <p:ph type="ctrTitle"/>
          </p:nvPr>
        </p:nvSpPr>
        <p:spPr/>
        <p:txBody>
          <a:bodyPr>
            <a:normAutofit/>
          </a:bodyPr>
          <a:lstStyle/>
          <a:p>
            <a:r>
              <a:rPr lang="en-US">
                <a:latin typeface="Segoe UI"/>
                <a:cs typeface="Segoe UI"/>
              </a:rPr>
              <a:t>Compensation in Voyager</a:t>
            </a:r>
          </a:p>
        </p:txBody>
      </p:sp>
      <p:sp>
        <p:nvSpPr>
          <p:cNvPr id="5" name="Content Placeholder 3">
            <a:extLst>
              <a:ext uri="{FF2B5EF4-FFF2-40B4-BE49-F238E27FC236}">
                <a16:creationId xmlns:a16="http://schemas.microsoft.com/office/drawing/2014/main" id="{243CA347-F6B1-6AC3-4029-12692756FCB9}"/>
              </a:ext>
            </a:extLst>
          </p:cNvPr>
          <p:cNvSpPr>
            <a:spLocks noGrp="1"/>
          </p:cNvSpPr>
          <p:nvPr>
            <p:ph sz="quarter" idx="13"/>
          </p:nvPr>
        </p:nvSpPr>
        <p:spPr>
          <a:xfrm>
            <a:off x="1013791" y="1649895"/>
            <a:ext cx="9975286" cy="5059018"/>
          </a:xfrm>
        </p:spPr>
        <p:txBody>
          <a:bodyPr vert="horz" lIns="91440" tIns="45720" rIns="91440" bIns="45720" rtlCol="0" anchor="t">
            <a:normAutofit fontScale="85000" lnSpcReduction="20000"/>
          </a:bodyPr>
          <a:lstStyle/>
          <a:p>
            <a:pPr marL="0" indent="0" algn="ctr">
              <a:buNone/>
            </a:pPr>
            <a:r>
              <a:rPr lang="en-US" b="1" dirty="0">
                <a:latin typeface="Segoe UI"/>
                <a:ea typeface="Roboto"/>
                <a:cs typeface="Segoe UI"/>
              </a:rPr>
              <a:t>Administrative stipends vs. Additive stipends</a:t>
            </a:r>
            <a:endParaRPr lang="en-US" dirty="0">
              <a:latin typeface="Segoe UI"/>
              <a:cs typeface="Segoe UI"/>
            </a:endParaRPr>
          </a:p>
          <a:p>
            <a:pPr marL="0" indent="0">
              <a:buNone/>
            </a:pPr>
            <a:endParaRPr lang="en-US" b="1" dirty="0">
              <a:cs typeface="Arial"/>
            </a:endParaRPr>
          </a:p>
          <a:p>
            <a:pPr marL="0" indent="0">
              <a:buNone/>
            </a:pPr>
            <a:endParaRPr lang="en-US" b="1" dirty="0">
              <a:cs typeface="Arial"/>
            </a:endParaRPr>
          </a:p>
          <a:p>
            <a:endParaRPr lang="en-US" sz="2100" dirty="0">
              <a:solidFill>
                <a:srgbClr val="18384B"/>
              </a:solidFill>
              <a:latin typeface="Aptos"/>
              <a:cs typeface="Arial"/>
            </a:endParaRPr>
          </a:p>
          <a:p>
            <a:pPr marL="0" indent="0">
              <a:buNone/>
            </a:pPr>
            <a:endParaRPr lang="en-US" sz="2100" b="1" dirty="0">
              <a:solidFill>
                <a:srgbClr val="18384B"/>
              </a:solidFill>
              <a:latin typeface="Aptos"/>
              <a:ea typeface="Roboto"/>
              <a:cs typeface="Arial"/>
            </a:endParaRPr>
          </a:p>
          <a:p>
            <a:pPr marL="0" indent="0">
              <a:buNone/>
            </a:pPr>
            <a:endParaRPr lang="en-US" sz="2100" b="1" dirty="0">
              <a:solidFill>
                <a:srgbClr val="18384B"/>
              </a:solidFill>
              <a:latin typeface="Aptos"/>
              <a:ea typeface="Roboto"/>
              <a:cs typeface="Arial"/>
            </a:endParaRPr>
          </a:p>
          <a:p>
            <a:pPr marL="0" indent="0">
              <a:buNone/>
            </a:pPr>
            <a:endParaRPr lang="en-US" sz="2100" b="1" dirty="0">
              <a:solidFill>
                <a:srgbClr val="18384B"/>
              </a:solidFill>
              <a:latin typeface="Aptos"/>
              <a:ea typeface="Roboto"/>
              <a:cs typeface="Arial"/>
            </a:endParaRPr>
          </a:p>
          <a:p>
            <a:pPr marL="0" indent="0">
              <a:buNone/>
            </a:pPr>
            <a:endParaRPr lang="en-US" sz="2100" b="1" dirty="0">
              <a:solidFill>
                <a:srgbClr val="18384B"/>
              </a:solidFill>
              <a:latin typeface="Aptos"/>
              <a:ea typeface="Roboto"/>
              <a:cs typeface="Arial"/>
            </a:endParaRPr>
          </a:p>
          <a:p>
            <a:pPr marL="0" indent="0">
              <a:buNone/>
            </a:pPr>
            <a:endParaRPr lang="en-US" sz="2100" b="1" dirty="0">
              <a:solidFill>
                <a:srgbClr val="18384B"/>
              </a:solidFill>
              <a:latin typeface="Aptos"/>
              <a:ea typeface="Roboto"/>
              <a:cs typeface="Arial"/>
            </a:endParaRPr>
          </a:p>
          <a:p>
            <a:pPr marL="0" indent="0" algn="ctr">
              <a:buNone/>
            </a:pPr>
            <a:endParaRPr lang="en-US" sz="1600" b="1" dirty="0">
              <a:solidFill>
                <a:srgbClr val="18384B"/>
              </a:solidFill>
              <a:latin typeface="Segoe UI"/>
              <a:ea typeface="Roboto"/>
              <a:cs typeface="Segoe UI"/>
            </a:endParaRPr>
          </a:p>
          <a:p>
            <a:pPr marL="0" indent="0" algn="ctr">
              <a:buNone/>
            </a:pPr>
            <a:endParaRPr lang="en-US" sz="1800" b="1" dirty="0">
              <a:solidFill>
                <a:srgbClr val="18384B"/>
              </a:solidFill>
              <a:latin typeface="Segoe UI"/>
              <a:ea typeface="Roboto"/>
              <a:cs typeface="Segoe UI"/>
            </a:endParaRPr>
          </a:p>
          <a:p>
            <a:pPr marL="0" indent="0" algn="ctr">
              <a:buNone/>
            </a:pPr>
            <a:endParaRPr lang="en-US" sz="2100" b="1" dirty="0">
              <a:solidFill>
                <a:srgbClr val="18384B"/>
              </a:solidFill>
              <a:latin typeface="Segoe UI"/>
              <a:ea typeface="Roboto"/>
              <a:cs typeface="Segoe UI"/>
            </a:endParaRPr>
          </a:p>
          <a:p>
            <a:pPr marL="0" indent="0" algn="ctr">
              <a:buNone/>
            </a:pPr>
            <a:r>
              <a:rPr lang="en-US" sz="2100" b="1" dirty="0">
                <a:solidFill>
                  <a:srgbClr val="18384B"/>
                </a:solidFill>
                <a:latin typeface="Segoe UI"/>
                <a:ea typeface="Roboto"/>
                <a:cs typeface="Segoe UI"/>
              </a:rPr>
              <a:t>Duration and duties guide the review. </a:t>
            </a:r>
          </a:p>
          <a:p>
            <a:pPr marL="0" indent="0" algn="ctr">
              <a:buNone/>
            </a:pPr>
            <a:endParaRPr lang="en-US" sz="900" b="1" dirty="0">
              <a:solidFill>
                <a:srgbClr val="18384B"/>
              </a:solidFill>
              <a:latin typeface="Segoe UI"/>
              <a:ea typeface="Roboto"/>
              <a:cs typeface="Segoe UI"/>
            </a:endParaRPr>
          </a:p>
          <a:p>
            <a:pPr marL="0" indent="0" algn="ctr">
              <a:buNone/>
            </a:pPr>
            <a:r>
              <a:rPr lang="en-US" sz="2100" b="1" dirty="0">
                <a:solidFill>
                  <a:srgbClr val="18384B"/>
                </a:solidFill>
                <a:latin typeface="Segoe UI"/>
                <a:ea typeface="Roboto"/>
                <a:cs typeface="Segoe UI"/>
              </a:rPr>
              <a:t>Ask HR about special circumstances.</a:t>
            </a:r>
            <a:endParaRPr lang="en-US" sz="2100" dirty="0">
              <a:latin typeface="Segoe UI"/>
              <a:cs typeface="Segoe UI"/>
            </a:endParaRPr>
          </a:p>
        </p:txBody>
      </p:sp>
      <p:graphicFrame>
        <p:nvGraphicFramePr>
          <p:cNvPr id="2" name="Table 1">
            <a:extLst>
              <a:ext uri="{FF2B5EF4-FFF2-40B4-BE49-F238E27FC236}">
                <a16:creationId xmlns:a16="http://schemas.microsoft.com/office/drawing/2014/main" id="{A32FA3E5-0B4B-6E18-1E4E-A476D4D2A268}"/>
              </a:ext>
            </a:extLst>
          </p:cNvPr>
          <p:cNvGraphicFramePr>
            <a:graphicFrameLocks noGrp="1"/>
          </p:cNvGraphicFramePr>
          <p:nvPr>
            <p:extLst>
              <p:ext uri="{D42A27DB-BD31-4B8C-83A1-F6EECF244321}">
                <p14:modId xmlns:p14="http://schemas.microsoft.com/office/powerpoint/2010/main" val="660013055"/>
              </p:ext>
            </p:extLst>
          </p:nvPr>
        </p:nvGraphicFramePr>
        <p:xfrm>
          <a:off x="1917114" y="2266275"/>
          <a:ext cx="8168640" cy="3021343"/>
        </p:xfrm>
        <a:graphic>
          <a:graphicData uri="http://schemas.openxmlformats.org/drawingml/2006/table">
            <a:tbl>
              <a:tblPr firstRow="1" bandRow="1">
                <a:tableStyleId>{5C22544A-7EE6-4342-B048-85BDC9FD1C3A}</a:tableStyleId>
              </a:tblPr>
              <a:tblGrid>
                <a:gridCol w="4084320">
                  <a:extLst>
                    <a:ext uri="{9D8B030D-6E8A-4147-A177-3AD203B41FA5}">
                      <a16:colId xmlns:a16="http://schemas.microsoft.com/office/drawing/2014/main" val="2341422055"/>
                    </a:ext>
                  </a:extLst>
                </a:gridCol>
                <a:gridCol w="4084320">
                  <a:extLst>
                    <a:ext uri="{9D8B030D-6E8A-4147-A177-3AD203B41FA5}">
                      <a16:colId xmlns:a16="http://schemas.microsoft.com/office/drawing/2014/main" val="1222939193"/>
                    </a:ext>
                  </a:extLst>
                </a:gridCol>
              </a:tblGrid>
              <a:tr h="571825">
                <a:tc>
                  <a:txBody>
                    <a:bodyPr/>
                    <a:lstStyle/>
                    <a:p>
                      <a:pPr algn="ctr"/>
                      <a:r>
                        <a:rPr lang="en-US" sz="2200"/>
                        <a:t>Administrative Stipend</a:t>
                      </a:r>
                    </a:p>
                  </a:txBody>
                  <a:tcPr anchor="ctr"/>
                </a:tc>
                <a:tc>
                  <a:txBody>
                    <a:bodyPr/>
                    <a:lstStyle/>
                    <a:p>
                      <a:pPr algn="ctr"/>
                      <a:r>
                        <a:rPr lang="en-US" sz="2200" dirty="0"/>
                        <a:t>Additive Stipend</a:t>
                      </a:r>
                    </a:p>
                  </a:txBody>
                  <a:tcPr anchor="ctr"/>
                </a:tc>
                <a:extLst>
                  <a:ext uri="{0D108BD9-81ED-4DB2-BD59-A6C34878D82A}">
                    <a16:rowId xmlns:a16="http://schemas.microsoft.com/office/drawing/2014/main" val="2442612495"/>
                  </a:ext>
                </a:extLst>
              </a:tr>
              <a:tr h="530593">
                <a:tc>
                  <a:txBody>
                    <a:bodyPr/>
                    <a:lstStyle/>
                    <a:p>
                      <a:pPr algn="ctr"/>
                      <a:r>
                        <a:rPr lang="en-US">
                          <a:latin typeface="Segoe UI"/>
                          <a:cs typeface="Segoe UI"/>
                        </a:rPr>
                        <a:t>Salary component</a:t>
                      </a:r>
                    </a:p>
                  </a:txBody>
                  <a:tcPr anchor="ctr"/>
                </a:tc>
                <a:tc>
                  <a:txBody>
                    <a:bodyPr/>
                    <a:lstStyle/>
                    <a:p>
                      <a:pPr algn="ctr"/>
                      <a:r>
                        <a:rPr lang="en-US">
                          <a:latin typeface="Segoe UI"/>
                          <a:cs typeface="Segoe UI"/>
                        </a:rPr>
                        <a:t>ICP under Additional Compensation</a:t>
                      </a:r>
                    </a:p>
                  </a:txBody>
                  <a:tcPr anchor="ctr"/>
                </a:tc>
                <a:extLst>
                  <a:ext uri="{0D108BD9-81ED-4DB2-BD59-A6C34878D82A}">
                    <a16:rowId xmlns:a16="http://schemas.microsoft.com/office/drawing/2014/main" val="1688496659"/>
                  </a:ext>
                </a:extLst>
              </a:tr>
              <a:tr h="530593">
                <a:tc>
                  <a:txBody>
                    <a:bodyPr/>
                    <a:lstStyle/>
                    <a:p>
                      <a:pPr lvl="0" algn="ctr">
                        <a:lnSpc>
                          <a:spcPct val="100000"/>
                        </a:lnSpc>
                        <a:spcBef>
                          <a:spcPts val="0"/>
                        </a:spcBef>
                        <a:spcAft>
                          <a:spcPts val="0"/>
                        </a:spcAft>
                        <a:buNone/>
                      </a:pPr>
                      <a:r>
                        <a:rPr lang="en-US" sz="1800" b="0" i="0" u="none" strike="noStrike" noProof="0">
                          <a:solidFill>
                            <a:srgbClr val="011E41"/>
                          </a:solidFill>
                          <a:latin typeface="Segoe UI"/>
                          <a:cs typeface="Segoe UI"/>
                        </a:rPr>
                        <a:t>Administrative assignment</a:t>
                      </a:r>
                    </a:p>
                  </a:txBody>
                  <a:tcPr anchor="ctr"/>
                </a:tc>
                <a:tc>
                  <a:txBody>
                    <a:bodyPr/>
                    <a:lstStyle/>
                    <a:p>
                      <a:pPr lvl="0" algn="ctr">
                        <a:lnSpc>
                          <a:spcPct val="100000"/>
                        </a:lnSpc>
                        <a:spcBef>
                          <a:spcPts val="0"/>
                        </a:spcBef>
                        <a:spcAft>
                          <a:spcPts val="0"/>
                        </a:spcAft>
                        <a:buNone/>
                      </a:pPr>
                      <a:r>
                        <a:rPr lang="en-US" sz="1800" b="0" i="0" u="none" strike="noStrike" noProof="0">
                          <a:solidFill>
                            <a:srgbClr val="011E41"/>
                          </a:solidFill>
                          <a:latin typeface="Segoe UI"/>
                          <a:cs typeface="Segoe UI"/>
                        </a:rPr>
                        <a:t>Temporary added duties</a:t>
                      </a:r>
                    </a:p>
                  </a:txBody>
                  <a:tcPr anchor="ctr"/>
                </a:tc>
                <a:extLst>
                  <a:ext uri="{0D108BD9-81ED-4DB2-BD59-A6C34878D82A}">
                    <a16:rowId xmlns:a16="http://schemas.microsoft.com/office/drawing/2014/main" val="3170012918"/>
                  </a:ext>
                </a:extLst>
              </a:tr>
              <a:tr h="857739">
                <a:tc>
                  <a:txBody>
                    <a:bodyPr/>
                    <a:lstStyle/>
                    <a:p>
                      <a:pPr lvl="0" algn="ctr">
                        <a:lnSpc>
                          <a:spcPct val="100000"/>
                        </a:lnSpc>
                        <a:spcBef>
                          <a:spcPts val="0"/>
                        </a:spcBef>
                        <a:spcAft>
                          <a:spcPts val="0"/>
                        </a:spcAft>
                        <a:buNone/>
                      </a:pPr>
                      <a:r>
                        <a:rPr lang="en-US" sz="1800" b="0" i="0" u="none" strike="noStrike" noProof="0" dirty="0">
                          <a:solidFill>
                            <a:srgbClr val="011E41"/>
                          </a:solidFill>
                          <a:latin typeface="Segoe UI"/>
                          <a:cs typeface="Segoe UI"/>
                        </a:rPr>
                        <a:t>Generally a year or longer </a:t>
                      </a:r>
                    </a:p>
                    <a:p>
                      <a:pPr lvl="0" algn="ctr">
                        <a:lnSpc>
                          <a:spcPct val="100000"/>
                        </a:lnSpc>
                        <a:spcBef>
                          <a:spcPts val="0"/>
                        </a:spcBef>
                        <a:spcAft>
                          <a:spcPts val="0"/>
                        </a:spcAft>
                        <a:buNone/>
                      </a:pPr>
                      <a:r>
                        <a:rPr lang="en-US" sz="1800" b="0" i="0" u="none" strike="noStrike" noProof="0" dirty="0">
                          <a:solidFill>
                            <a:srgbClr val="011E41"/>
                          </a:solidFill>
                          <a:latin typeface="Segoe UI"/>
                          <a:cs typeface="Segoe UI"/>
                        </a:rPr>
                        <a:t>No end date</a:t>
                      </a:r>
                    </a:p>
                  </a:txBody>
                  <a:tcPr anchor="ctr"/>
                </a:tc>
                <a:tc>
                  <a:txBody>
                    <a:bodyPr/>
                    <a:lstStyle/>
                    <a:p>
                      <a:pPr lvl="0" algn="ctr">
                        <a:lnSpc>
                          <a:spcPct val="100000"/>
                        </a:lnSpc>
                        <a:spcBef>
                          <a:spcPts val="0"/>
                        </a:spcBef>
                        <a:spcAft>
                          <a:spcPts val="0"/>
                        </a:spcAft>
                        <a:buNone/>
                      </a:pPr>
                      <a:r>
                        <a:rPr lang="en-US" sz="1800" b="0" i="0" u="none" strike="noStrike" noProof="0" dirty="0">
                          <a:solidFill>
                            <a:srgbClr val="011E41"/>
                          </a:solidFill>
                          <a:latin typeface="Segoe UI"/>
                          <a:cs typeface="Segoe UI"/>
                        </a:rPr>
                        <a:t>Limited duration </a:t>
                      </a:r>
                    </a:p>
                    <a:p>
                      <a:pPr lvl="0" algn="ctr">
                        <a:lnSpc>
                          <a:spcPct val="100000"/>
                        </a:lnSpc>
                        <a:spcBef>
                          <a:spcPts val="0"/>
                        </a:spcBef>
                        <a:spcAft>
                          <a:spcPts val="0"/>
                        </a:spcAft>
                        <a:buNone/>
                      </a:pPr>
                      <a:r>
                        <a:rPr lang="en-US" sz="1800" b="0" i="0" u="none" strike="noStrike" noProof="0" dirty="0">
                          <a:solidFill>
                            <a:srgbClr val="011E41"/>
                          </a:solidFill>
                          <a:latin typeface="Segoe UI"/>
                          <a:cs typeface="Segoe UI"/>
                        </a:rPr>
                        <a:t>Has an end date</a:t>
                      </a:r>
                    </a:p>
                  </a:txBody>
                  <a:tcPr anchor="ctr"/>
                </a:tc>
                <a:extLst>
                  <a:ext uri="{0D108BD9-81ED-4DB2-BD59-A6C34878D82A}">
                    <a16:rowId xmlns:a16="http://schemas.microsoft.com/office/drawing/2014/main" val="3945477302"/>
                  </a:ext>
                </a:extLst>
              </a:tr>
              <a:tr h="530593">
                <a:tc>
                  <a:txBody>
                    <a:bodyPr/>
                    <a:lstStyle/>
                    <a:p>
                      <a:pPr lvl="0" algn="ctr">
                        <a:lnSpc>
                          <a:spcPct val="100000"/>
                        </a:lnSpc>
                        <a:spcBef>
                          <a:spcPts val="0"/>
                        </a:spcBef>
                        <a:spcAft>
                          <a:spcPts val="0"/>
                        </a:spcAft>
                        <a:buNone/>
                      </a:pPr>
                      <a:r>
                        <a:rPr lang="en-US" sz="1800" b="0" i="0" u="none" strike="noStrike" noProof="0" dirty="0">
                          <a:solidFill>
                            <a:srgbClr val="011E41"/>
                          </a:solidFill>
                          <a:latin typeface="Segoe UI"/>
                          <a:cs typeface="Segoe UI"/>
                        </a:rPr>
                        <a:t>Eligible for ATB increases</a:t>
                      </a:r>
                    </a:p>
                  </a:txBody>
                  <a:tcPr anchor="ctr"/>
                </a:tc>
                <a:tc>
                  <a:txBody>
                    <a:bodyPr/>
                    <a:lstStyle/>
                    <a:p>
                      <a:pPr lvl="0" algn="ctr">
                        <a:lnSpc>
                          <a:spcPct val="100000"/>
                        </a:lnSpc>
                        <a:spcBef>
                          <a:spcPts val="0"/>
                        </a:spcBef>
                        <a:spcAft>
                          <a:spcPts val="0"/>
                        </a:spcAft>
                        <a:buNone/>
                      </a:pPr>
                      <a:r>
                        <a:rPr lang="en-US" sz="1800" b="0" i="0" u="none" strike="noStrike" noProof="0" dirty="0">
                          <a:solidFill>
                            <a:srgbClr val="011E41"/>
                          </a:solidFill>
                          <a:latin typeface="Segoe UI"/>
                          <a:cs typeface="Segoe UI"/>
                        </a:rPr>
                        <a:t>No ATB increase</a:t>
                      </a:r>
                    </a:p>
                  </a:txBody>
                  <a:tcPr anchor="ctr"/>
                </a:tc>
                <a:extLst>
                  <a:ext uri="{0D108BD9-81ED-4DB2-BD59-A6C34878D82A}">
                    <a16:rowId xmlns:a16="http://schemas.microsoft.com/office/drawing/2014/main" val="1322215586"/>
                  </a:ext>
                </a:extLst>
              </a:tr>
            </a:tbl>
          </a:graphicData>
        </a:graphic>
      </p:graphicFrame>
    </p:spTree>
    <p:extLst>
      <p:ext uri="{BB962C8B-B14F-4D97-AF65-F5344CB8AC3E}">
        <p14:creationId xmlns:p14="http://schemas.microsoft.com/office/powerpoint/2010/main" val="2296386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4856C-9FAA-3E56-C160-84CD5FA989F8}"/>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F159AE68-3F94-84F6-E845-3D40B59C2D8B}"/>
              </a:ext>
            </a:extLst>
          </p:cNvPr>
          <p:cNvSpPr>
            <a:spLocks noGrp="1"/>
          </p:cNvSpPr>
          <p:nvPr>
            <p:ph type="ctrTitle"/>
          </p:nvPr>
        </p:nvSpPr>
        <p:spPr/>
        <p:txBody>
          <a:bodyPr>
            <a:normAutofit/>
          </a:bodyPr>
          <a:lstStyle/>
          <a:p>
            <a:r>
              <a:rPr lang="en-US">
                <a:latin typeface="Segoe UI"/>
                <a:cs typeface="Segoe UI"/>
              </a:rPr>
              <a:t>Compensation in Voyager</a:t>
            </a:r>
          </a:p>
        </p:txBody>
      </p:sp>
      <p:sp>
        <p:nvSpPr>
          <p:cNvPr id="5" name="Content Placeholder 3">
            <a:extLst>
              <a:ext uri="{FF2B5EF4-FFF2-40B4-BE49-F238E27FC236}">
                <a16:creationId xmlns:a16="http://schemas.microsoft.com/office/drawing/2014/main" id="{56CE8043-EFD2-25B2-6819-13C6154B0DEA}"/>
              </a:ext>
            </a:extLst>
          </p:cNvPr>
          <p:cNvSpPr>
            <a:spLocks noGrp="1"/>
          </p:cNvSpPr>
          <p:nvPr>
            <p:ph sz="quarter" idx="13"/>
          </p:nvPr>
        </p:nvSpPr>
        <p:spPr>
          <a:xfrm>
            <a:off x="1013791" y="1815515"/>
            <a:ext cx="9975286" cy="4615490"/>
          </a:xfrm>
        </p:spPr>
        <p:txBody>
          <a:bodyPr vert="horz" lIns="91440" tIns="45720" rIns="91440" bIns="45720" rtlCol="0" anchor="t">
            <a:normAutofit lnSpcReduction="10000"/>
          </a:bodyPr>
          <a:lstStyle/>
          <a:p>
            <a:pPr marL="0" indent="0">
              <a:buNone/>
            </a:pPr>
            <a:r>
              <a:rPr lang="en-US" b="1" dirty="0">
                <a:latin typeface="Segoe UI"/>
                <a:ea typeface="Roboto"/>
                <a:cs typeface="Segoe UI"/>
              </a:rPr>
              <a:t>Which payment fits?</a:t>
            </a:r>
          </a:p>
          <a:p>
            <a:pPr marL="457200" indent="-457200">
              <a:lnSpc>
                <a:spcPct val="150000"/>
              </a:lnSpc>
              <a:buFont typeface="Wingdings" panose="020B0604020202020204" pitchFamily="34" charset="0"/>
              <a:buChar char="Ø"/>
            </a:pPr>
            <a:r>
              <a:rPr lang="en-US" sz="1900" dirty="0">
                <a:solidFill>
                  <a:srgbClr val="18384B"/>
                </a:solidFill>
                <a:latin typeface="Segoe UI"/>
                <a:ea typeface="Roboto"/>
                <a:cs typeface="Segoe UI"/>
              </a:rPr>
              <a:t>Primary position duties and ongoing pay: </a:t>
            </a:r>
            <a:r>
              <a:rPr lang="en-US" sz="1900" b="1" i="1" dirty="0">
                <a:solidFill>
                  <a:srgbClr val="18384B"/>
                </a:solidFill>
                <a:latin typeface="Segoe UI"/>
                <a:ea typeface="Roboto"/>
                <a:cs typeface="Segoe UI"/>
              </a:rPr>
              <a:t>Base Salary</a:t>
            </a:r>
            <a:endParaRPr lang="en-US" b="1" i="1" dirty="0">
              <a:latin typeface="Segoe UI"/>
              <a:ea typeface="Roboto"/>
              <a:cs typeface="Segoe UI"/>
            </a:endParaRPr>
          </a:p>
          <a:p>
            <a:pPr marL="457200" indent="-457200">
              <a:lnSpc>
                <a:spcPct val="150000"/>
              </a:lnSpc>
              <a:buFont typeface="Wingdings" panose="020B0604020202020204" pitchFamily="34" charset="0"/>
              <a:buChar char="Ø"/>
            </a:pPr>
            <a:r>
              <a:rPr lang="en-US" sz="1900" dirty="0">
                <a:solidFill>
                  <a:srgbClr val="18384B"/>
                </a:solidFill>
                <a:latin typeface="Segoe UI"/>
                <a:ea typeface="Roboto"/>
                <a:cs typeface="Segoe UI"/>
              </a:rPr>
              <a:t>Additional administrative role as part of salary: </a:t>
            </a:r>
            <a:r>
              <a:rPr lang="en-US" sz="1900" b="1" i="1" dirty="0">
                <a:solidFill>
                  <a:srgbClr val="18384B"/>
                </a:solidFill>
                <a:latin typeface="Segoe UI"/>
                <a:ea typeface="Roboto"/>
                <a:cs typeface="Segoe UI"/>
              </a:rPr>
              <a:t>Administrative Stipend</a:t>
            </a:r>
            <a:endParaRPr lang="en-US" b="1" i="1" dirty="0">
              <a:latin typeface="Segoe UI"/>
              <a:cs typeface="Segoe UI"/>
            </a:endParaRPr>
          </a:p>
          <a:p>
            <a:pPr marL="457200" indent="-457200">
              <a:lnSpc>
                <a:spcPct val="150000"/>
              </a:lnSpc>
              <a:buFont typeface="Wingdings" panose="020B0604020202020204" pitchFamily="34" charset="0"/>
              <a:buChar char="Ø"/>
            </a:pPr>
            <a:r>
              <a:rPr lang="en-US" sz="1900" dirty="0">
                <a:solidFill>
                  <a:srgbClr val="18384B"/>
                </a:solidFill>
                <a:latin typeface="Segoe UI"/>
                <a:ea typeface="Roboto"/>
                <a:cs typeface="Segoe UI"/>
              </a:rPr>
              <a:t>Faculty salary dependent on designated funding: </a:t>
            </a:r>
            <a:r>
              <a:rPr lang="en-US" sz="1900" b="1" i="1" dirty="0">
                <a:solidFill>
                  <a:srgbClr val="18384B"/>
                </a:solidFill>
                <a:latin typeface="Segoe UI"/>
                <a:ea typeface="Roboto"/>
                <a:cs typeface="Segoe UI"/>
              </a:rPr>
              <a:t>At-Risk Salary</a:t>
            </a:r>
            <a:endParaRPr lang="en-US" b="1" i="1" dirty="0">
              <a:latin typeface="Segoe UI"/>
              <a:ea typeface="Roboto"/>
              <a:cs typeface="Segoe UI"/>
            </a:endParaRPr>
          </a:p>
          <a:p>
            <a:pPr marL="457200" indent="-457200">
              <a:lnSpc>
                <a:spcPct val="150000"/>
              </a:lnSpc>
              <a:buFont typeface="Wingdings" panose="020B0604020202020204" pitchFamily="34" charset="0"/>
              <a:buChar char="Ø"/>
            </a:pPr>
            <a:r>
              <a:rPr lang="en-US" sz="1900" dirty="0">
                <a:solidFill>
                  <a:srgbClr val="18384B"/>
                </a:solidFill>
                <a:latin typeface="Segoe UI"/>
                <a:ea typeface="Roboto"/>
                <a:cs typeface="Segoe UI"/>
              </a:rPr>
              <a:t>One activity beyond normal duties: </a:t>
            </a:r>
            <a:r>
              <a:rPr lang="en-US" sz="1900" b="1" i="1" dirty="0">
                <a:solidFill>
                  <a:srgbClr val="18384B"/>
                </a:solidFill>
                <a:latin typeface="Segoe UI"/>
                <a:ea typeface="Roboto"/>
                <a:cs typeface="Segoe UI"/>
              </a:rPr>
              <a:t>One-Time Extra Compensation</a:t>
            </a:r>
            <a:endParaRPr lang="en-US" b="1" i="1" dirty="0">
              <a:latin typeface="Segoe UI"/>
              <a:ea typeface="Roboto"/>
              <a:cs typeface="Segoe UI"/>
            </a:endParaRPr>
          </a:p>
          <a:p>
            <a:pPr marL="457200" indent="-457200">
              <a:lnSpc>
                <a:spcPct val="150000"/>
              </a:lnSpc>
              <a:buFont typeface="Wingdings" panose="020B0604020202020204" pitchFamily="34" charset="0"/>
              <a:buChar char="Ø"/>
            </a:pPr>
            <a:r>
              <a:rPr lang="en-US" sz="1900" dirty="0">
                <a:solidFill>
                  <a:srgbClr val="18384B"/>
                </a:solidFill>
                <a:latin typeface="Segoe UI"/>
                <a:ea typeface="Roboto"/>
                <a:cs typeface="Segoe UI"/>
              </a:rPr>
              <a:t>Additional work over several pay periods: </a:t>
            </a:r>
            <a:r>
              <a:rPr lang="en-US" sz="1900" b="1" i="1" dirty="0">
                <a:solidFill>
                  <a:srgbClr val="18384B"/>
                </a:solidFill>
                <a:latin typeface="Segoe UI"/>
                <a:ea typeface="Roboto"/>
                <a:cs typeface="Segoe UI"/>
              </a:rPr>
              <a:t>Recurring Extra Compensation</a:t>
            </a:r>
            <a:endParaRPr lang="en-US" b="1" i="1" dirty="0">
              <a:latin typeface="Segoe UI"/>
              <a:ea typeface="Roboto"/>
              <a:cs typeface="Segoe UI"/>
            </a:endParaRPr>
          </a:p>
          <a:p>
            <a:pPr marL="457200" indent="-457200">
              <a:lnSpc>
                <a:spcPct val="150000"/>
              </a:lnSpc>
              <a:buFont typeface="Wingdings" panose="020B0604020202020204" pitchFamily="34" charset="0"/>
              <a:buChar char="Ø"/>
            </a:pPr>
            <a:r>
              <a:rPr lang="en-US" sz="1900" dirty="0">
                <a:solidFill>
                  <a:srgbClr val="18384B"/>
                </a:solidFill>
                <a:latin typeface="Segoe UI"/>
                <a:ea typeface="Roboto"/>
                <a:cs typeface="Segoe UI"/>
              </a:rPr>
              <a:t>Temporary added duty paid as a stipend: </a:t>
            </a:r>
            <a:r>
              <a:rPr lang="en-US" sz="1900" b="1" i="1" dirty="0">
                <a:solidFill>
                  <a:srgbClr val="18384B"/>
                </a:solidFill>
                <a:latin typeface="Segoe UI"/>
                <a:ea typeface="Roboto"/>
                <a:cs typeface="Segoe UI"/>
              </a:rPr>
              <a:t>Additive Stipend</a:t>
            </a:r>
            <a:endParaRPr lang="en-US" b="1" i="1" dirty="0">
              <a:latin typeface="Segoe UI"/>
              <a:ea typeface="Roboto"/>
              <a:cs typeface="Segoe UI"/>
            </a:endParaRPr>
          </a:p>
          <a:p>
            <a:pPr marL="0" indent="0">
              <a:buNone/>
            </a:pPr>
            <a:endParaRPr lang="en-US" b="1" dirty="0">
              <a:latin typeface="Segoe UI"/>
              <a:cs typeface="Segoe UI"/>
            </a:endParaRPr>
          </a:p>
          <a:p>
            <a:pPr>
              <a:buNone/>
            </a:pPr>
            <a:r>
              <a:rPr lang="en-US" sz="1800" b="1" dirty="0">
                <a:solidFill>
                  <a:srgbClr val="063B5B"/>
                </a:solidFill>
                <a:latin typeface="Segoe UI"/>
                <a:ea typeface="Roboto"/>
                <a:cs typeface="Segoe UI"/>
              </a:rPr>
              <a:t>When in doubt, contact HR before submitting.</a:t>
            </a:r>
            <a:endParaRPr lang="en-US" sz="1800" dirty="0">
              <a:latin typeface="Segoe UI"/>
              <a:ea typeface="Roboto"/>
              <a:cs typeface="Segoe UI"/>
            </a:endParaRPr>
          </a:p>
        </p:txBody>
      </p:sp>
    </p:spTree>
    <p:extLst>
      <p:ext uri="{BB962C8B-B14F-4D97-AF65-F5344CB8AC3E}">
        <p14:creationId xmlns:p14="http://schemas.microsoft.com/office/powerpoint/2010/main" val="42638854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1DFA2-DE54-CC19-6C49-778714D081A8}"/>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B6F51D46-EB80-4C20-56D9-D3B7BD08EE0F}"/>
              </a:ext>
            </a:extLst>
          </p:cNvPr>
          <p:cNvSpPr>
            <a:spLocks noGrp="1"/>
          </p:cNvSpPr>
          <p:nvPr>
            <p:ph type="ctrTitle"/>
          </p:nvPr>
        </p:nvSpPr>
        <p:spPr/>
        <p:txBody>
          <a:bodyPr>
            <a:normAutofit/>
          </a:bodyPr>
          <a:lstStyle/>
          <a:p>
            <a:r>
              <a:rPr lang="en-US">
                <a:latin typeface="Segoe UI"/>
                <a:cs typeface="Segoe UI"/>
              </a:rPr>
              <a:t>Compensation in Voyager</a:t>
            </a:r>
          </a:p>
        </p:txBody>
      </p:sp>
      <p:sp>
        <p:nvSpPr>
          <p:cNvPr id="5" name="Content Placeholder 3">
            <a:extLst>
              <a:ext uri="{FF2B5EF4-FFF2-40B4-BE49-F238E27FC236}">
                <a16:creationId xmlns:a16="http://schemas.microsoft.com/office/drawing/2014/main" id="{31F4EF61-9F0F-C1E9-EFD0-BDFA316BFF1A}"/>
              </a:ext>
            </a:extLst>
          </p:cNvPr>
          <p:cNvSpPr>
            <a:spLocks noGrp="1"/>
          </p:cNvSpPr>
          <p:nvPr>
            <p:ph sz="quarter" idx="13"/>
          </p:nvPr>
        </p:nvSpPr>
        <p:spPr>
          <a:xfrm>
            <a:off x="1013791" y="1729252"/>
            <a:ext cx="9975286" cy="4457337"/>
          </a:xfrm>
        </p:spPr>
        <p:txBody>
          <a:bodyPr vert="horz" lIns="91440" tIns="45720" rIns="91440" bIns="45720" rtlCol="0" anchor="t">
            <a:normAutofit/>
          </a:bodyPr>
          <a:lstStyle/>
          <a:p>
            <a:pPr marL="0" indent="0">
              <a:buNone/>
            </a:pPr>
            <a:r>
              <a:rPr lang="en-US" b="1" dirty="0">
                <a:solidFill>
                  <a:schemeClr val="tx2"/>
                </a:solidFill>
                <a:latin typeface="Segoe UI"/>
                <a:ea typeface="Roboto"/>
                <a:cs typeface="Segoe UI"/>
              </a:rPr>
              <a:t>When another department funds extra compensation</a:t>
            </a:r>
            <a:endParaRPr lang="en-US" sz="2000" dirty="0">
              <a:solidFill>
                <a:schemeClr val="tx2"/>
              </a:solidFill>
              <a:latin typeface="Segoe UI"/>
              <a:ea typeface="Roboto"/>
              <a:cs typeface="Segoe UI"/>
            </a:endParaRPr>
          </a:p>
          <a:p>
            <a:pPr marL="342900" indent="-342900"/>
            <a:r>
              <a:rPr lang="en-US" sz="2000" b="1" dirty="0">
                <a:solidFill>
                  <a:schemeClr val="tx2"/>
                </a:solidFill>
                <a:highlight>
                  <a:srgbClr val="FCFCFC"/>
                </a:highlight>
                <a:latin typeface="Segoe UI"/>
                <a:ea typeface="Roboto"/>
                <a:cs typeface="Segoe UI"/>
              </a:rPr>
              <a:t>Submit the ICP through Dynamic Forms.</a:t>
            </a:r>
            <a:r>
              <a:rPr lang="en-US" sz="2000" dirty="0">
                <a:solidFill>
                  <a:schemeClr val="tx2"/>
                </a:solidFill>
                <a:highlight>
                  <a:srgbClr val="FCFCFC"/>
                </a:highlight>
                <a:latin typeface="Segoe UI"/>
                <a:ea typeface="Roboto"/>
                <a:cs typeface="Segoe UI"/>
              </a:rPr>
              <a:t> This is still required when another department funds the payment.</a:t>
            </a:r>
          </a:p>
          <a:p>
            <a:pPr marL="342900" indent="-342900"/>
            <a:r>
              <a:rPr lang="en-US" sz="2000" dirty="0">
                <a:solidFill>
                  <a:schemeClr val="tx2"/>
                </a:solidFill>
                <a:highlight>
                  <a:srgbClr val="FCFCFC"/>
                </a:highlight>
                <a:latin typeface="Segoe UI"/>
                <a:ea typeface="Roboto"/>
                <a:cs typeface="Segoe UI"/>
              </a:rPr>
              <a:t>The </a:t>
            </a:r>
            <a:r>
              <a:rPr lang="en-US" sz="2000" b="1" dirty="0">
                <a:solidFill>
                  <a:schemeClr val="tx2"/>
                </a:solidFill>
                <a:highlight>
                  <a:srgbClr val="FCFCFC"/>
                </a:highlight>
                <a:latin typeface="Segoe UI"/>
                <a:ea typeface="Roboto"/>
                <a:cs typeface="Segoe UI"/>
              </a:rPr>
              <a:t>budget authority for the employee’s home department</a:t>
            </a:r>
            <a:r>
              <a:rPr lang="en-US" sz="2000" dirty="0">
                <a:solidFill>
                  <a:schemeClr val="tx2"/>
                </a:solidFill>
                <a:highlight>
                  <a:srgbClr val="FCFCFC"/>
                </a:highlight>
                <a:latin typeface="Segoe UI"/>
                <a:ea typeface="Roboto"/>
                <a:cs typeface="Segoe UI"/>
              </a:rPr>
              <a:t> must also create an element labor schedule using the chart of accounts string provided by the funding department.</a:t>
            </a:r>
            <a:endParaRPr lang="en-US" sz="2000" dirty="0">
              <a:solidFill>
                <a:schemeClr val="tx2"/>
              </a:solidFill>
              <a:latin typeface="Segoe UI"/>
              <a:ea typeface="Roboto"/>
              <a:cs typeface="Segoe UI"/>
            </a:endParaRPr>
          </a:p>
          <a:p>
            <a:pPr marL="971550" lvl="1" indent="-285750">
              <a:buFont typeface="Courier New,monospace"/>
              <a:buChar char="o"/>
            </a:pPr>
            <a:endParaRPr lang="en-US" dirty="0">
              <a:solidFill>
                <a:srgbClr val="011E41"/>
              </a:solidFill>
            </a:endParaRPr>
          </a:p>
          <a:p>
            <a:pPr marL="971550" lvl="1" indent="-285750">
              <a:buFont typeface="Courier New,monospace"/>
              <a:buChar char="o"/>
            </a:pPr>
            <a:endParaRPr lang="en-US" dirty="0">
              <a:solidFill>
                <a:srgbClr val="011E41"/>
              </a:solidFill>
            </a:endParaRPr>
          </a:p>
          <a:p>
            <a:pPr>
              <a:buFont typeface="Arial"/>
              <a:buChar char="•"/>
            </a:pPr>
            <a:endParaRPr lang="en-US" dirty="0">
              <a:solidFill>
                <a:srgbClr val="011E41"/>
              </a:solidFill>
            </a:endParaRPr>
          </a:p>
          <a:p>
            <a:pPr>
              <a:buFont typeface="Arial"/>
              <a:buChar char="•"/>
            </a:pPr>
            <a:endParaRPr lang="en-US" dirty="0">
              <a:solidFill>
                <a:srgbClr val="011E41"/>
              </a:solidFill>
            </a:endParaRPr>
          </a:p>
          <a:p>
            <a:pPr marL="0" indent="0">
              <a:buNone/>
            </a:pPr>
            <a:endParaRPr lang="en-US" b="1" dirty="0"/>
          </a:p>
        </p:txBody>
      </p:sp>
      <p:graphicFrame>
        <p:nvGraphicFramePr>
          <p:cNvPr id="8" name="Table 7">
            <a:extLst>
              <a:ext uri="{FF2B5EF4-FFF2-40B4-BE49-F238E27FC236}">
                <a16:creationId xmlns:a16="http://schemas.microsoft.com/office/drawing/2014/main" id="{8ED8D7FB-AFB3-E71F-EF6B-D0361D7A0F79}"/>
              </a:ext>
            </a:extLst>
          </p:cNvPr>
          <p:cNvGraphicFramePr>
            <a:graphicFrameLocks noGrp="1"/>
          </p:cNvGraphicFramePr>
          <p:nvPr>
            <p:extLst>
              <p:ext uri="{D42A27DB-BD31-4B8C-83A1-F6EECF244321}">
                <p14:modId xmlns:p14="http://schemas.microsoft.com/office/powerpoint/2010/main" val="1547980126"/>
              </p:ext>
            </p:extLst>
          </p:nvPr>
        </p:nvGraphicFramePr>
        <p:xfrm>
          <a:off x="1514944" y="4238495"/>
          <a:ext cx="8752177" cy="2124786"/>
        </p:xfrm>
        <a:graphic>
          <a:graphicData uri="http://schemas.openxmlformats.org/drawingml/2006/table">
            <a:tbl>
              <a:tblPr firstRow="1" bandRow="1">
                <a:tableStyleId>{5C22544A-7EE6-4342-B048-85BDC9FD1C3A}</a:tableStyleId>
              </a:tblPr>
              <a:tblGrid>
                <a:gridCol w="4218133">
                  <a:extLst>
                    <a:ext uri="{9D8B030D-6E8A-4147-A177-3AD203B41FA5}">
                      <a16:colId xmlns:a16="http://schemas.microsoft.com/office/drawing/2014/main" val="433971463"/>
                    </a:ext>
                  </a:extLst>
                </a:gridCol>
                <a:gridCol w="4534044">
                  <a:extLst>
                    <a:ext uri="{9D8B030D-6E8A-4147-A177-3AD203B41FA5}">
                      <a16:colId xmlns:a16="http://schemas.microsoft.com/office/drawing/2014/main" val="1376013885"/>
                    </a:ext>
                  </a:extLst>
                </a:gridCol>
              </a:tblGrid>
              <a:tr h="708262">
                <a:tc>
                  <a:txBody>
                    <a:bodyPr/>
                    <a:lstStyle/>
                    <a:p>
                      <a:pPr algn="ctr"/>
                      <a:r>
                        <a:rPr lang="en-US" sz="2200" dirty="0"/>
                        <a:t>Payment Type</a:t>
                      </a:r>
                    </a:p>
                  </a:txBody>
                  <a:tcPr anchor="ctr"/>
                </a:tc>
                <a:tc>
                  <a:txBody>
                    <a:bodyPr/>
                    <a:lstStyle/>
                    <a:p>
                      <a:pPr algn="ctr"/>
                      <a:r>
                        <a:rPr lang="en-US" sz="2200" dirty="0"/>
                        <a:t>Element for the Labor Schedule</a:t>
                      </a:r>
                    </a:p>
                  </a:txBody>
                  <a:tcPr anchor="ctr"/>
                </a:tc>
                <a:extLst>
                  <a:ext uri="{0D108BD9-81ED-4DB2-BD59-A6C34878D82A}">
                    <a16:rowId xmlns:a16="http://schemas.microsoft.com/office/drawing/2014/main" val="1635623912"/>
                  </a:ext>
                </a:extLst>
              </a:tr>
              <a:tr h="708262">
                <a:tc>
                  <a:txBody>
                    <a:bodyPr/>
                    <a:lstStyle/>
                    <a:p>
                      <a:pPr algn="ctr"/>
                      <a:r>
                        <a:rPr lang="en-US" dirty="0">
                          <a:latin typeface="Segoe UI"/>
                          <a:cs typeface="Segoe UI"/>
                        </a:rPr>
                        <a:t>Single Payment</a:t>
                      </a:r>
                    </a:p>
                  </a:txBody>
                  <a:tcPr anchor="ctr"/>
                </a:tc>
                <a:tc>
                  <a:txBody>
                    <a:bodyPr/>
                    <a:lstStyle/>
                    <a:p>
                      <a:pPr algn="ctr"/>
                      <a:r>
                        <a:rPr lang="en-US">
                          <a:latin typeface="Segoe UI"/>
                          <a:cs typeface="Segoe UI"/>
                        </a:rPr>
                        <a:t>Extra Comp Earnings Results</a:t>
                      </a:r>
                    </a:p>
                  </a:txBody>
                  <a:tcPr anchor="ctr"/>
                </a:tc>
                <a:extLst>
                  <a:ext uri="{0D108BD9-81ED-4DB2-BD59-A6C34878D82A}">
                    <a16:rowId xmlns:a16="http://schemas.microsoft.com/office/drawing/2014/main" val="3344517188"/>
                  </a:ext>
                </a:extLst>
              </a:tr>
              <a:tr h="708262">
                <a:tc>
                  <a:txBody>
                    <a:bodyPr/>
                    <a:lstStyle/>
                    <a:p>
                      <a:pPr lvl="0" algn="ctr">
                        <a:buNone/>
                      </a:pPr>
                      <a:r>
                        <a:rPr lang="en-US">
                          <a:latin typeface="Segoe UI"/>
                          <a:cs typeface="Segoe UI"/>
                        </a:rPr>
                        <a:t>Recurring Payment</a:t>
                      </a:r>
                    </a:p>
                  </a:txBody>
                  <a:tcPr anchor="ctr"/>
                </a:tc>
                <a:tc>
                  <a:txBody>
                    <a:bodyPr/>
                    <a:lstStyle/>
                    <a:p>
                      <a:pPr lvl="0" algn="ctr">
                        <a:buNone/>
                      </a:pPr>
                      <a:r>
                        <a:rPr lang="en-US" dirty="0">
                          <a:latin typeface="Segoe UI"/>
                          <a:cs typeface="Segoe UI"/>
                        </a:rPr>
                        <a:t>Extra Comp Recurring Earnings Results</a:t>
                      </a:r>
                    </a:p>
                  </a:txBody>
                  <a:tcPr anchor="ctr"/>
                </a:tc>
                <a:extLst>
                  <a:ext uri="{0D108BD9-81ED-4DB2-BD59-A6C34878D82A}">
                    <a16:rowId xmlns:a16="http://schemas.microsoft.com/office/drawing/2014/main" val="4118882275"/>
                  </a:ext>
                </a:extLst>
              </a:tr>
            </a:tbl>
          </a:graphicData>
        </a:graphic>
      </p:graphicFrame>
    </p:spTree>
    <p:extLst>
      <p:ext uri="{BB962C8B-B14F-4D97-AF65-F5344CB8AC3E}">
        <p14:creationId xmlns:p14="http://schemas.microsoft.com/office/powerpoint/2010/main" val="677254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15B2B-1E91-BF05-80F7-B494170FCE00}"/>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FDEAEB4C-9FF5-5718-3325-7AC55A29300F}"/>
              </a:ext>
            </a:extLst>
          </p:cNvPr>
          <p:cNvSpPr>
            <a:spLocks noGrp="1"/>
          </p:cNvSpPr>
          <p:nvPr>
            <p:ph type="ctrTitle"/>
          </p:nvPr>
        </p:nvSpPr>
        <p:spPr/>
        <p:txBody>
          <a:bodyPr>
            <a:normAutofit/>
          </a:bodyPr>
          <a:lstStyle/>
          <a:p>
            <a:r>
              <a:rPr lang="en-US">
                <a:latin typeface="Segoe UI"/>
                <a:cs typeface="Segoe UI"/>
              </a:rPr>
              <a:t>Compensation in Voyager</a:t>
            </a:r>
          </a:p>
        </p:txBody>
      </p:sp>
      <p:sp>
        <p:nvSpPr>
          <p:cNvPr id="5" name="Content Placeholder 3">
            <a:extLst>
              <a:ext uri="{FF2B5EF4-FFF2-40B4-BE49-F238E27FC236}">
                <a16:creationId xmlns:a16="http://schemas.microsoft.com/office/drawing/2014/main" id="{403448EA-30A3-367A-4347-E0D216DD0292}"/>
              </a:ext>
            </a:extLst>
          </p:cNvPr>
          <p:cNvSpPr>
            <a:spLocks noGrp="1"/>
          </p:cNvSpPr>
          <p:nvPr>
            <p:ph sz="quarter" idx="13"/>
          </p:nvPr>
        </p:nvSpPr>
        <p:spPr>
          <a:xfrm>
            <a:off x="781784" y="1629861"/>
            <a:ext cx="9975286" cy="4457337"/>
          </a:xfrm>
        </p:spPr>
        <p:txBody>
          <a:bodyPr vert="horz" lIns="91440" tIns="45720" rIns="91440" bIns="45720" rtlCol="0" anchor="t">
            <a:normAutofit/>
          </a:bodyPr>
          <a:lstStyle/>
          <a:p>
            <a:pPr marL="0" indent="0" algn="ctr">
              <a:buNone/>
            </a:pPr>
            <a:r>
              <a:rPr lang="en-US" b="1" dirty="0">
                <a:latin typeface="Segoe UI"/>
                <a:ea typeface="Roboto"/>
                <a:cs typeface="Segoe UI"/>
              </a:rPr>
              <a:t>Request routes at a glance</a:t>
            </a:r>
            <a:endParaRPr lang="en-US" dirty="0">
              <a:latin typeface="Segoe UI"/>
              <a:cs typeface="Segoe UI"/>
            </a:endParaRPr>
          </a:p>
          <a:p>
            <a:pPr marL="971550" lvl="1" indent="-285750">
              <a:buFont typeface="Courier New,monospace"/>
              <a:buChar char="o"/>
            </a:pPr>
            <a:endParaRPr lang="en-US" dirty="0">
              <a:solidFill>
                <a:srgbClr val="011E41"/>
              </a:solidFill>
            </a:endParaRPr>
          </a:p>
          <a:p>
            <a:pPr marL="971550" lvl="1" indent="-285750">
              <a:buFont typeface="Courier New,monospace"/>
              <a:buChar char="o"/>
            </a:pPr>
            <a:endParaRPr lang="en-US" dirty="0">
              <a:solidFill>
                <a:srgbClr val="011E41"/>
              </a:solidFill>
            </a:endParaRPr>
          </a:p>
          <a:p>
            <a:pPr>
              <a:buFont typeface="Arial"/>
              <a:buChar char="•"/>
            </a:pPr>
            <a:endParaRPr lang="en-US" dirty="0">
              <a:solidFill>
                <a:srgbClr val="011E41"/>
              </a:solidFill>
            </a:endParaRPr>
          </a:p>
          <a:p>
            <a:pPr>
              <a:buFont typeface="Arial"/>
              <a:buChar char="•"/>
            </a:pPr>
            <a:endParaRPr lang="en-US" dirty="0">
              <a:solidFill>
                <a:srgbClr val="011E41"/>
              </a:solidFill>
            </a:endParaRPr>
          </a:p>
          <a:p>
            <a:pPr marL="0" indent="0">
              <a:buNone/>
            </a:pPr>
            <a:endParaRPr lang="en-US" b="1" dirty="0"/>
          </a:p>
        </p:txBody>
      </p:sp>
      <p:graphicFrame>
        <p:nvGraphicFramePr>
          <p:cNvPr id="2" name="Table 1">
            <a:extLst>
              <a:ext uri="{FF2B5EF4-FFF2-40B4-BE49-F238E27FC236}">
                <a16:creationId xmlns:a16="http://schemas.microsoft.com/office/drawing/2014/main" id="{4E4198E9-7E86-A5E1-3F87-4C69B38CB703}"/>
              </a:ext>
            </a:extLst>
          </p:cNvPr>
          <p:cNvGraphicFramePr>
            <a:graphicFrameLocks noGrp="1"/>
          </p:cNvGraphicFramePr>
          <p:nvPr>
            <p:extLst>
              <p:ext uri="{D42A27DB-BD31-4B8C-83A1-F6EECF244321}">
                <p14:modId xmlns:p14="http://schemas.microsoft.com/office/powerpoint/2010/main" val="865906422"/>
              </p:ext>
            </p:extLst>
          </p:nvPr>
        </p:nvGraphicFramePr>
        <p:xfrm>
          <a:off x="1556010" y="2397560"/>
          <a:ext cx="9079980" cy="3598626"/>
        </p:xfrm>
        <a:graphic>
          <a:graphicData uri="http://schemas.openxmlformats.org/drawingml/2006/table">
            <a:tbl>
              <a:tblPr firstRow="1" bandRow="1">
                <a:tableStyleId>{5C22544A-7EE6-4342-B048-85BDC9FD1C3A}</a:tableStyleId>
              </a:tblPr>
              <a:tblGrid>
                <a:gridCol w="3026660">
                  <a:extLst>
                    <a:ext uri="{9D8B030D-6E8A-4147-A177-3AD203B41FA5}">
                      <a16:colId xmlns:a16="http://schemas.microsoft.com/office/drawing/2014/main" val="3192677220"/>
                    </a:ext>
                  </a:extLst>
                </a:gridCol>
                <a:gridCol w="3026660">
                  <a:extLst>
                    <a:ext uri="{9D8B030D-6E8A-4147-A177-3AD203B41FA5}">
                      <a16:colId xmlns:a16="http://schemas.microsoft.com/office/drawing/2014/main" val="309699144"/>
                    </a:ext>
                  </a:extLst>
                </a:gridCol>
                <a:gridCol w="3026660">
                  <a:extLst>
                    <a:ext uri="{9D8B030D-6E8A-4147-A177-3AD203B41FA5}">
                      <a16:colId xmlns:a16="http://schemas.microsoft.com/office/drawing/2014/main" val="3624747553"/>
                    </a:ext>
                  </a:extLst>
                </a:gridCol>
              </a:tblGrid>
              <a:tr h="555216">
                <a:tc>
                  <a:txBody>
                    <a:bodyPr/>
                    <a:lstStyle/>
                    <a:p>
                      <a:pPr algn="ctr"/>
                      <a:r>
                        <a:rPr lang="en-US" sz="2200" dirty="0"/>
                        <a:t>Voyager</a:t>
                      </a:r>
                    </a:p>
                  </a:txBody>
                  <a:tcPr anchor="ctr"/>
                </a:tc>
                <a:tc>
                  <a:txBody>
                    <a:bodyPr/>
                    <a:lstStyle/>
                    <a:p>
                      <a:pPr algn="ctr"/>
                      <a:r>
                        <a:rPr lang="en-US" sz="2200" dirty="0"/>
                        <a:t>HR Review Form</a:t>
                      </a:r>
                    </a:p>
                  </a:txBody>
                  <a:tcPr anchor="ctr"/>
                </a:tc>
                <a:tc>
                  <a:txBody>
                    <a:bodyPr/>
                    <a:lstStyle/>
                    <a:p>
                      <a:pPr algn="ctr"/>
                      <a:r>
                        <a:rPr lang="en-US" sz="2200" dirty="0"/>
                        <a:t>Dynamic Forms</a:t>
                      </a:r>
                    </a:p>
                  </a:txBody>
                  <a:tcPr anchor="ctr"/>
                </a:tc>
                <a:extLst>
                  <a:ext uri="{0D108BD9-81ED-4DB2-BD59-A6C34878D82A}">
                    <a16:rowId xmlns:a16="http://schemas.microsoft.com/office/drawing/2014/main" val="1823567627"/>
                  </a:ext>
                </a:extLst>
              </a:tr>
              <a:tr h="966489">
                <a:tc>
                  <a:txBody>
                    <a:bodyPr/>
                    <a:lstStyle/>
                    <a:p>
                      <a:pPr algn="ctr"/>
                      <a:r>
                        <a:rPr lang="en-US">
                          <a:latin typeface="Segoe UI"/>
                          <a:cs typeface="Segoe UI"/>
                        </a:rPr>
                        <a:t>Administrative appointments</a:t>
                      </a:r>
                      <a:endParaRPr lang="en-US" dirty="0">
                        <a:latin typeface="Segoe UI"/>
                        <a:cs typeface="Segoe UI"/>
                      </a:endParaRPr>
                    </a:p>
                  </a:txBody>
                  <a:tcPr anchor="ctr"/>
                </a:tc>
                <a:tc>
                  <a:txBody>
                    <a:bodyPr/>
                    <a:lstStyle/>
                    <a:p>
                      <a:pPr algn="ctr"/>
                      <a:r>
                        <a:rPr lang="en-US">
                          <a:latin typeface="Segoe UI"/>
                          <a:cs typeface="Segoe UI"/>
                        </a:rPr>
                        <a:t>Position audits</a:t>
                      </a:r>
                      <a:endParaRPr lang="en-US" dirty="0">
                        <a:latin typeface="Segoe UI"/>
                        <a:cs typeface="Segoe UI"/>
                      </a:endParaRPr>
                    </a:p>
                  </a:txBody>
                  <a:tcPr anchor="ctr"/>
                </a:tc>
                <a:tc>
                  <a:txBody>
                    <a:bodyPr/>
                    <a:lstStyle/>
                    <a:p>
                      <a:pPr algn="ctr"/>
                      <a:r>
                        <a:rPr lang="en-US">
                          <a:latin typeface="Segoe UI"/>
                          <a:cs typeface="Segoe UI"/>
                        </a:rPr>
                        <a:t>ICPs funded by other departments</a:t>
                      </a:r>
                      <a:endParaRPr lang="en-US" dirty="0">
                        <a:latin typeface="Segoe UI"/>
                        <a:cs typeface="Segoe UI"/>
                      </a:endParaRPr>
                    </a:p>
                  </a:txBody>
                  <a:tcPr anchor="ctr"/>
                </a:tc>
                <a:extLst>
                  <a:ext uri="{0D108BD9-81ED-4DB2-BD59-A6C34878D82A}">
                    <a16:rowId xmlns:a16="http://schemas.microsoft.com/office/drawing/2014/main" val="1623824324"/>
                  </a:ext>
                </a:extLst>
              </a:tr>
              <a:tr h="555216">
                <a:tc>
                  <a:txBody>
                    <a:bodyPr/>
                    <a:lstStyle/>
                    <a:p>
                      <a:pPr algn="ctr"/>
                      <a:r>
                        <a:rPr lang="en-US">
                          <a:latin typeface="Segoe UI"/>
                          <a:cs typeface="Segoe UI"/>
                        </a:rPr>
                        <a:t>At-risk salary</a:t>
                      </a:r>
                      <a:endParaRPr lang="en-US" dirty="0">
                        <a:latin typeface="Segoe UI"/>
                        <a:cs typeface="Segoe UI"/>
                      </a:endParaRPr>
                    </a:p>
                  </a:txBody>
                  <a:tcPr anchor="ctr"/>
                </a:tc>
                <a:tc>
                  <a:txBody>
                    <a:bodyPr/>
                    <a:lstStyle/>
                    <a:p>
                      <a:pPr algn="ctr"/>
                      <a:r>
                        <a:rPr lang="en-US">
                          <a:latin typeface="Segoe UI"/>
                          <a:cs typeface="Segoe UI"/>
                        </a:rPr>
                        <a:t>Position pre-audits</a:t>
                      </a:r>
                      <a:endParaRPr lang="en-US" dirty="0">
                        <a:latin typeface="Segoe UI"/>
                        <a:cs typeface="Segoe UI"/>
                      </a:endParaRPr>
                    </a:p>
                  </a:txBody>
                  <a:tcPr anchor="ctr"/>
                </a:tc>
                <a:tc>
                  <a:txBody>
                    <a:bodyPr/>
                    <a:lstStyle/>
                    <a:p>
                      <a:pPr algn="ctr"/>
                      <a:r>
                        <a:rPr lang="en-US" b="1">
                          <a:latin typeface="Segoe UI"/>
                          <a:cs typeface="Segoe UI"/>
                        </a:rPr>
                        <a:t>*</a:t>
                      </a:r>
                      <a:endParaRPr lang="en-US" b="1" dirty="0">
                        <a:latin typeface="Segoe UI"/>
                        <a:cs typeface="Segoe UI"/>
                      </a:endParaRPr>
                    </a:p>
                  </a:txBody>
                  <a:tcPr anchor="ctr"/>
                </a:tc>
                <a:extLst>
                  <a:ext uri="{0D108BD9-81ED-4DB2-BD59-A6C34878D82A}">
                    <a16:rowId xmlns:a16="http://schemas.microsoft.com/office/drawing/2014/main" val="2623108744"/>
                  </a:ext>
                </a:extLst>
              </a:tr>
              <a:tr h="966489">
                <a:tc>
                  <a:txBody>
                    <a:bodyPr/>
                    <a:lstStyle/>
                    <a:p>
                      <a:pPr algn="ctr"/>
                      <a:r>
                        <a:rPr lang="en-US">
                          <a:latin typeface="Segoe UI"/>
                          <a:cs typeface="Segoe UI"/>
                        </a:rPr>
                        <a:t>ICPs</a:t>
                      </a:r>
                      <a:endParaRPr lang="en-US" dirty="0">
                        <a:latin typeface="Segoe UI"/>
                        <a:cs typeface="Segoe UI"/>
                      </a:endParaRPr>
                    </a:p>
                  </a:txBody>
                  <a:tcPr anchor="ctr"/>
                </a:tc>
                <a:tc>
                  <a:txBody>
                    <a:bodyPr/>
                    <a:lstStyle/>
                    <a:p>
                      <a:pPr algn="ctr"/>
                      <a:r>
                        <a:rPr lang="en-US">
                          <a:latin typeface="Segoe UI"/>
                          <a:cs typeface="Segoe UI"/>
                        </a:rPr>
                        <a:t>In-range adjustment requests</a:t>
                      </a:r>
                      <a:endParaRPr lang="en-US" dirty="0">
                        <a:latin typeface="Segoe UI"/>
                        <a:cs typeface="Segoe UI"/>
                      </a:endParaRPr>
                    </a:p>
                  </a:txBody>
                  <a:tcPr anchor="ctr"/>
                </a:tc>
                <a:tc>
                  <a:txBody>
                    <a:bodyPr/>
                    <a:lstStyle/>
                    <a:p>
                      <a:pPr algn="ctr"/>
                      <a:r>
                        <a:rPr lang="en-US" b="1">
                          <a:latin typeface="Segoe UI"/>
                          <a:cs typeface="Segoe UI"/>
                        </a:rPr>
                        <a:t>*</a:t>
                      </a:r>
                      <a:endParaRPr lang="en-US" b="1" dirty="0">
                        <a:latin typeface="Segoe UI"/>
                        <a:cs typeface="Segoe UI"/>
                      </a:endParaRPr>
                    </a:p>
                  </a:txBody>
                  <a:tcPr anchor="ctr"/>
                </a:tc>
                <a:extLst>
                  <a:ext uri="{0D108BD9-81ED-4DB2-BD59-A6C34878D82A}">
                    <a16:rowId xmlns:a16="http://schemas.microsoft.com/office/drawing/2014/main" val="1721080847"/>
                  </a:ext>
                </a:extLst>
              </a:tr>
              <a:tr h="555216">
                <a:tc>
                  <a:txBody>
                    <a:bodyPr/>
                    <a:lstStyle/>
                    <a:p>
                      <a:pPr algn="ctr"/>
                      <a:r>
                        <a:rPr lang="en-US">
                          <a:latin typeface="Segoe UI"/>
                          <a:cs typeface="Segoe UI"/>
                        </a:rPr>
                        <a:t>CAP certification increases</a:t>
                      </a:r>
                      <a:endParaRPr lang="en-US" dirty="0">
                        <a:latin typeface="Segoe UI"/>
                        <a:cs typeface="Segoe UI"/>
                      </a:endParaRPr>
                    </a:p>
                  </a:txBody>
                  <a:tcPr anchor="ctr"/>
                </a:tc>
                <a:tc>
                  <a:txBody>
                    <a:bodyPr/>
                    <a:lstStyle/>
                    <a:p>
                      <a:pPr algn="ctr"/>
                      <a:r>
                        <a:rPr lang="en-US" b="1">
                          <a:latin typeface="Segoe UI"/>
                          <a:cs typeface="Segoe UI"/>
                        </a:rPr>
                        <a:t>*</a:t>
                      </a:r>
                      <a:endParaRPr lang="en-US" b="1" dirty="0">
                        <a:latin typeface="Segoe UI"/>
                        <a:cs typeface="Segoe UI"/>
                      </a:endParaRPr>
                    </a:p>
                  </a:txBody>
                  <a:tcPr anchor="ctr"/>
                </a:tc>
                <a:tc>
                  <a:txBody>
                    <a:bodyPr/>
                    <a:lstStyle/>
                    <a:p>
                      <a:pPr algn="ctr"/>
                      <a:r>
                        <a:rPr lang="en-US" b="1" dirty="0">
                          <a:latin typeface="Segoe UI"/>
                          <a:cs typeface="Segoe UI"/>
                        </a:rPr>
                        <a:t>*</a:t>
                      </a:r>
                    </a:p>
                  </a:txBody>
                  <a:tcPr anchor="ctr"/>
                </a:tc>
                <a:extLst>
                  <a:ext uri="{0D108BD9-81ED-4DB2-BD59-A6C34878D82A}">
                    <a16:rowId xmlns:a16="http://schemas.microsoft.com/office/drawing/2014/main" val="626165184"/>
                  </a:ext>
                </a:extLst>
              </a:tr>
            </a:tbl>
          </a:graphicData>
        </a:graphic>
      </p:graphicFrame>
    </p:spTree>
    <p:extLst>
      <p:ext uri="{BB962C8B-B14F-4D97-AF65-F5344CB8AC3E}">
        <p14:creationId xmlns:p14="http://schemas.microsoft.com/office/powerpoint/2010/main" val="12021999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9978E-9297-D1A0-454B-47C785B3C5C2}"/>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E28AF286-C313-A6CF-4E3C-052679B399DD}"/>
              </a:ext>
            </a:extLst>
          </p:cNvPr>
          <p:cNvSpPr>
            <a:spLocks noGrp="1"/>
          </p:cNvSpPr>
          <p:nvPr>
            <p:ph type="ctrTitle"/>
          </p:nvPr>
        </p:nvSpPr>
        <p:spPr/>
        <p:txBody>
          <a:bodyPr>
            <a:normAutofit/>
          </a:bodyPr>
          <a:lstStyle/>
          <a:p>
            <a:r>
              <a:rPr lang="en-US">
                <a:latin typeface="Segoe UI"/>
                <a:cs typeface="Segoe UI"/>
              </a:rPr>
              <a:t>Compensation in Voyager</a:t>
            </a:r>
          </a:p>
        </p:txBody>
      </p:sp>
      <p:sp>
        <p:nvSpPr>
          <p:cNvPr id="5" name="Content Placeholder 3">
            <a:extLst>
              <a:ext uri="{FF2B5EF4-FFF2-40B4-BE49-F238E27FC236}">
                <a16:creationId xmlns:a16="http://schemas.microsoft.com/office/drawing/2014/main" id="{5521BE23-D4B3-ECD9-0AB8-CDBB0507EC0D}"/>
              </a:ext>
            </a:extLst>
          </p:cNvPr>
          <p:cNvSpPr>
            <a:spLocks noGrp="1"/>
          </p:cNvSpPr>
          <p:nvPr>
            <p:ph sz="quarter" idx="13"/>
          </p:nvPr>
        </p:nvSpPr>
        <p:spPr>
          <a:xfrm>
            <a:off x="1013791" y="1729252"/>
            <a:ext cx="9975286" cy="4457337"/>
          </a:xfrm>
        </p:spPr>
        <p:txBody>
          <a:bodyPr vert="horz" lIns="91440" tIns="45720" rIns="91440" bIns="45720" rtlCol="0" anchor="t">
            <a:normAutofit/>
          </a:bodyPr>
          <a:lstStyle/>
          <a:p>
            <a:pPr marL="0" indent="0">
              <a:buNone/>
            </a:pPr>
            <a:r>
              <a:rPr lang="en-US" b="1" dirty="0">
                <a:latin typeface="Segoe UI"/>
                <a:ea typeface="Roboto"/>
                <a:cs typeface="Segoe UI"/>
              </a:rPr>
              <a:t>Before submitting a request, consider...</a:t>
            </a:r>
            <a:endParaRPr lang="en-US" b="1" dirty="0">
              <a:latin typeface="Segoe UI"/>
              <a:cs typeface="Segoe UI"/>
            </a:endParaRPr>
          </a:p>
          <a:p>
            <a:pPr>
              <a:lnSpc>
                <a:spcPct val="150000"/>
              </a:lnSpc>
            </a:pPr>
            <a:r>
              <a:rPr lang="en-US" sz="2400" dirty="0">
                <a:solidFill>
                  <a:srgbClr val="18384B"/>
                </a:solidFill>
                <a:latin typeface="Segoe UI"/>
                <a:cs typeface="Segoe UI"/>
              </a:rPr>
              <a:t>Is this part of regular salary or pay for work outside normal duties?</a:t>
            </a:r>
            <a:endParaRPr lang="en-US" sz="3200" b="1" dirty="0">
              <a:latin typeface="Segoe UI"/>
              <a:cs typeface="Segoe UI"/>
            </a:endParaRPr>
          </a:p>
          <a:p>
            <a:pPr>
              <a:lnSpc>
                <a:spcPct val="150000"/>
              </a:lnSpc>
            </a:pPr>
            <a:r>
              <a:rPr lang="en-US" sz="2400" dirty="0">
                <a:solidFill>
                  <a:srgbClr val="18384B"/>
                </a:solidFill>
                <a:latin typeface="Segoe UI"/>
                <a:cs typeface="Segoe UI"/>
              </a:rPr>
              <a:t>Is the duty permanent, temporary, or a one-time activity?</a:t>
            </a:r>
            <a:endParaRPr lang="en-US" sz="3200" b="1" dirty="0">
              <a:latin typeface="Segoe UI"/>
              <a:cs typeface="Segoe UI"/>
            </a:endParaRPr>
          </a:p>
          <a:p>
            <a:pPr>
              <a:lnSpc>
                <a:spcPct val="150000"/>
              </a:lnSpc>
            </a:pPr>
            <a:r>
              <a:rPr lang="en-US" sz="2400" dirty="0">
                <a:solidFill>
                  <a:srgbClr val="18384B"/>
                </a:solidFill>
                <a:latin typeface="Segoe UI"/>
                <a:cs typeface="Segoe UI"/>
              </a:rPr>
              <a:t>Does the payment need an end date?</a:t>
            </a:r>
            <a:endParaRPr lang="en-US" sz="3200" b="1" dirty="0">
              <a:latin typeface="Segoe UI"/>
              <a:cs typeface="Segoe UI"/>
            </a:endParaRPr>
          </a:p>
          <a:p>
            <a:pPr>
              <a:lnSpc>
                <a:spcPct val="150000"/>
              </a:lnSpc>
            </a:pPr>
            <a:r>
              <a:rPr lang="en-US" sz="2400" dirty="0">
                <a:solidFill>
                  <a:srgbClr val="18384B"/>
                </a:solidFill>
                <a:latin typeface="Segoe UI"/>
                <a:ea typeface="Roboto"/>
                <a:cs typeface="Segoe UI"/>
              </a:rPr>
              <a:t>Which department is funding it?</a:t>
            </a:r>
            <a:endParaRPr lang="en-US" sz="3200" b="1" dirty="0">
              <a:latin typeface="Segoe UI"/>
              <a:ea typeface="Roboto"/>
              <a:cs typeface="Segoe UI"/>
            </a:endParaRPr>
          </a:p>
          <a:p>
            <a:pPr>
              <a:lnSpc>
                <a:spcPct val="150000"/>
              </a:lnSpc>
            </a:pPr>
            <a:r>
              <a:rPr lang="en-US" sz="2400" dirty="0">
                <a:solidFill>
                  <a:srgbClr val="18384B"/>
                </a:solidFill>
                <a:latin typeface="Segoe UI"/>
                <a:cs typeface="Segoe UI"/>
              </a:rPr>
              <a:t>Is the route Voyager, Dynamic Forms, or an HR review form?</a:t>
            </a:r>
            <a:endParaRPr lang="en-US" sz="3200" b="1" dirty="0">
              <a:latin typeface="Segoe UI"/>
              <a:cs typeface="Segoe UI"/>
            </a:endParaRPr>
          </a:p>
          <a:p>
            <a:pPr marL="971550" lvl="1" indent="-285750">
              <a:buFont typeface="Courier New,monospace"/>
              <a:buChar char="o"/>
            </a:pPr>
            <a:endParaRPr lang="en-US" dirty="0">
              <a:solidFill>
                <a:srgbClr val="011E41"/>
              </a:solidFill>
            </a:endParaRPr>
          </a:p>
          <a:p>
            <a:pPr marL="971550" lvl="1" indent="-285750">
              <a:buFont typeface="Courier New,monospace"/>
              <a:buChar char="o"/>
            </a:pPr>
            <a:endParaRPr lang="en-US" dirty="0">
              <a:solidFill>
                <a:srgbClr val="011E41"/>
              </a:solidFill>
            </a:endParaRPr>
          </a:p>
          <a:p>
            <a:pPr>
              <a:buFont typeface="Arial"/>
              <a:buChar char="•"/>
            </a:pPr>
            <a:endParaRPr lang="en-US" dirty="0">
              <a:solidFill>
                <a:srgbClr val="011E41"/>
              </a:solidFill>
            </a:endParaRPr>
          </a:p>
          <a:p>
            <a:pPr>
              <a:buFont typeface="Arial"/>
              <a:buChar char="•"/>
            </a:pPr>
            <a:endParaRPr lang="en-US" dirty="0">
              <a:solidFill>
                <a:srgbClr val="011E41"/>
              </a:solidFill>
            </a:endParaRPr>
          </a:p>
          <a:p>
            <a:pPr marL="0" indent="0">
              <a:buNone/>
            </a:pPr>
            <a:endParaRPr lang="en-US" b="1" dirty="0"/>
          </a:p>
        </p:txBody>
      </p:sp>
    </p:spTree>
    <p:extLst>
      <p:ext uri="{BB962C8B-B14F-4D97-AF65-F5344CB8AC3E}">
        <p14:creationId xmlns:p14="http://schemas.microsoft.com/office/powerpoint/2010/main" val="3569220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E5295-EB73-3AF2-9BB9-9D36275325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05F5A8-B03C-759F-4D79-1252B636C8ED}"/>
              </a:ext>
            </a:extLst>
          </p:cNvPr>
          <p:cNvSpPr>
            <a:spLocks noGrp="1"/>
          </p:cNvSpPr>
          <p:nvPr>
            <p:ph type="ctrTitle"/>
          </p:nvPr>
        </p:nvSpPr>
        <p:spPr>
          <a:xfrm>
            <a:off x="266700" y="257175"/>
            <a:ext cx="11006138" cy="1095375"/>
          </a:xfrm>
        </p:spPr>
        <p:txBody>
          <a:bodyPr/>
          <a:lstStyle/>
          <a:p>
            <a:r>
              <a:rPr lang="en-US">
                <a:latin typeface="Arial"/>
                <a:cs typeface="Arial"/>
              </a:rPr>
              <a:t>Quick Guide for Processing</a:t>
            </a:r>
            <a:endParaRPr lang="en-US" dirty="0"/>
          </a:p>
        </p:txBody>
      </p:sp>
      <p:sp>
        <p:nvSpPr>
          <p:cNvPr id="5" name="Content Placeholder 4">
            <a:extLst>
              <a:ext uri="{FF2B5EF4-FFF2-40B4-BE49-F238E27FC236}">
                <a16:creationId xmlns:a16="http://schemas.microsoft.com/office/drawing/2014/main" id="{554038C9-BA37-7646-0B61-AD5EC094FB91}"/>
              </a:ext>
            </a:extLst>
          </p:cNvPr>
          <p:cNvSpPr txBox="1">
            <a:spLocks noGrp="1"/>
          </p:cNvSpPr>
          <p:nvPr>
            <p:ph sz="quarter" idx="13"/>
          </p:nvPr>
        </p:nvSpPr>
        <p:spPr>
          <a:xfrm>
            <a:off x="1034706" y="1716708"/>
            <a:ext cx="10355538" cy="4477123"/>
          </a:xfrm>
          <a:prstGeom prst="rect">
            <a:avLst/>
          </a:prstGeom>
          <a:noFill/>
        </p:spPr>
        <p:txBody>
          <a:bodyPr wrap="square" lIns="91440" tIns="45720" rIns="91440" bIns="45720" anchor="t">
            <a:spAutoFit/>
          </a:bodyPr>
          <a:lstStyle/>
          <a:p>
            <a:pPr marL="0" indent="0">
              <a:buNone/>
            </a:pPr>
            <a:r>
              <a:rPr lang="en-US" sz="2400" b="1" dirty="0">
                <a:latin typeface="Segoe UI"/>
                <a:ea typeface="Roboto"/>
                <a:cs typeface="Segoe UI"/>
              </a:rPr>
              <a:t>Processed in Voyager:</a:t>
            </a:r>
            <a:endParaRPr lang="en-US" sz="2400" b="1" dirty="0">
              <a:latin typeface="Segoe UI"/>
              <a:cs typeface="Segoe UI"/>
            </a:endParaRPr>
          </a:p>
          <a:p>
            <a:pPr marL="342900" indent="-342900"/>
            <a:r>
              <a:rPr lang="en-US" sz="1800" dirty="0">
                <a:latin typeface="Segoe UI"/>
                <a:ea typeface="Roboto"/>
                <a:cs typeface="Segoe UI"/>
              </a:rPr>
              <a:t>Administrative Appointments</a:t>
            </a:r>
            <a:endParaRPr lang="en-US" sz="1800" dirty="0">
              <a:latin typeface="Segoe UI"/>
              <a:cs typeface="Segoe UI"/>
            </a:endParaRPr>
          </a:p>
          <a:p>
            <a:pPr marL="342900" indent="-342900"/>
            <a:r>
              <a:rPr lang="en-US" sz="1800" dirty="0">
                <a:latin typeface="Segoe UI"/>
                <a:ea typeface="Roboto"/>
                <a:cs typeface="Segoe UI"/>
              </a:rPr>
              <a:t>At-Risk Salaries</a:t>
            </a:r>
          </a:p>
          <a:p>
            <a:pPr marL="342900" indent="-342900"/>
            <a:r>
              <a:rPr lang="en-US" sz="1800" dirty="0">
                <a:latin typeface="Segoe UI"/>
                <a:ea typeface="Roboto"/>
                <a:cs typeface="Segoe UI"/>
              </a:rPr>
              <a:t>ICPs</a:t>
            </a:r>
          </a:p>
          <a:p>
            <a:pPr marL="342900" indent="-342900"/>
            <a:r>
              <a:rPr lang="en-US" sz="1800" dirty="0">
                <a:latin typeface="Segoe UI"/>
                <a:ea typeface="Roboto"/>
                <a:cs typeface="Segoe UI"/>
              </a:rPr>
              <a:t>CAP Certification Increases (This is a recent change)</a:t>
            </a:r>
          </a:p>
          <a:p>
            <a:pPr marL="0" indent="0">
              <a:buNone/>
            </a:pPr>
            <a:endParaRPr lang="en-US" sz="2400" dirty="0">
              <a:latin typeface="Segoe UI"/>
              <a:ea typeface="Roboto"/>
              <a:cs typeface="Segoe UI"/>
            </a:endParaRPr>
          </a:p>
          <a:p>
            <a:pPr marL="0" indent="0">
              <a:buNone/>
            </a:pPr>
            <a:r>
              <a:rPr lang="en-US" sz="2400" b="1" dirty="0">
                <a:latin typeface="Segoe UI"/>
                <a:ea typeface="Roboto"/>
                <a:cs typeface="Segoe UI"/>
              </a:rPr>
              <a:t>Processed Outside of Voyager:</a:t>
            </a:r>
          </a:p>
          <a:p>
            <a:pPr marL="342900" indent="-342900"/>
            <a:r>
              <a:rPr lang="en-US" sz="1800" dirty="0">
                <a:latin typeface="Segoe UI"/>
                <a:ea typeface="Roboto"/>
                <a:cs typeface="Segoe UI"/>
              </a:rPr>
              <a:t>Audits</a:t>
            </a:r>
          </a:p>
          <a:p>
            <a:pPr marL="342900" indent="-342900"/>
            <a:r>
              <a:rPr lang="en-US" sz="1800" dirty="0">
                <a:latin typeface="Segoe UI"/>
                <a:ea typeface="Roboto"/>
                <a:cs typeface="Segoe UI"/>
              </a:rPr>
              <a:t>Pre-Audits</a:t>
            </a:r>
          </a:p>
          <a:p>
            <a:pPr marL="342900" indent="-342900"/>
            <a:r>
              <a:rPr lang="en-US" sz="1800" dirty="0">
                <a:latin typeface="Segoe UI"/>
                <a:ea typeface="Roboto"/>
                <a:cs typeface="Segoe UI"/>
              </a:rPr>
              <a:t>In-Range Adjustment Requests</a:t>
            </a:r>
          </a:p>
          <a:p>
            <a:pPr marL="342900" indent="-342900"/>
            <a:r>
              <a:rPr lang="en-US" sz="1800" dirty="0">
                <a:latin typeface="Segoe UI"/>
                <a:ea typeface="Roboto"/>
                <a:cs typeface="Segoe UI"/>
              </a:rPr>
              <a:t>ICPs funded by other departments</a:t>
            </a:r>
            <a:endParaRPr lang="en-US" sz="1800" dirty="0">
              <a:latin typeface="Segoe UI"/>
              <a:cs typeface="Segoe UI"/>
            </a:endParaRPr>
          </a:p>
        </p:txBody>
      </p:sp>
    </p:spTree>
    <p:extLst>
      <p:ext uri="{BB962C8B-B14F-4D97-AF65-F5344CB8AC3E}">
        <p14:creationId xmlns:p14="http://schemas.microsoft.com/office/powerpoint/2010/main" val="2399551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New ETSU research center aimed at improving women's health">
            <a:extLst>
              <a:ext uri="{FF2B5EF4-FFF2-40B4-BE49-F238E27FC236}">
                <a16:creationId xmlns:a16="http://schemas.microsoft.com/office/drawing/2014/main" id="{81700A3A-E250-44DA-960A-090A50DC1EC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78073" y="359171"/>
            <a:ext cx="6235854" cy="32784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1C5E69E-63FE-48DF-B9C4-D40E61C7DEE3}"/>
              </a:ext>
            </a:extLst>
          </p:cNvPr>
          <p:cNvSpPr txBox="1"/>
          <p:nvPr/>
        </p:nvSpPr>
        <p:spPr>
          <a:xfrm>
            <a:off x="708176" y="3637656"/>
            <a:ext cx="10775648" cy="2597827"/>
          </a:xfrm>
          <a:prstGeom prst="rect">
            <a:avLst/>
          </a:prstGeom>
          <a:noFill/>
        </p:spPr>
        <p:txBody>
          <a:bodyPr wrap="square" lIns="91440" tIns="45720" rIns="91440" bIns="45720" rtlCol="0" anchor="t">
            <a:spAutoFit/>
          </a:bodyPr>
          <a:lstStyle/>
          <a:p>
            <a:pPr algn="ctr">
              <a:lnSpc>
                <a:spcPct val="150000"/>
              </a:lnSpc>
            </a:pPr>
            <a:r>
              <a:rPr lang="en-US" sz="2800" b="1">
                <a:latin typeface="Segoe UI"/>
                <a:cs typeface="Segoe UI"/>
              </a:rPr>
              <a:t>Questions and support</a:t>
            </a:r>
            <a:endParaRPr lang="en-US">
              <a:latin typeface="Segoe UI"/>
              <a:cs typeface="Segoe UI"/>
            </a:endParaRPr>
          </a:p>
          <a:p>
            <a:pPr algn="ctr">
              <a:lnSpc>
                <a:spcPct val="150000"/>
              </a:lnSpc>
            </a:pPr>
            <a:r>
              <a:rPr lang="en-US" sz="2800" dirty="0">
                <a:latin typeface="Segoe UI"/>
                <a:cs typeface="Segoe UI"/>
              </a:rPr>
              <a:t>Please contact the Office of Human Resources:</a:t>
            </a:r>
            <a:endParaRPr lang="en-US" sz="2800">
              <a:latin typeface="Segoe UI"/>
              <a:cs typeface="Segoe UI"/>
            </a:endParaRPr>
          </a:p>
          <a:p>
            <a:pPr algn="ctr">
              <a:lnSpc>
                <a:spcPct val="150000"/>
              </a:lnSpc>
            </a:pPr>
            <a:r>
              <a:rPr lang="en-US" sz="2800" dirty="0">
                <a:latin typeface="Segoe UI"/>
                <a:cs typeface="Segoe UI"/>
              </a:rPr>
              <a:t>Phone: (423) 439-4457</a:t>
            </a:r>
            <a:endParaRPr lang="en-US" sz="2800">
              <a:latin typeface="Segoe UI"/>
              <a:cs typeface="Segoe UI"/>
            </a:endParaRPr>
          </a:p>
          <a:p>
            <a:pPr algn="ctr">
              <a:lnSpc>
                <a:spcPct val="150000"/>
              </a:lnSpc>
            </a:pPr>
            <a:r>
              <a:rPr lang="en-US" sz="2800" dirty="0">
                <a:latin typeface="Segoe UI"/>
                <a:cs typeface="Segoe UI"/>
              </a:rPr>
              <a:t>Email: </a:t>
            </a:r>
            <a:r>
              <a:rPr lang="en-US" sz="2800" dirty="0">
                <a:latin typeface="Segoe UI"/>
                <a:cs typeface="Segoe UI"/>
                <a:hlinkClick r:id="rId3"/>
              </a:rPr>
              <a:t>hr@etsu.edu</a:t>
            </a:r>
            <a:r>
              <a:rPr lang="en-US" sz="2800" dirty="0">
                <a:latin typeface="Segoe UI"/>
                <a:cs typeface="Segoe UI"/>
              </a:rPr>
              <a:t> </a:t>
            </a:r>
            <a:endParaRPr lang="en-US" sz="2800">
              <a:latin typeface="Segoe UI"/>
              <a:cs typeface="Segoe UI"/>
            </a:endParaRPr>
          </a:p>
        </p:txBody>
      </p:sp>
    </p:spTree>
    <p:extLst>
      <p:ext uri="{BB962C8B-B14F-4D97-AF65-F5344CB8AC3E}">
        <p14:creationId xmlns:p14="http://schemas.microsoft.com/office/powerpoint/2010/main" val="1812209066"/>
      </p:ext>
    </p:extLst>
  </p:cSld>
  <p:clrMapOvr>
    <a:masterClrMapping/>
  </p:clrMapOvr>
</p:sld>
</file>

<file path=ppt/theme/theme1.xml><?xml version="1.0" encoding="utf-8"?>
<a:theme xmlns:a="http://schemas.openxmlformats.org/drawingml/2006/main" name="ETSU Powerpoint Slide Template">
  <a:themeElements>
    <a:clrScheme name="ETSU">
      <a:dk1>
        <a:srgbClr val="011E41"/>
      </a:dk1>
      <a:lt1>
        <a:srgbClr val="FFFFFF"/>
      </a:lt1>
      <a:dk2>
        <a:srgbClr val="243746"/>
      </a:dk2>
      <a:lt2>
        <a:srgbClr val="E7E6E6"/>
      </a:lt2>
      <a:accent1>
        <a:srgbClr val="001C71"/>
      </a:accent1>
      <a:accent2>
        <a:srgbClr val="4E738A"/>
      </a:accent2>
      <a:accent3>
        <a:srgbClr val="A5A5A5"/>
      </a:accent3>
      <a:accent4>
        <a:srgbClr val="FFC628"/>
      </a:accent4>
      <a:accent5>
        <a:srgbClr val="6FA088"/>
      </a:accent5>
      <a:accent6>
        <a:srgbClr val="C8A977"/>
      </a:accent6>
      <a:hlink>
        <a:srgbClr val="0033A1"/>
      </a:hlink>
      <a:folHlink>
        <a:srgbClr val="4E738A"/>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D4ED47393EB7F408FF8A0F72E6E210E" ma:contentTypeVersion="23" ma:contentTypeDescription="Create a new document." ma:contentTypeScope="" ma:versionID="ce1b44b104f28d67ce90288b4d1072b8">
  <xsd:schema xmlns:xsd="http://www.w3.org/2001/XMLSchema" xmlns:xs="http://www.w3.org/2001/XMLSchema" xmlns:p="http://schemas.microsoft.com/office/2006/metadata/properties" xmlns:ns2="fa824e5e-88a1-49ec-9bbd-b3d5bfeb4c0e" xmlns:ns3="89fb465a-543c-4789-9c12-147c3e02c826" targetNamespace="http://schemas.microsoft.com/office/2006/metadata/properties" ma:root="true" ma:fieldsID="af04ce4db0c8a874e5a2e850e695cbcb" ns2:_="" ns3:_="">
    <xsd:import namespace="fa824e5e-88a1-49ec-9bbd-b3d5bfeb4c0e"/>
    <xsd:import namespace="89fb465a-543c-4789-9c12-147c3e02c82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3:TaxCatchAll" minOccurs="0"/>
                <xsd:element ref="ns2:Details_x002f_Status" minOccurs="0"/>
                <xsd:element ref="ns2:MediaServiceObjectDetectorVersions" minOccurs="0"/>
                <xsd:element ref="ns2:MediaServiceLocation" minOccurs="0"/>
                <xsd:element ref="ns2:MediaServiceSearchProperties" minOccurs="0"/>
                <xsd:element ref="ns2:SME" minOccurs="0"/>
                <xsd:element ref="ns2:Generalist" minOccurs="0"/>
                <xsd:element ref="ns2:Complet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824e5e-88a1-49ec-9bbd-b3d5bfeb4c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837c85e-2cbd-47ac-a804-25bd7250c881" ma:termSetId="09814cd3-568e-fe90-9814-8d621ff8fb84" ma:anchorId="fba54fb3-c3e1-fe81-a776-ca4b69148c4d" ma:open="true" ma:isKeyword="false">
      <xsd:complexType>
        <xsd:sequence>
          <xsd:element ref="pc:Terms" minOccurs="0" maxOccurs="1"/>
        </xsd:sequence>
      </xsd:complexType>
    </xsd:element>
    <xsd:element name="Details_x002f_Status" ma:index="23" nillable="true" ma:displayName="Details/Status" ma:format="Dropdown" ma:internalName="Details_x002f_Status">
      <xsd:simpleType>
        <xsd:restriction base="dms:Text">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Location" ma:index="25" nillable="true" ma:displayName="Location" ma:indexed="true" ma:internalName="MediaServiceLocation"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SME" ma:index="27" nillable="true" ma:displayName="SME" ma:format="Dropdown" ma:internalName="SME">
      <xsd:simpleType>
        <xsd:restriction base="dms:Text">
          <xsd:maxLength value="255"/>
        </xsd:restriction>
      </xsd:simpleType>
    </xsd:element>
    <xsd:element name="Generalist" ma:index="28" nillable="true" ma:displayName="Generalist" ma:format="Dropdown" ma:list="UserInfo" ma:SharePointGroup="0" ma:internalName="Generalis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mpleted" ma:index="29" nillable="true" ma:displayName="Completed" ma:default="1" ma:format="Dropdown" ma:internalName="Complete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9fb465a-543c-4789-9c12-147c3e02c826"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6c08245c-efd7-4633-a2f9-b07a01cbae8a}" ma:internalName="TaxCatchAll" ma:showField="CatchAllData" ma:web="89fb465a-543c-4789-9c12-147c3e02c8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etails_x002f_Status xmlns="fa824e5e-88a1-49ec-9bbd-b3d5bfeb4c0e" xsi:nil="true"/>
    <TaxCatchAll xmlns="89fb465a-543c-4789-9c12-147c3e02c826" xsi:nil="true"/>
    <Completed xmlns="fa824e5e-88a1-49ec-9bbd-b3d5bfeb4c0e">true</Completed>
    <SME xmlns="fa824e5e-88a1-49ec-9bbd-b3d5bfeb4c0e" xsi:nil="true"/>
    <Generalist xmlns="fa824e5e-88a1-49ec-9bbd-b3d5bfeb4c0e">
      <UserInfo>
        <DisplayName/>
        <AccountId xsi:nil="true"/>
        <AccountType/>
      </UserInfo>
    </Generalist>
    <lcf76f155ced4ddcb4097134ff3c332f xmlns="fa824e5e-88a1-49ec-9bbd-b3d5bfeb4c0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D0FDDF1-9BAD-4FB4-A0EF-FD0CDA8606F1}">
  <ds:schemaRefs>
    <ds:schemaRef ds:uri="http://schemas.microsoft.com/sharepoint/v3/contenttype/forms"/>
  </ds:schemaRefs>
</ds:datastoreItem>
</file>

<file path=customXml/itemProps2.xml><?xml version="1.0" encoding="utf-8"?>
<ds:datastoreItem xmlns:ds="http://schemas.openxmlformats.org/officeDocument/2006/customXml" ds:itemID="{8945815B-8428-4610-BCCA-97E9526DCF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824e5e-88a1-49ec-9bbd-b3d5bfeb4c0e"/>
    <ds:schemaRef ds:uri="89fb465a-543c-4789-9c12-147c3e02c8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BA0569-75D9-497C-81E5-6BEFF6CEA942}">
  <ds:schemaRefs>
    <ds:schemaRef ds:uri="http://schemas.microsoft.com/office/infopath/2007/PartnerControls"/>
    <ds:schemaRef ds:uri="http://www.w3.org/XML/1998/namespace"/>
    <ds:schemaRef ds:uri="fa824e5e-88a1-49ec-9bbd-b3d5bfeb4c0e"/>
    <ds:schemaRef ds:uri="http://purl.org/dc/elements/1.1/"/>
    <ds:schemaRef ds:uri="http://schemas.microsoft.com/office/2006/documentManagement/types"/>
    <ds:schemaRef ds:uri="http://purl.org/dc/dcmitype/"/>
    <ds:schemaRef ds:uri="89fb465a-543c-4789-9c12-147c3e02c826"/>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ETSU Powerpoint Slide Template</Template>
  <TotalTime>4869</TotalTime>
  <Words>1651</Words>
  <Application>Microsoft Office PowerPoint</Application>
  <PresentationFormat>Widescreen</PresentationFormat>
  <Paragraphs>269</Paragraphs>
  <Slides>31</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Aptos</vt:lpstr>
      <vt:lpstr>Arial</vt:lpstr>
      <vt:lpstr>Calibri</vt:lpstr>
      <vt:lpstr>Courier New</vt:lpstr>
      <vt:lpstr>Courier New,monospace</vt:lpstr>
      <vt:lpstr>Hahmlet</vt:lpstr>
      <vt:lpstr>Segoe UI</vt:lpstr>
      <vt:lpstr>Times New Roman</vt:lpstr>
      <vt:lpstr>Wingdings</vt:lpstr>
      <vt:lpstr>Wingdings,sans-serif</vt:lpstr>
      <vt:lpstr>ETSU Powerpoint Slide Template</vt:lpstr>
      <vt:lpstr>Compensation, ICP, and Stipends </vt:lpstr>
      <vt:lpstr>What You'll be Able to Do...</vt:lpstr>
      <vt:lpstr>Classification and Pay</vt:lpstr>
      <vt:lpstr>Classification and Pay</vt:lpstr>
      <vt:lpstr>Classification and Pay</vt:lpstr>
      <vt:lpstr>Classification and Pay</vt:lpstr>
      <vt:lpstr>Classification and Pay</vt:lpstr>
      <vt:lpstr>Classification and Pay</vt:lpstr>
      <vt:lpstr>Classification and Pay</vt:lpstr>
      <vt:lpstr>Classification and Pay</vt:lpstr>
      <vt:lpstr>Classification and Pay</vt:lpstr>
      <vt:lpstr>Compensation in Voyager</vt:lpstr>
      <vt:lpstr>Compensation in Voyager</vt:lpstr>
      <vt:lpstr>Compensation in Voyager</vt:lpstr>
      <vt:lpstr>Compensation in Voyager</vt:lpstr>
      <vt:lpstr>Compensation in Voyager</vt:lpstr>
      <vt:lpstr>Compensation in Voyager</vt:lpstr>
      <vt:lpstr>Compensation in Voyager</vt:lpstr>
      <vt:lpstr>Compensation in Voyager</vt:lpstr>
      <vt:lpstr>Individual Compensation Plans</vt:lpstr>
      <vt:lpstr>Compensation in Voyager</vt:lpstr>
      <vt:lpstr>Compensation in Voyager</vt:lpstr>
      <vt:lpstr>Individual Compensation Plans</vt:lpstr>
      <vt:lpstr>Compensation in Voyager</vt:lpstr>
      <vt:lpstr>Compensation in Voyager</vt:lpstr>
      <vt:lpstr>Compensation in Voyager</vt:lpstr>
      <vt:lpstr>Compensation in Voyager</vt:lpstr>
      <vt:lpstr>Compensation in Voyager</vt:lpstr>
      <vt:lpstr>Compensation in Voyager</vt:lpstr>
      <vt:lpstr>Quick Guide for Processing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Jewell, Jeanette M.</dc:creator>
  <cp:lastModifiedBy>Sossamon, Carrie</cp:lastModifiedBy>
  <cp:revision>1453</cp:revision>
  <dcterms:created xsi:type="dcterms:W3CDTF">2020-03-03T17:02:25Z</dcterms:created>
  <dcterms:modified xsi:type="dcterms:W3CDTF">2026-09-28T11:44:53Z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0x0101006D4ED47393EB7F408FF8A0F72E6E210E</vt:lpwstr>
  </property>
  <property fmtid="{D5CDD505-2E9C-101B-9397-08002B2CF9AE}" pid="3" name="MediaServiceImageTags">
    <vt:lpwstr/>
  </property>
</Properties>
</file>