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1"/>
  </p:notesMasterIdLst>
  <p:sldIdLst>
    <p:sldId id="263" r:id="rId2"/>
    <p:sldId id="282" r:id="rId3"/>
    <p:sldId id="261" r:id="rId4"/>
    <p:sldId id="288" r:id="rId5"/>
    <p:sldId id="293" r:id="rId6"/>
    <p:sldId id="287" r:id="rId7"/>
    <p:sldId id="258" r:id="rId8"/>
    <p:sldId id="294" r:id="rId9"/>
    <p:sldId id="295" r:id="rId10"/>
    <p:sldId id="264" r:id="rId11"/>
    <p:sldId id="266" r:id="rId12"/>
    <p:sldId id="273" r:id="rId13"/>
    <p:sldId id="280" r:id="rId14"/>
    <p:sldId id="281" r:id="rId15"/>
    <p:sldId id="274" r:id="rId16"/>
    <p:sldId id="275" r:id="rId17"/>
    <p:sldId id="277" r:id="rId18"/>
    <p:sldId id="276" r:id="rId19"/>
    <p:sldId id="265" r:id="rId20"/>
    <p:sldId id="278" r:id="rId21"/>
    <p:sldId id="279" r:id="rId22"/>
    <p:sldId id="283" r:id="rId23"/>
    <p:sldId id="284" r:id="rId24"/>
    <p:sldId id="285" r:id="rId25"/>
    <p:sldId id="289" r:id="rId26"/>
    <p:sldId id="290" r:id="rId27"/>
    <p:sldId id="286" r:id="rId28"/>
    <p:sldId id="291" r:id="rId29"/>
    <p:sldId id="292" r:id="rId30"/>
  </p:sldIdLst>
  <p:sldSz cx="12192000" cy="6858000"/>
  <p:notesSz cx="6950075" cy="9236075"/>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87BA3E1E-D3DA-4FB9-AC12-28AFA2FC393C}">
          <p14:sldIdLst>
            <p14:sldId id="263"/>
            <p14:sldId id="282"/>
            <p14:sldId id="261"/>
            <p14:sldId id="288"/>
            <p14:sldId id="293"/>
            <p14:sldId id="287"/>
          </p14:sldIdLst>
        </p14:section>
        <p14:section name="Untitled Section" id="{82167C76-CFAE-4E13-824E-1C605D8C7238}">
          <p14:sldIdLst>
            <p14:sldId id="258"/>
            <p14:sldId id="294"/>
            <p14:sldId id="295"/>
            <p14:sldId id="264"/>
            <p14:sldId id="266"/>
            <p14:sldId id="273"/>
            <p14:sldId id="280"/>
            <p14:sldId id="281"/>
            <p14:sldId id="274"/>
            <p14:sldId id="275"/>
            <p14:sldId id="277"/>
            <p14:sldId id="276"/>
            <p14:sldId id="265"/>
            <p14:sldId id="278"/>
            <p14:sldId id="279"/>
            <p14:sldId id="283"/>
            <p14:sldId id="284"/>
            <p14:sldId id="285"/>
            <p14:sldId id="289"/>
            <p14:sldId id="290"/>
            <p14:sldId id="286"/>
            <p14:sldId id="291"/>
            <p14:sldId id="292"/>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8081E"/>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5" d="100"/>
          <a:sy n="105" d="100"/>
        </p:scale>
        <p:origin x="798" y="96"/>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microsoft.com/office/2016/11/relationships/changesInfo" Target="changesInfos/changesInfo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 Id="rId8" Type="http://schemas.openxmlformats.org/officeDocument/2006/relationships/slide" Target="slides/slide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irard, Jason Warren" userId="5d3f36b4-29d1-4b0d-b78d-2722eeb45851" providerId="ADAL" clId="{C18FDE14-0144-46F7-A3C5-69D09340FED5}"/>
    <pc:docChg chg="undo custSel addSld delSld modSld sldOrd modSection">
      <pc:chgData name="Girard, Jason Warren" userId="5d3f36b4-29d1-4b0d-b78d-2722eeb45851" providerId="ADAL" clId="{C18FDE14-0144-46F7-A3C5-69D09340FED5}" dt="2026-09-24T19:39:18.895" v="1213"/>
      <pc:docMkLst>
        <pc:docMk/>
      </pc:docMkLst>
      <pc:sldChg chg="modSp mod">
        <pc:chgData name="Girard, Jason Warren" userId="5d3f36b4-29d1-4b0d-b78d-2722eeb45851" providerId="ADAL" clId="{C18FDE14-0144-46F7-A3C5-69D09340FED5}" dt="2026-09-24T19:39:18.895" v="1213"/>
        <pc:sldMkLst>
          <pc:docMk/>
          <pc:sldMk cId="1191357336" sldId="265"/>
        </pc:sldMkLst>
        <pc:spChg chg="mod">
          <ac:chgData name="Girard, Jason Warren" userId="5d3f36b4-29d1-4b0d-b78d-2722eeb45851" providerId="ADAL" clId="{C18FDE14-0144-46F7-A3C5-69D09340FED5}" dt="2026-09-24T19:39:18.895" v="1213"/>
          <ac:spMkLst>
            <pc:docMk/>
            <pc:sldMk cId="1191357336" sldId="265"/>
            <ac:spMk id="5" creationId="{77E1E8C2-D9D5-48D2-BCB5-E28ECA9889CD}"/>
          </ac:spMkLst>
        </pc:spChg>
      </pc:sldChg>
      <pc:sldChg chg="modSp mod">
        <pc:chgData name="Girard, Jason Warren" userId="5d3f36b4-29d1-4b0d-b78d-2722eeb45851" providerId="ADAL" clId="{C18FDE14-0144-46F7-A3C5-69D09340FED5}" dt="2026-09-23T15:43:16.544" v="1212" actId="1076"/>
        <pc:sldMkLst>
          <pc:docMk/>
          <pc:sldMk cId="821878504" sldId="274"/>
        </pc:sldMkLst>
        <pc:spChg chg="mod">
          <ac:chgData name="Girard, Jason Warren" userId="5d3f36b4-29d1-4b0d-b78d-2722eeb45851" providerId="ADAL" clId="{C18FDE14-0144-46F7-A3C5-69D09340FED5}" dt="2026-09-23T15:43:16.544" v="1212" actId="1076"/>
          <ac:spMkLst>
            <pc:docMk/>
            <pc:sldMk cId="821878504" sldId="274"/>
            <ac:spMk id="2" creationId="{00000000-0000-0000-0000-000000000000}"/>
          </ac:spMkLst>
        </pc:spChg>
      </pc:sldChg>
      <pc:sldChg chg="modSp mod">
        <pc:chgData name="Girard, Jason Warren" userId="5d3f36b4-29d1-4b0d-b78d-2722eeb45851" providerId="ADAL" clId="{C18FDE14-0144-46F7-A3C5-69D09340FED5}" dt="2026-09-23T15:42:08.284" v="1175" actId="27636"/>
        <pc:sldMkLst>
          <pc:docMk/>
          <pc:sldMk cId="4161685593" sldId="275"/>
        </pc:sldMkLst>
        <pc:spChg chg="mod">
          <ac:chgData name="Girard, Jason Warren" userId="5d3f36b4-29d1-4b0d-b78d-2722eeb45851" providerId="ADAL" clId="{C18FDE14-0144-46F7-A3C5-69D09340FED5}" dt="2026-09-16T16:21:57.388" v="1104" actId="20577"/>
          <ac:spMkLst>
            <pc:docMk/>
            <pc:sldMk cId="4161685593" sldId="275"/>
            <ac:spMk id="4" creationId="{46B799F4-7F20-4A46-BAA5-2F2EA77904F9}"/>
          </ac:spMkLst>
        </pc:spChg>
        <pc:spChg chg="mod">
          <ac:chgData name="Girard, Jason Warren" userId="5d3f36b4-29d1-4b0d-b78d-2722eeb45851" providerId="ADAL" clId="{C18FDE14-0144-46F7-A3C5-69D09340FED5}" dt="2026-09-23T15:42:08.284" v="1175" actId="27636"/>
          <ac:spMkLst>
            <pc:docMk/>
            <pc:sldMk cId="4161685593" sldId="275"/>
            <ac:spMk id="8" creationId="{AA045642-F217-4C79-A138-B1DAE50D9B58}"/>
          </ac:spMkLst>
        </pc:spChg>
      </pc:sldChg>
      <pc:sldChg chg="modSp mod">
        <pc:chgData name="Girard, Jason Warren" userId="5d3f36b4-29d1-4b0d-b78d-2722eeb45851" providerId="ADAL" clId="{C18FDE14-0144-46F7-A3C5-69D09340FED5}" dt="2026-09-16T16:20:34.341" v="1079" actId="114"/>
        <pc:sldMkLst>
          <pc:docMk/>
          <pc:sldMk cId="121305168" sldId="277"/>
        </pc:sldMkLst>
        <pc:spChg chg="mod">
          <ac:chgData name="Girard, Jason Warren" userId="5d3f36b4-29d1-4b0d-b78d-2722eeb45851" providerId="ADAL" clId="{C18FDE14-0144-46F7-A3C5-69D09340FED5}" dt="2026-09-16T16:20:34.341" v="1079" actId="114"/>
          <ac:spMkLst>
            <pc:docMk/>
            <pc:sldMk cId="121305168" sldId="277"/>
            <ac:spMk id="3" creationId="{00000000-0000-0000-0000-000000000000}"/>
          </ac:spMkLst>
        </pc:spChg>
      </pc:sldChg>
      <pc:sldChg chg="modSp mod">
        <pc:chgData name="Girard, Jason Warren" userId="5d3f36b4-29d1-4b0d-b78d-2722eeb45851" providerId="ADAL" clId="{C18FDE14-0144-46F7-A3C5-69D09340FED5}" dt="2026-09-15T20:02:23.376" v="1075"/>
        <pc:sldMkLst>
          <pc:docMk/>
          <pc:sldMk cId="1838027329" sldId="280"/>
        </pc:sldMkLst>
        <pc:spChg chg="mod">
          <ac:chgData name="Girard, Jason Warren" userId="5d3f36b4-29d1-4b0d-b78d-2722eeb45851" providerId="ADAL" clId="{C18FDE14-0144-46F7-A3C5-69D09340FED5}" dt="2026-09-15T20:02:23.376" v="1075"/>
          <ac:spMkLst>
            <pc:docMk/>
            <pc:sldMk cId="1838027329" sldId="280"/>
            <ac:spMk id="3" creationId="{00000000-0000-0000-0000-000000000000}"/>
          </ac:spMkLst>
        </pc:spChg>
      </pc:sldChg>
      <pc:sldChg chg="modSp mod">
        <pc:chgData name="Girard, Jason Warren" userId="5d3f36b4-29d1-4b0d-b78d-2722eeb45851" providerId="ADAL" clId="{C18FDE14-0144-46F7-A3C5-69D09340FED5}" dt="2026-09-15T20:00:27.172" v="1070" actId="27636"/>
        <pc:sldMkLst>
          <pc:docMk/>
          <pc:sldMk cId="1140768603" sldId="286"/>
        </pc:sldMkLst>
        <pc:spChg chg="mod">
          <ac:chgData name="Girard, Jason Warren" userId="5d3f36b4-29d1-4b0d-b78d-2722eeb45851" providerId="ADAL" clId="{C18FDE14-0144-46F7-A3C5-69D09340FED5}" dt="2026-09-15T20:00:27.172" v="1070" actId="27636"/>
          <ac:spMkLst>
            <pc:docMk/>
            <pc:sldMk cId="1140768603" sldId="286"/>
            <ac:spMk id="5" creationId="{00000000-0000-0000-0000-000000000000}"/>
          </ac:spMkLst>
        </pc:spChg>
      </pc:sldChg>
      <pc:sldChg chg="modSp mod">
        <pc:chgData name="Girard, Jason Warren" userId="5d3f36b4-29d1-4b0d-b78d-2722eeb45851" providerId="ADAL" clId="{C18FDE14-0144-46F7-A3C5-69D09340FED5}" dt="2026-09-15T19:54:46.844" v="805" actId="20577"/>
        <pc:sldMkLst>
          <pc:docMk/>
          <pc:sldMk cId="3565741988" sldId="288"/>
        </pc:sldMkLst>
        <pc:spChg chg="mod">
          <ac:chgData name="Girard, Jason Warren" userId="5d3f36b4-29d1-4b0d-b78d-2722eeb45851" providerId="ADAL" clId="{C18FDE14-0144-46F7-A3C5-69D09340FED5}" dt="2026-09-15T19:54:46.844" v="805" actId="20577"/>
          <ac:spMkLst>
            <pc:docMk/>
            <pc:sldMk cId="3565741988" sldId="288"/>
            <ac:spMk id="4" creationId="{A04D9B62-6CE5-4673-9F83-70FF04E21631}"/>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11699" cy="463408"/>
          </a:xfrm>
          <a:prstGeom prst="rect">
            <a:avLst/>
          </a:prstGeom>
        </p:spPr>
        <p:txBody>
          <a:bodyPr vert="horz" lIns="92492" tIns="46246" rIns="92492" bIns="46246" rtlCol="0"/>
          <a:lstStyle>
            <a:lvl1pPr algn="l">
              <a:defRPr sz="1200"/>
            </a:lvl1pPr>
          </a:lstStyle>
          <a:p>
            <a:endParaRPr lang="en-US"/>
          </a:p>
        </p:txBody>
      </p:sp>
      <p:sp>
        <p:nvSpPr>
          <p:cNvPr id="3" name="Date Placeholder 2"/>
          <p:cNvSpPr>
            <a:spLocks noGrp="1"/>
          </p:cNvSpPr>
          <p:nvPr>
            <p:ph type="dt" idx="1"/>
          </p:nvPr>
        </p:nvSpPr>
        <p:spPr>
          <a:xfrm>
            <a:off x="3936768" y="0"/>
            <a:ext cx="3011699" cy="463408"/>
          </a:xfrm>
          <a:prstGeom prst="rect">
            <a:avLst/>
          </a:prstGeom>
        </p:spPr>
        <p:txBody>
          <a:bodyPr vert="horz" lIns="92492" tIns="46246" rIns="92492" bIns="46246" rtlCol="0"/>
          <a:lstStyle>
            <a:lvl1pPr algn="r">
              <a:defRPr sz="1200"/>
            </a:lvl1pPr>
          </a:lstStyle>
          <a:p>
            <a:fld id="{DD25858B-8C2A-0C42-B31D-A8AE13335C93}" type="datetimeFigureOut">
              <a:rPr lang="en-US" smtClean="0"/>
              <a:t>9/24/2026</a:t>
            </a:fld>
            <a:endParaRPr lang="en-US"/>
          </a:p>
        </p:txBody>
      </p:sp>
      <p:sp>
        <p:nvSpPr>
          <p:cNvPr id="4" name="Slide Image Placeholder 3"/>
          <p:cNvSpPr>
            <a:spLocks noGrp="1" noRot="1" noChangeAspect="1"/>
          </p:cNvSpPr>
          <p:nvPr>
            <p:ph type="sldImg" idx="2"/>
          </p:nvPr>
        </p:nvSpPr>
        <p:spPr>
          <a:xfrm>
            <a:off x="703263" y="1154113"/>
            <a:ext cx="5543550" cy="3117850"/>
          </a:xfrm>
          <a:prstGeom prst="rect">
            <a:avLst/>
          </a:prstGeom>
          <a:noFill/>
          <a:ln w="12700">
            <a:solidFill>
              <a:prstClr val="black"/>
            </a:solidFill>
          </a:ln>
        </p:spPr>
        <p:txBody>
          <a:bodyPr vert="horz" lIns="92492" tIns="46246" rIns="92492" bIns="46246" rtlCol="0" anchor="ctr"/>
          <a:lstStyle/>
          <a:p>
            <a:endParaRPr lang="en-US"/>
          </a:p>
        </p:txBody>
      </p:sp>
      <p:sp>
        <p:nvSpPr>
          <p:cNvPr id="5" name="Notes Placeholder 4"/>
          <p:cNvSpPr>
            <a:spLocks noGrp="1"/>
          </p:cNvSpPr>
          <p:nvPr>
            <p:ph type="body" sz="quarter" idx="3"/>
          </p:nvPr>
        </p:nvSpPr>
        <p:spPr>
          <a:xfrm>
            <a:off x="695008" y="4444861"/>
            <a:ext cx="5560060" cy="3636705"/>
          </a:xfrm>
          <a:prstGeom prst="rect">
            <a:avLst/>
          </a:prstGeom>
        </p:spPr>
        <p:txBody>
          <a:bodyPr vert="horz" lIns="92492" tIns="46246" rIns="92492" bIns="46246"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772669"/>
            <a:ext cx="3011699" cy="463407"/>
          </a:xfrm>
          <a:prstGeom prst="rect">
            <a:avLst/>
          </a:prstGeom>
        </p:spPr>
        <p:txBody>
          <a:bodyPr vert="horz" lIns="92492" tIns="46246" rIns="92492" bIns="46246" rtlCol="0" anchor="b"/>
          <a:lstStyle>
            <a:lvl1pPr algn="l">
              <a:defRPr sz="1200"/>
            </a:lvl1pPr>
          </a:lstStyle>
          <a:p>
            <a:endParaRPr lang="en-US"/>
          </a:p>
        </p:txBody>
      </p:sp>
      <p:sp>
        <p:nvSpPr>
          <p:cNvPr id="7" name="Slide Number Placeholder 6"/>
          <p:cNvSpPr>
            <a:spLocks noGrp="1"/>
          </p:cNvSpPr>
          <p:nvPr>
            <p:ph type="sldNum" sz="quarter" idx="5"/>
          </p:nvPr>
        </p:nvSpPr>
        <p:spPr>
          <a:xfrm>
            <a:off x="3936768" y="8772669"/>
            <a:ext cx="3011699" cy="463407"/>
          </a:xfrm>
          <a:prstGeom prst="rect">
            <a:avLst/>
          </a:prstGeom>
        </p:spPr>
        <p:txBody>
          <a:bodyPr vert="horz" lIns="92492" tIns="46246" rIns="92492" bIns="46246" rtlCol="0" anchor="b"/>
          <a:lstStyle>
            <a:lvl1pPr algn="r">
              <a:defRPr sz="1200"/>
            </a:lvl1pPr>
          </a:lstStyle>
          <a:p>
            <a:fld id="{9F099D78-2EBE-3440-81EE-C5EEB18BF997}" type="slidenum">
              <a:rPr lang="en-US" smtClean="0"/>
              <a:t>‹#›</a:t>
            </a:fld>
            <a:endParaRPr lang="en-US"/>
          </a:p>
        </p:txBody>
      </p:sp>
    </p:spTree>
    <p:extLst>
      <p:ext uri="{BB962C8B-B14F-4D97-AF65-F5344CB8AC3E}">
        <p14:creationId xmlns:p14="http://schemas.microsoft.com/office/powerpoint/2010/main" val="40467145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238BE49-7F66-F24A-A4A9-F45F09BABACA}" type="datetimeFigureOut">
              <a:rPr lang="en-US" smtClean="0"/>
              <a:t>9/24/2026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6BBDEBD-C922-1641-8A0A-569D4D3CC915}" type="slidenum">
              <a:rPr lang="en-US" smtClean="0"/>
              <a:t>‹#›</a:t>
            </a:fld>
            <a:endParaRPr lang="en-US"/>
          </a:p>
        </p:txBody>
      </p:sp>
    </p:spTree>
    <p:extLst>
      <p:ext uri="{BB962C8B-B14F-4D97-AF65-F5344CB8AC3E}">
        <p14:creationId xmlns:p14="http://schemas.microsoft.com/office/powerpoint/2010/main" val="346076091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238BE49-7F66-F24A-A4A9-F45F09BABACA}" type="datetimeFigureOut">
              <a:rPr lang="en-US" smtClean="0"/>
              <a:t>9/24/2026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6BBDEBD-C922-1641-8A0A-569D4D3CC915}" type="slidenum">
              <a:rPr lang="en-US" smtClean="0"/>
              <a:t>‹#›</a:t>
            </a:fld>
            <a:endParaRPr lang="en-US"/>
          </a:p>
        </p:txBody>
      </p:sp>
    </p:spTree>
    <p:extLst>
      <p:ext uri="{BB962C8B-B14F-4D97-AF65-F5344CB8AC3E}">
        <p14:creationId xmlns:p14="http://schemas.microsoft.com/office/powerpoint/2010/main" val="19465267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238BE49-7F66-F24A-A4A9-F45F09BABACA}" type="datetimeFigureOut">
              <a:rPr lang="en-US" smtClean="0"/>
              <a:t>9/24/2026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6BBDEBD-C922-1641-8A0A-569D4D3CC915}" type="slidenum">
              <a:rPr lang="en-US" smtClean="0"/>
              <a:t>‹#›</a:t>
            </a:fld>
            <a:endParaRPr lang="en-US"/>
          </a:p>
        </p:txBody>
      </p:sp>
    </p:spTree>
    <p:extLst>
      <p:ext uri="{BB962C8B-B14F-4D97-AF65-F5344CB8AC3E}">
        <p14:creationId xmlns:p14="http://schemas.microsoft.com/office/powerpoint/2010/main" val="32938565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238BE49-7F66-F24A-A4A9-F45F09BABACA}" type="datetimeFigureOut">
              <a:rPr lang="en-US" smtClean="0"/>
              <a:t>9/24/2026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6BBDEBD-C922-1641-8A0A-569D4D3CC915}" type="slidenum">
              <a:rPr lang="en-US" smtClean="0"/>
              <a:t>‹#›</a:t>
            </a:fld>
            <a:endParaRPr lang="en-US"/>
          </a:p>
        </p:txBody>
      </p:sp>
    </p:spTree>
    <p:extLst>
      <p:ext uri="{BB962C8B-B14F-4D97-AF65-F5344CB8AC3E}">
        <p14:creationId xmlns:p14="http://schemas.microsoft.com/office/powerpoint/2010/main" val="30510271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238BE49-7F66-F24A-A4A9-F45F09BABACA}" type="datetimeFigureOut">
              <a:rPr lang="en-US" smtClean="0"/>
              <a:t>9/24/2026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6BBDEBD-C922-1641-8A0A-569D4D3CC915}" type="slidenum">
              <a:rPr lang="en-US" smtClean="0"/>
              <a:t>‹#›</a:t>
            </a:fld>
            <a:endParaRPr lang="en-US"/>
          </a:p>
        </p:txBody>
      </p:sp>
    </p:spTree>
    <p:extLst>
      <p:ext uri="{BB962C8B-B14F-4D97-AF65-F5344CB8AC3E}">
        <p14:creationId xmlns:p14="http://schemas.microsoft.com/office/powerpoint/2010/main" val="4091387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238BE49-7F66-F24A-A4A9-F45F09BABACA}" type="datetimeFigureOut">
              <a:rPr lang="en-US" smtClean="0"/>
              <a:t>9/24/2026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6BBDEBD-C922-1641-8A0A-569D4D3CC915}" type="slidenum">
              <a:rPr lang="en-US" smtClean="0"/>
              <a:t>‹#›</a:t>
            </a:fld>
            <a:endParaRPr lang="en-US"/>
          </a:p>
        </p:txBody>
      </p:sp>
    </p:spTree>
    <p:extLst>
      <p:ext uri="{BB962C8B-B14F-4D97-AF65-F5344CB8AC3E}">
        <p14:creationId xmlns:p14="http://schemas.microsoft.com/office/powerpoint/2010/main" val="23342904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238BE49-7F66-F24A-A4A9-F45F09BABACA}" type="datetimeFigureOut">
              <a:rPr lang="en-US" smtClean="0"/>
              <a:t>9/24/2026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6BBDEBD-C922-1641-8A0A-569D4D3CC915}" type="slidenum">
              <a:rPr lang="en-US" smtClean="0"/>
              <a:t>‹#›</a:t>
            </a:fld>
            <a:endParaRPr lang="en-US"/>
          </a:p>
        </p:txBody>
      </p:sp>
    </p:spTree>
    <p:extLst>
      <p:ext uri="{BB962C8B-B14F-4D97-AF65-F5344CB8AC3E}">
        <p14:creationId xmlns:p14="http://schemas.microsoft.com/office/powerpoint/2010/main" val="8394247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238BE49-7F66-F24A-A4A9-F45F09BABACA}" type="datetimeFigureOut">
              <a:rPr lang="en-US" smtClean="0"/>
              <a:t>9/24/2026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6BBDEBD-C922-1641-8A0A-569D4D3CC915}" type="slidenum">
              <a:rPr lang="en-US" smtClean="0"/>
              <a:t>‹#›</a:t>
            </a:fld>
            <a:endParaRPr lang="en-US"/>
          </a:p>
        </p:txBody>
      </p:sp>
    </p:spTree>
    <p:extLst>
      <p:ext uri="{BB962C8B-B14F-4D97-AF65-F5344CB8AC3E}">
        <p14:creationId xmlns:p14="http://schemas.microsoft.com/office/powerpoint/2010/main" val="928117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238BE49-7F66-F24A-A4A9-F45F09BABACA}" type="datetimeFigureOut">
              <a:rPr lang="en-US" smtClean="0"/>
              <a:t>9/24/2026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6BBDEBD-C922-1641-8A0A-569D4D3CC915}" type="slidenum">
              <a:rPr lang="en-US" smtClean="0"/>
              <a:t>‹#›</a:t>
            </a:fld>
            <a:endParaRPr lang="en-US"/>
          </a:p>
        </p:txBody>
      </p:sp>
    </p:spTree>
    <p:extLst>
      <p:ext uri="{BB962C8B-B14F-4D97-AF65-F5344CB8AC3E}">
        <p14:creationId xmlns:p14="http://schemas.microsoft.com/office/powerpoint/2010/main" val="20966946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238BE49-7F66-F24A-A4A9-F45F09BABACA}" type="datetimeFigureOut">
              <a:rPr lang="en-US" smtClean="0"/>
              <a:t>9/24/2026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6BBDEBD-C922-1641-8A0A-569D4D3CC915}" type="slidenum">
              <a:rPr lang="en-US" smtClean="0"/>
              <a:t>‹#›</a:t>
            </a:fld>
            <a:endParaRPr lang="en-US"/>
          </a:p>
        </p:txBody>
      </p:sp>
    </p:spTree>
    <p:extLst>
      <p:ext uri="{BB962C8B-B14F-4D97-AF65-F5344CB8AC3E}">
        <p14:creationId xmlns:p14="http://schemas.microsoft.com/office/powerpoint/2010/main" val="1737362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9958641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238BE49-7F66-F24A-A4A9-F45F09BABACA}" type="datetimeFigureOut">
              <a:rPr lang="en-US" smtClean="0"/>
              <a:t>9/24/2026</a:t>
            </a:fld>
            <a:endParaRPr lang="en-U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6BBDEBD-C922-1641-8A0A-569D4D3CC915}" type="slidenum">
              <a:rPr lang="en-US" smtClean="0"/>
              <a:t>‹#›</a:t>
            </a:fld>
            <a:endParaRPr lang="en-US"/>
          </a:p>
        </p:txBody>
      </p:sp>
    </p:spTree>
    <p:extLst>
      <p:ext uri="{BB962C8B-B14F-4D97-AF65-F5344CB8AC3E}">
        <p14:creationId xmlns:p14="http://schemas.microsoft.com/office/powerpoint/2010/main" val="352096776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rgbClr val="08081E"/>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rgbClr val="08081E"/>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mailto:Procards@etsu.edu" TargetMode="External"/><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3.png"/><Relationship Id="rId1" Type="http://schemas.openxmlformats.org/officeDocument/2006/relationships/slideLayout" Target="../slideLayouts/slideLayout2.xml"/><Relationship Id="rId5" Type="http://schemas.openxmlformats.org/officeDocument/2006/relationships/hyperlink" Target="https://creativecommons.org/licenses/by-nc-nd/3.0/" TargetMode="External"/><Relationship Id="rId4" Type="http://schemas.openxmlformats.org/officeDocument/2006/relationships/hyperlink" Target="https://www.deviantart.com/gamerworld14/art/Not-Allowed-Icon-121972026" TargetMode="External"/></Relationships>
</file>

<file path=ppt/slides/_rels/slide2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hyperlink" Target="https://www.etsu.edu/bf/ap/#procards" TargetMode="External"/><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itle 3"/>
          <p:cNvSpPr>
            <a:spLocks noGrp="1"/>
          </p:cNvSpPr>
          <p:nvPr>
            <p:ph type="ctrTitle"/>
          </p:nvPr>
        </p:nvSpPr>
        <p:spPr>
          <a:xfrm>
            <a:off x="1335740" y="2345077"/>
            <a:ext cx="9520517" cy="1442120"/>
          </a:xfrm>
        </p:spPr>
        <p:txBody>
          <a:bodyPr>
            <a:normAutofit fontScale="90000"/>
          </a:bodyPr>
          <a:lstStyle/>
          <a:p>
            <a:r>
              <a:rPr lang="en-US" sz="9600" b="1">
                <a:solidFill>
                  <a:prstClr val="white"/>
                </a:solidFill>
              </a:rPr>
              <a:t>ProCard Training</a:t>
            </a:r>
            <a:endParaRPr lang="en-US" sz="4800" b="1">
              <a:solidFill>
                <a:schemeClr val="bg1"/>
              </a:solidFill>
            </a:endParaRPr>
          </a:p>
        </p:txBody>
      </p:sp>
      <p:sp>
        <p:nvSpPr>
          <p:cNvPr id="5" name="Subtitle 4"/>
          <p:cNvSpPr>
            <a:spLocks noGrp="1"/>
          </p:cNvSpPr>
          <p:nvPr>
            <p:ph type="subTitle" idx="1"/>
          </p:nvPr>
        </p:nvSpPr>
        <p:spPr>
          <a:xfrm>
            <a:off x="3420035" y="4044257"/>
            <a:ext cx="5351930" cy="731175"/>
          </a:xfrm>
        </p:spPr>
        <p:txBody>
          <a:bodyPr>
            <a:normAutofit fontScale="92500" lnSpcReduction="20000"/>
          </a:bodyPr>
          <a:lstStyle/>
          <a:p>
            <a:r>
              <a:rPr lang="en-US" sz="2800" dirty="0">
                <a:solidFill>
                  <a:schemeClr val="bg1"/>
                </a:solidFill>
              </a:rPr>
              <a:t>Accounts Payable</a:t>
            </a:r>
            <a:br>
              <a:rPr lang="en-US" sz="2800" dirty="0">
                <a:solidFill>
                  <a:schemeClr val="bg1"/>
                </a:solidFill>
              </a:rPr>
            </a:br>
            <a:r>
              <a:rPr lang="en-US" sz="2800" dirty="0">
                <a:solidFill>
                  <a:schemeClr val="bg1"/>
                </a:solidFill>
              </a:rPr>
              <a:t>Business and Finance</a:t>
            </a:r>
          </a:p>
          <a:p>
            <a:endParaRPr lang="en-US" dirty="0">
              <a:solidFill>
                <a:schemeClr val="bg1"/>
              </a:solidFill>
            </a:endParaRPr>
          </a:p>
        </p:txBody>
      </p:sp>
      <p:pic>
        <p:nvPicPr>
          <p:cNvPr id="6" name="Picture 5" descr="East Tennessee State University - Wikipedia">
            <a:extLst>
              <a:ext uri="{FF2B5EF4-FFF2-40B4-BE49-F238E27FC236}">
                <a16:creationId xmlns:a16="http://schemas.microsoft.com/office/drawing/2014/main" id="{C8FC190C-07A1-45FA-99BA-444C11B2BF29}"/>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523598" y="5032493"/>
            <a:ext cx="1144803" cy="1433687"/>
          </a:xfrm>
          <a:prstGeom prst="rect">
            <a:avLst/>
          </a:prstGeom>
          <a:noFill/>
          <a:ln>
            <a:noFill/>
          </a:ln>
        </p:spPr>
      </p:pic>
    </p:spTree>
    <p:extLst>
      <p:ext uri="{BB962C8B-B14F-4D97-AF65-F5344CB8AC3E}">
        <p14:creationId xmlns:p14="http://schemas.microsoft.com/office/powerpoint/2010/main" val="18183519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143435" y="941293"/>
            <a:ext cx="11851341" cy="4885765"/>
          </a:xfrm>
        </p:spPr>
        <p:txBody>
          <a:bodyPr>
            <a:normAutofit/>
          </a:bodyPr>
          <a:lstStyle/>
          <a:p>
            <a:endParaRPr lang="en-US"/>
          </a:p>
          <a:p>
            <a:endParaRPr lang="en-US"/>
          </a:p>
        </p:txBody>
      </p:sp>
      <p:sp>
        <p:nvSpPr>
          <p:cNvPr id="4" name="Title 7">
            <a:extLst>
              <a:ext uri="{FF2B5EF4-FFF2-40B4-BE49-F238E27FC236}">
                <a16:creationId xmlns:a16="http://schemas.microsoft.com/office/drawing/2014/main" id="{B800232E-1BF0-4561-BDB6-3C41C31EA906}"/>
              </a:ext>
            </a:extLst>
          </p:cNvPr>
          <p:cNvSpPr txBox="1">
            <a:spLocks/>
          </p:cNvSpPr>
          <p:nvPr/>
        </p:nvSpPr>
        <p:spPr>
          <a:xfrm>
            <a:off x="609600" y="95343"/>
            <a:ext cx="10972800" cy="496327"/>
          </a:xfrm>
          <a:prstGeom prst="rect">
            <a:avLst/>
          </a:prstGeom>
        </p:spPr>
        <p:txBody>
          <a:bodyPr vert="horz" lIns="91440" tIns="45720" rIns="91440" bIns="45720" rtlCol="0" anchor="ctr">
            <a:normAutofit fontScale="82500" lnSpcReduction="20000"/>
          </a:bodyPr>
          <a:lstStyle>
            <a:lvl1pPr algn="ctr" defTabSz="457200" rtl="0" eaLnBrk="1" latinLnBrk="0" hangingPunct="1">
              <a:spcBef>
                <a:spcPct val="0"/>
              </a:spcBef>
              <a:buNone/>
              <a:defRPr sz="4400" kern="1200">
                <a:solidFill>
                  <a:srgbClr val="08081E"/>
                </a:solidFill>
                <a:latin typeface="+mj-lt"/>
                <a:ea typeface="+mj-ea"/>
                <a:cs typeface="+mj-cs"/>
              </a:defRPr>
            </a:lvl1pPr>
          </a:lstStyle>
          <a:p>
            <a:r>
              <a:rPr lang="en-US" sz="4000" b="1"/>
              <a:t>Intro</a:t>
            </a:r>
            <a:endParaRPr lang="en-US"/>
          </a:p>
        </p:txBody>
      </p:sp>
      <p:sp>
        <p:nvSpPr>
          <p:cNvPr id="5" name="Content Placeholder 8">
            <a:extLst>
              <a:ext uri="{FF2B5EF4-FFF2-40B4-BE49-F238E27FC236}">
                <a16:creationId xmlns:a16="http://schemas.microsoft.com/office/drawing/2014/main" id="{188F1887-1644-4145-807F-B0F83F158D3B}"/>
              </a:ext>
            </a:extLst>
          </p:cNvPr>
          <p:cNvSpPr txBox="1">
            <a:spLocks/>
          </p:cNvSpPr>
          <p:nvPr/>
        </p:nvSpPr>
        <p:spPr>
          <a:xfrm>
            <a:off x="206189" y="770965"/>
            <a:ext cx="11797552" cy="4921623"/>
          </a:xfrm>
          <a:prstGeom prst="rect">
            <a:avLst/>
          </a:prstGeom>
        </p:spPr>
        <p:txBody>
          <a:bodyPr vert="horz" lIns="91440" tIns="45720" rIns="91440" bIns="45720" rtlCol="0">
            <a:normAutofit fontScale="92500" lnSpcReduction="10000"/>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rgbClr val="08081E"/>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2800" dirty="0">
                <a:solidFill>
                  <a:srgbClr val="08081E"/>
                </a:solidFill>
              </a:rPr>
              <a:t>Who is the vendor/card issuer that is used for the </a:t>
            </a:r>
            <a:r>
              <a:rPr lang="en-US" sz="2800" dirty="0" err="1">
                <a:solidFill>
                  <a:srgbClr val="08081E"/>
                </a:solidFill>
              </a:rPr>
              <a:t>ProCard</a:t>
            </a:r>
            <a:r>
              <a:rPr lang="en-US" sz="2800" dirty="0">
                <a:solidFill>
                  <a:srgbClr val="08081E"/>
                </a:solidFill>
              </a:rPr>
              <a:t>?</a:t>
            </a:r>
          </a:p>
          <a:p>
            <a:pPr marL="0" indent="0">
              <a:buFont typeface="Arial"/>
              <a:buNone/>
            </a:pPr>
            <a:r>
              <a:rPr lang="en-US" sz="2800" dirty="0">
                <a:solidFill>
                  <a:srgbClr val="08081E"/>
                </a:solidFill>
              </a:rPr>
              <a:t>	- </a:t>
            </a:r>
            <a:r>
              <a:rPr lang="en-US" sz="2800" b="1" dirty="0">
                <a:solidFill>
                  <a:srgbClr val="08081E"/>
                </a:solidFill>
              </a:rPr>
              <a:t>US Bank </a:t>
            </a:r>
            <a:r>
              <a:rPr lang="en-US" sz="1900" dirty="0">
                <a:solidFill>
                  <a:srgbClr val="08081E"/>
                </a:solidFill>
              </a:rPr>
              <a:t>(only needed to access monthly statements to review)</a:t>
            </a:r>
          </a:p>
          <a:p>
            <a:pPr marL="0" indent="0">
              <a:buFont typeface="Arial"/>
              <a:buNone/>
            </a:pPr>
            <a:endParaRPr lang="en-US" sz="1900" dirty="0">
              <a:solidFill>
                <a:srgbClr val="08081E"/>
              </a:solidFill>
            </a:endParaRPr>
          </a:p>
          <a:p>
            <a:r>
              <a:rPr lang="en-US" sz="2800" dirty="0">
                <a:solidFill>
                  <a:srgbClr val="08081E"/>
                </a:solidFill>
              </a:rPr>
              <a:t>What is the Payment Network used? </a:t>
            </a:r>
          </a:p>
          <a:p>
            <a:pPr marL="0" indent="0">
              <a:buFont typeface="Arial"/>
              <a:buNone/>
            </a:pPr>
            <a:r>
              <a:rPr lang="en-US" sz="2800" b="1" dirty="0">
                <a:solidFill>
                  <a:srgbClr val="08081E"/>
                </a:solidFill>
              </a:rPr>
              <a:t>	- Visa</a:t>
            </a:r>
          </a:p>
          <a:p>
            <a:pPr marL="0" indent="0">
              <a:buFont typeface="Arial"/>
              <a:buNone/>
            </a:pPr>
            <a:endParaRPr lang="en-US" sz="2400" b="1" dirty="0">
              <a:solidFill>
                <a:srgbClr val="08081E"/>
              </a:solidFill>
            </a:endParaRPr>
          </a:p>
          <a:p>
            <a:r>
              <a:rPr lang="en-US" sz="2800" dirty="0">
                <a:solidFill>
                  <a:srgbClr val="08081E"/>
                </a:solidFill>
              </a:rPr>
              <a:t>What systems are </a:t>
            </a:r>
            <a:r>
              <a:rPr lang="en-US" sz="2800" u="sng" dirty="0">
                <a:solidFill>
                  <a:srgbClr val="08081E"/>
                </a:solidFill>
              </a:rPr>
              <a:t>directly</a:t>
            </a:r>
            <a:r>
              <a:rPr lang="en-US" sz="2800" dirty="0">
                <a:solidFill>
                  <a:srgbClr val="08081E"/>
                </a:solidFill>
              </a:rPr>
              <a:t> involved in using the </a:t>
            </a:r>
            <a:r>
              <a:rPr lang="en-US" sz="2800" dirty="0" err="1">
                <a:solidFill>
                  <a:srgbClr val="08081E"/>
                </a:solidFill>
              </a:rPr>
              <a:t>ProCard</a:t>
            </a:r>
            <a:r>
              <a:rPr lang="en-US" sz="2800" dirty="0">
                <a:solidFill>
                  <a:srgbClr val="08081E"/>
                </a:solidFill>
              </a:rPr>
              <a:t>? </a:t>
            </a:r>
          </a:p>
          <a:p>
            <a:pPr marL="0" indent="0">
              <a:buFont typeface="Arial"/>
              <a:buNone/>
            </a:pPr>
            <a:r>
              <a:rPr lang="en-US" sz="2800" b="1" dirty="0">
                <a:solidFill>
                  <a:srgbClr val="08081E"/>
                </a:solidFill>
              </a:rPr>
              <a:t>	- Voyager </a:t>
            </a:r>
            <a:r>
              <a:rPr lang="en-US" sz="1900" dirty="0">
                <a:solidFill>
                  <a:srgbClr val="08081E"/>
                </a:solidFill>
              </a:rPr>
              <a:t>(all documents uploaded and approved)</a:t>
            </a:r>
          </a:p>
          <a:p>
            <a:pPr marL="0" indent="0">
              <a:buFont typeface="Arial"/>
              <a:buNone/>
            </a:pPr>
            <a:endParaRPr lang="en-US" sz="2400" b="1" dirty="0">
              <a:solidFill>
                <a:srgbClr val="08081E"/>
              </a:solidFill>
            </a:endParaRPr>
          </a:p>
          <a:p>
            <a:r>
              <a:rPr lang="en-US" sz="2800" dirty="0">
                <a:solidFill>
                  <a:srgbClr val="08081E"/>
                </a:solidFill>
              </a:rPr>
              <a:t>What are </a:t>
            </a:r>
            <a:r>
              <a:rPr lang="en-US" sz="2800" u="sng" dirty="0">
                <a:solidFill>
                  <a:srgbClr val="08081E"/>
                </a:solidFill>
              </a:rPr>
              <a:t>some</a:t>
            </a:r>
            <a:r>
              <a:rPr lang="en-US" sz="2800" dirty="0">
                <a:solidFill>
                  <a:srgbClr val="08081E"/>
                </a:solidFill>
              </a:rPr>
              <a:t> systems </a:t>
            </a:r>
            <a:r>
              <a:rPr lang="en-US" sz="2800" u="sng" dirty="0">
                <a:solidFill>
                  <a:srgbClr val="08081E"/>
                </a:solidFill>
              </a:rPr>
              <a:t>indirectly</a:t>
            </a:r>
            <a:r>
              <a:rPr lang="en-US" sz="2800" dirty="0">
                <a:solidFill>
                  <a:srgbClr val="08081E"/>
                </a:solidFill>
              </a:rPr>
              <a:t> involved when using the </a:t>
            </a:r>
            <a:r>
              <a:rPr lang="en-US" sz="2800" dirty="0" err="1">
                <a:solidFill>
                  <a:srgbClr val="08081E"/>
                </a:solidFill>
              </a:rPr>
              <a:t>ProCard</a:t>
            </a:r>
            <a:r>
              <a:rPr lang="en-US" sz="2800" dirty="0">
                <a:solidFill>
                  <a:srgbClr val="08081E"/>
                </a:solidFill>
              </a:rPr>
              <a:t>?</a:t>
            </a:r>
          </a:p>
          <a:p>
            <a:pPr marL="0" indent="0">
              <a:buFont typeface="Arial"/>
              <a:buNone/>
            </a:pPr>
            <a:r>
              <a:rPr lang="en-US" sz="2800" b="1" dirty="0">
                <a:solidFill>
                  <a:srgbClr val="08081E"/>
                </a:solidFill>
              </a:rPr>
              <a:t>	- Adobe PDF, JPEG, departmental drives</a:t>
            </a:r>
          </a:p>
          <a:p>
            <a:pPr>
              <a:buFontTx/>
              <a:buChar char="-"/>
            </a:pPr>
            <a:endParaRPr lang="en-US" sz="2800" b="1" dirty="0">
              <a:solidFill>
                <a:srgbClr val="08081E"/>
              </a:solidFill>
            </a:endParaRPr>
          </a:p>
        </p:txBody>
      </p:sp>
    </p:spTree>
    <p:extLst>
      <p:ext uri="{BB962C8B-B14F-4D97-AF65-F5344CB8AC3E}">
        <p14:creationId xmlns:p14="http://schemas.microsoft.com/office/powerpoint/2010/main" val="31344942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a:xfrm>
            <a:off x="3209365" y="143435"/>
            <a:ext cx="6965576" cy="842682"/>
          </a:xfrm>
        </p:spPr>
        <p:txBody>
          <a:bodyPr>
            <a:normAutofit/>
          </a:bodyPr>
          <a:lstStyle/>
          <a:p>
            <a:pPr algn="l"/>
            <a:r>
              <a:rPr lang="en-US" sz="4000" b="1">
                <a:solidFill>
                  <a:schemeClr val="bg1"/>
                </a:solidFill>
              </a:rPr>
              <a:t>Definitions: </a:t>
            </a:r>
            <a:endParaRPr lang="en-US">
              <a:solidFill>
                <a:schemeClr val="bg1"/>
              </a:solidFill>
            </a:endParaRPr>
          </a:p>
        </p:txBody>
      </p:sp>
      <p:sp>
        <p:nvSpPr>
          <p:cNvPr id="5" name="Content Placeholder 4"/>
          <p:cNvSpPr>
            <a:spLocks noGrp="1"/>
          </p:cNvSpPr>
          <p:nvPr>
            <p:ph idx="1"/>
          </p:nvPr>
        </p:nvSpPr>
        <p:spPr>
          <a:xfrm>
            <a:off x="80682" y="1792942"/>
            <a:ext cx="12003741" cy="4297308"/>
          </a:xfrm>
        </p:spPr>
        <p:txBody>
          <a:bodyPr>
            <a:normAutofit fontScale="40000" lnSpcReduction="20000"/>
          </a:bodyPr>
          <a:lstStyle/>
          <a:p>
            <a:pPr>
              <a:lnSpc>
                <a:spcPct val="120000"/>
              </a:lnSpc>
            </a:pPr>
            <a:r>
              <a:rPr lang="en-US" sz="4500" b="1" dirty="0"/>
              <a:t>Cardholder (CH): </a:t>
            </a:r>
            <a:r>
              <a:rPr lang="en-US" sz="4500" dirty="0"/>
              <a:t>An employee of ETSU who is approved by their department head to use the </a:t>
            </a:r>
            <a:r>
              <a:rPr lang="en-US" sz="4500" dirty="0" err="1"/>
              <a:t>ProCard</a:t>
            </a:r>
            <a:r>
              <a:rPr lang="en-US" sz="4500" dirty="0"/>
              <a:t> to execute purchase transactions on behalf of the University and completes initial approval of transactions. </a:t>
            </a:r>
          </a:p>
          <a:p>
            <a:pPr marL="0" indent="0">
              <a:lnSpc>
                <a:spcPct val="120000"/>
              </a:lnSpc>
              <a:buNone/>
            </a:pPr>
            <a:endParaRPr lang="en-US" sz="2600" dirty="0"/>
          </a:p>
          <a:p>
            <a:pPr>
              <a:lnSpc>
                <a:spcPct val="120000"/>
              </a:lnSpc>
            </a:pPr>
            <a:r>
              <a:rPr lang="en-US" sz="4500" b="1" dirty="0"/>
              <a:t>Merchant/Vendor: </a:t>
            </a:r>
            <a:r>
              <a:rPr lang="en-US" sz="4500" dirty="0"/>
              <a:t>A retailer, or any other person, firm, or corporation that, the CH/ETSU conducts business with.</a:t>
            </a:r>
          </a:p>
          <a:p>
            <a:pPr marL="0" indent="0">
              <a:lnSpc>
                <a:spcPct val="120000"/>
              </a:lnSpc>
              <a:buNone/>
            </a:pPr>
            <a:endParaRPr lang="en-US" sz="2600" dirty="0"/>
          </a:p>
          <a:p>
            <a:pPr>
              <a:lnSpc>
                <a:spcPct val="120000"/>
              </a:lnSpc>
            </a:pPr>
            <a:r>
              <a:rPr lang="en-US" sz="4500" b="1" dirty="0"/>
              <a:t>Approver: </a:t>
            </a:r>
            <a:r>
              <a:rPr lang="en-US" sz="4500" dirty="0"/>
              <a:t>The approver is responsible for the independent review and approval of </a:t>
            </a:r>
            <a:r>
              <a:rPr lang="en-US" sz="4500" dirty="0" err="1"/>
              <a:t>ProCard</a:t>
            </a:r>
            <a:r>
              <a:rPr lang="en-US" sz="4500" dirty="0"/>
              <a:t> transactions and receipts. Typically, this position is a business manager, principal investigator(PI), or the next level of authority to the CH. Under NO circumstances can this person be the CH for their OWN </a:t>
            </a:r>
            <a:r>
              <a:rPr lang="en-US" sz="4500" dirty="0" err="1"/>
              <a:t>ProCard</a:t>
            </a:r>
            <a:r>
              <a:rPr lang="en-US" sz="4500" dirty="0"/>
              <a:t> account.</a:t>
            </a:r>
          </a:p>
          <a:p>
            <a:pPr marL="0" indent="0">
              <a:lnSpc>
                <a:spcPct val="120000"/>
              </a:lnSpc>
              <a:buNone/>
            </a:pPr>
            <a:endParaRPr lang="en-US" sz="2600" dirty="0"/>
          </a:p>
          <a:p>
            <a:pPr>
              <a:lnSpc>
                <a:spcPct val="120000"/>
              </a:lnSpc>
            </a:pPr>
            <a:r>
              <a:rPr lang="en-US" sz="4500" b="1" dirty="0"/>
              <a:t>Transaction(s): </a:t>
            </a:r>
            <a:r>
              <a:rPr lang="en-US" sz="4500" dirty="0"/>
              <a:t>a purchase/expense </a:t>
            </a:r>
            <a:r>
              <a:rPr lang="en-US" sz="4500" u="sng" dirty="0"/>
              <a:t>and/or</a:t>
            </a:r>
            <a:r>
              <a:rPr lang="en-US" sz="4500" dirty="0"/>
              <a:t> credit/return that posts to the </a:t>
            </a:r>
            <a:r>
              <a:rPr lang="en-US" sz="4500" dirty="0" err="1"/>
              <a:t>ProCard</a:t>
            </a:r>
            <a:r>
              <a:rPr lang="en-US" sz="4500" dirty="0"/>
              <a:t>. This is also viewed as an activity that is recorded as an entry in accounting records and has a monetary effect on the budget.</a:t>
            </a:r>
            <a:endParaRPr lang="en-US" sz="4500" b="1" dirty="0"/>
          </a:p>
        </p:txBody>
      </p:sp>
    </p:spTree>
    <p:extLst>
      <p:ext uri="{BB962C8B-B14F-4D97-AF65-F5344CB8AC3E}">
        <p14:creationId xmlns:p14="http://schemas.microsoft.com/office/powerpoint/2010/main" val="13271884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738380" y="169720"/>
            <a:ext cx="6715239" cy="709426"/>
          </a:xfrm>
        </p:spPr>
        <p:txBody>
          <a:bodyPr>
            <a:normAutofit fontScale="90000"/>
          </a:bodyPr>
          <a:lstStyle/>
          <a:p>
            <a:r>
              <a:rPr lang="en-US" altLang="en-US" b="1">
                <a:solidFill>
                  <a:schemeClr val="tx1"/>
                </a:solidFill>
                <a:latin typeface="Arial" panose="020B0604020202020204" pitchFamily="34" charset="0"/>
              </a:rPr>
              <a:t>Record Retention</a:t>
            </a:r>
            <a:endParaRPr lang="en-US" b="1">
              <a:solidFill>
                <a:schemeClr val="tx1"/>
              </a:solidFill>
            </a:endParaRPr>
          </a:p>
        </p:txBody>
      </p:sp>
      <p:sp>
        <p:nvSpPr>
          <p:cNvPr id="4" name="Rectangle 3">
            <a:extLst>
              <a:ext uri="{FF2B5EF4-FFF2-40B4-BE49-F238E27FC236}">
                <a16:creationId xmlns:a16="http://schemas.microsoft.com/office/drawing/2014/main" id="{A04D9B62-6CE5-4673-9F83-70FF04E21631}"/>
              </a:ext>
            </a:extLst>
          </p:cNvPr>
          <p:cNvSpPr txBox="1">
            <a:spLocks noChangeArrowheads="1"/>
          </p:cNvSpPr>
          <p:nvPr/>
        </p:nvSpPr>
        <p:spPr>
          <a:xfrm>
            <a:off x="1237130" y="879146"/>
            <a:ext cx="2187387" cy="5243748"/>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rgbClr val="08081E"/>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ctr">
              <a:buFontTx/>
              <a:buNone/>
            </a:pPr>
            <a:endParaRPr lang="en-US" altLang="en-US" sz="2800" b="1" u="sng" dirty="0">
              <a:latin typeface="Arial" panose="020B0604020202020204" pitchFamily="34" charset="0"/>
            </a:endParaRPr>
          </a:p>
          <a:p>
            <a:pPr algn="ctr">
              <a:buFontTx/>
              <a:buNone/>
            </a:pPr>
            <a:r>
              <a:rPr lang="en-US" altLang="en-US" sz="2800" b="1" u="sng" dirty="0">
                <a:latin typeface="Arial" panose="020B0604020202020204" pitchFamily="34" charset="0"/>
              </a:rPr>
              <a:t>Year</a:t>
            </a:r>
            <a:r>
              <a:rPr lang="en-US" altLang="en-US" sz="2800" b="1" dirty="0">
                <a:latin typeface="Arial" panose="020B0604020202020204" pitchFamily="34" charset="0"/>
              </a:rPr>
              <a:t> </a:t>
            </a:r>
            <a:endParaRPr lang="en-US" altLang="en-US" sz="2800" dirty="0">
              <a:latin typeface="Arial" panose="020B0604020202020204" pitchFamily="34" charset="0"/>
            </a:endParaRPr>
          </a:p>
          <a:p>
            <a:pPr algn="ctr">
              <a:buFontTx/>
              <a:buNone/>
            </a:pPr>
            <a:r>
              <a:rPr lang="en-US" altLang="en-US" sz="2800" dirty="0">
                <a:latin typeface="Arial" panose="020B0604020202020204" pitchFamily="34" charset="0"/>
              </a:rPr>
              <a:t>2020-21</a:t>
            </a:r>
          </a:p>
          <a:p>
            <a:pPr algn="ctr">
              <a:buFontTx/>
              <a:buNone/>
            </a:pPr>
            <a:r>
              <a:rPr lang="en-US" altLang="en-US" sz="2800" dirty="0">
                <a:latin typeface="Arial" panose="020B0604020202020204" pitchFamily="34" charset="0"/>
              </a:rPr>
              <a:t>2021-22</a:t>
            </a:r>
          </a:p>
          <a:p>
            <a:pPr algn="ctr">
              <a:buFontTx/>
              <a:buNone/>
            </a:pPr>
            <a:r>
              <a:rPr lang="en-US" altLang="en-US" sz="2800" dirty="0">
                <a:latin typeface="Arial" panose="020B0604020202020204" pitchFamily="34" charset="0"/>
              </a:rPr>
              <a:t>2022-23</a:t>
            </a:r>
          </a:p>
          <a:p>
            <a:pPr algn="ctr">
              <a:buFontTx/>
              <a:buNone/>
            </a:pPr>
            <a:r>
              <a:rPr lang="en-US" altLang="en-US" sz="2800" dirty="0">
                <a:latin typeface="Arial" panose="020B0604020202020204" pitchFamily="34" charset="0"/>
              </a:rPr>
              <a:t>2023-24</a:t>
            </a:r>
          </a:p>
          <a:p>
            <a:pPr algn="ctr">
              <a:buFontTx/>
              <a:buNone/>
            </a:pPr>
            <a:r>
              <a:rPr lang="en-US" altLang="en-US" sz="2800" dirty="0">
                <a:latin typeface="Arial" panose="020B0604020202020204" pitchFamily="34" charset="0"/>
              </a:rPr>
              <a:t>2024-25</a:t>
            </a:r>
          </a:p>
          <a:p>
            <a:pPr algn="ctr">
              <a:buFontTx/>
              <a:buNone/>
            </a:pPr>
            <a:r>
              <a:rPr lang="en-US" altLang="en-US" sz="2800" dirty="0">
                <a:latin typeface="Arial" panose="020B0604020202020204" pitchFamily="34" charset="0"/>
              </a:rPr>
              <a:t>2025-26</a:t>
            </a:r>
          </a:p>
        </p:txBody>
      </p:sp>
      <p:sp>
        <p:nvSpPr>
          <p:cNvPr id="5" name="Rectangle 4">
            <a:extLst>
              <a:ext uri="{FF2B5EF4-FFF2-40B4-BE49-F238E27FC236}">
                <a16:creationId xmlns:a16="http://schemas.microsoft.com/office/drawing/2014/main" id="{559C3517-4586-4C03-8634-85F9DFA0B131}"/>
              </a:ext>
            </a:extLst>
          </p:cNvPr>
          <p:cNvSpPr txBox="1">
            <a:spLocks noChangeArrowheads="1"/>
          </p:cNvSpPr>
          <p:nvPr/>
        </p:nvSpPr>
        <p:spPr>
          <a:xfrm>
            <a:off x="3101786" y="879146"/>
            <a:ext cx="3245226" cy="5243748"/>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rgbClr val="08081E"/>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461963" indent="-461963">
              <a:buFontTx/>
              <a:buNone/>
            </a:pPr>
            <a:endParaRPr lang="en-US" altLang="en-US" sz="2800" b="1" u="sng">
              <a:latin typeface="Arial" panose="020B0604020202020204" pitchFamily="34" charset="0"/>
            </a:endParaRPr>
          </a:p>
          <a:p>
            <a:pPr marL="461963" indent="-461963">
              <a:buFontTx/>
              <a:buNone/>
            </a:pPr>
            <a:r>
              <a:rPr lang="en-US" altLang="en-US" sz="2800" b="1" u="sng">
                <a:latin typeface="Arial" panose="020B0604020202020204" pitchFamily="34" charset="0"/>
              </a:rPr>
              <a:t>Maintain Through</a:t>
            </a:r>
            <a:endParaRPr lang="en-US" altLang="en-US" sz="2800">
              <a:latin typeface="Arial" panose="020B0604020202020204" pitchFamily="34" charset="0"/>
            </a:endParaRPr>
          </a:p>
          <a:p>
            <a:pPr marL="461963" indent="-461963">
              <a:buFontTx/>
              <a:buNone/>
            </a:pPr>
            <a:r>
              <a:rPr lang="en-US" altLang="en-US" sz="2800">
                <a:latin typeface="Arial" panose="020B0604020202020204" pitchFamily="34" charset="0"/>
              </a:rPr>
              <a:t>		6/30/2026</a:t>
            </a:r>
          </a:p>
          <a:p>
            <a:pPr marL="461963" indent="-461963">
              <a:buFontTx/>
              <a:buNone/>
            </a:pPr>
            <a:r>
              <a:rPr lang="en-US" altLang="en-US" sz="2800">
                <a:latin typeface="Arial" panose="020B0604020202020204" pitchFamily="34" charset="0"/>
              </a:rPr>
              <a:t>		6/30/2027</a:t>
            </a:r>
          </a:p>
          <a:p>
            <a:pPr marL="461963" indent="-461963">
              <a:buFontTx/>
              <a:buNone/>
            </a:pPr>
            <a:r>
              <a:rPr lang="en-US" altLang="en-US" sz="2800">
                <a:latin typeface="Arial" panose="020B0604020202020204" pitchFamily="34" charset="0"/>
              </a:rPr>
              <a:t>		6/30/2028</a:t>
            </a:r>
          </a:p>
          <a:p>
            <a:pPr marL="461963" indent="-461963">
              <a:buFontTx/>
              <a:buNone/>
            </a:pPr>
            <a:r>
              <a:rPr lang="en-US" altLang="en-US" sz="2800">
                <a:latin typeface="Arial" panose="020B0604020202020204" pitchFamily="34" charset="0"/>
              </a:rPr>
              <a:t>		6/30/2029</a:t>
            </a:r>
          </a:p>
          <a:p>
            <a:pPr marL="461963" indent="-461963">
              <a:buFontTx/>
              <a:buNone/>
            </a:pPr>
            <a:r>
              <a:rPr lang="en-US" altLang="en-US" sz="2800">
                <a:latin typeface="Arial" panose="020B0604020202020204" pitchFamily="34" charset="0"/>
              </a:rPr>
              <a:t>		6/30/2030</a:t>
            </a:r>
          </a:p>
          <a:p>
            <a:pPr marL="461963" indent="-461963">
              <a:buFontTx/>
              <a:buNone/>
            </a:pPr>
            <a:r>
              <a:rPr lang="en-US" altLang="en-US" sz="2800">
                <a:latin typeface="Arial" panose="020B0604020202020204" pitchFamily="34" charset="0"/>
              </a:rPr>
              <a:t>		6/30/2031</a:t>
            </a:r>
          </a:p>
        </p:txBody>
      </p:sp>
      <p:sp>
        <p:nvSpPr>
          <p:cNvPr id="6" name="Rectangle 3">
            <a:extLst>
              <a:ext uri="{FF2B5EF4-FFF2-40B4-BE49-F238E27FC236}">
                <a16:creationId xmlns:a16="http://schemas.microsoft.com/office/drawing/2014/main" id="{EBBB916F-ED00-4EBB-AD4D-2A8A307B4F8B}"/>
              </a:ext>
            </a:extLst>
          </p:cNvPr>
          <p:cNvSpPr txBox="1">
            <a:spLocks noChangeArrowheads="1"/>
          </p:cNvSpPr>
          <p:nvPr/>
        </p:nvSpPr>
        <p:spPr>
          <a:xfrm>
            <a:off x="6710418" y="1371600"/>
            <a:ext cx="4953000" cy="5243748"/>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rgbClr val="08081E"/>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defRPr/>
            </a:pPr>
            <a:r>
              <a:rPr lang="en-US" altLang="en-US" sz="2800" dirty="0">
                <a:latin typeface="Arial" panose="020B0604020202020204" pitchFamily="34" charset="0"/>
              </a:rPr>
              <a:t>Records Disposal Authorization Form </a:t>
            </a:r>
          </a:p>
          <a:p>
            <a:pPr lvl="1">
              <a:buFont typeface="Arial"/>
              <a:buChar char="•"/>
              <a:defRPr/>
            </a:pPr>
            <a:r>
              <a:rPr lang="en-US" altLang="en-US" sz="2400" dirty="0">
                <a:solidFill>
                  <a:schemeClr val="tx1"/>
                </a:solidFill>
                <a:latin typeface="Arial" panose="020B0604020202020204" pitchFamily="34" charset="0"/>
              </a:rPr>
              <a:t>Found on Financial Services website</a:t>
            </a:r>
          </a:p>
          <a:p>
            <a:pPr lvl="1">
              <a:buFont typeface="Arial"/>
              <a:buChar char="•"/>
              <a:defRPr/>
            </a:pPr>
            <a:r>
              <a:rPr lang="en-US" altLang="en-US" sz="2400" dirty="0">
                <a:solidFill>
                  <a:schemeClr val="tx1"/>
                </a:solidFill>
                <a:latin typeface="Arial" panose="020B0604020202020204" pitchFamily="34" charset="0"/>
              </a:rPr>
              <a:t>Send form to Ashley </a:t>
            </a:r>
            <a:r>
              <a:rPr lang="en-US" altLang="en-US" sz="2400" dirty="0" err="1">
                <a:solidFill>
                  <a:schemeClr val="tx1"/>
                </a:solidFill>
                <a:latin typeface="Arial" panose="020B0604020202020204" pitchFamily="34" charset="0"/>
              </a:rPr>
              <a:t>McBee</a:t>
            </a:r>
            <a:r>
              <a:rPr lang="en-US" altLang="en-US" sz="2400" dirty="0">
                <a:solidFill>
                  <a:schemeClr val="tx1"/>
                </a:solidFill>
                <a:latin typeface="Arial" panose="020B0604020202020204" pitchFamily="34" charset="0"/>
              </a:rPr>
              <a:t> for Approval</a:t>
            </a:r>
          </a:p>
          <a:p>
            <a:pPr>
              <a:defRPr/>
            </a:pPr>
            <a:r>
              <a:rPr lang="en-US" altLang="en-US" sz="2800" dirty="0">
                <a:latin typeface="Arial" panose="020B0604020202020204" pitchFamily="34" charset="0"/>
              </a:rPr>
              <a:t>Be careful as it has your account number</a:t>
            </a:r>
          </a:p>
          <a:p>
            <a:pPr lvl="1">
              <a:buFont typeface="Arial"/>
              <a:buChar char="•"/>
              <a:defRPr/>
            </a:pPr>
            <a:r>
              <a:rPr lang="en-US" altLang="en-US" sz="2400" dirty="0">
                <a:solidFill>
                  <a:schemeClr val="tx1"/>
                </a:solidFill>
                <a:latin typeface="Arial" panose="020B0604020202020204" pitchFamily="34" charset="0"/>
              </a:rPr>
              <a:t>Shred</a:t>
            </a:r>
          </a:p>
          <a:p>
            <a:pPr lvl="1">
              <a:buFont typeface="Arial"/>
              <a:buChar char="•"/>
              <a:defRPr/>
            </a:pPr>
            <a:r>
              <a:rPr lang="en-US" altLang="en-US" sz="2400" dirty="0">
                <a:solidFill>
                  <a:schemeClr val="tx1"/>
                </a:solidFill>
                <a:latin typeface="Arial" panose="020B0604020202020204" pitchFamily="34" charset="0"/>
              </a:rPr>
              <a:t>Cut up</a:t>
            </a:r>
            <a:endParaRPr lang="en-US" altLang="en-US" sz="2400" dirty="0">
              <a:solidFill>
                <a:schemeClr val="tx1"/>
              </a:solidFill>
            </a:endParaRPr>
          </a:p>
          <a:p>
            <a:pPr marL="0" indent="0">
              <a:buNone/>
              <a:defRPr/>
            </a:pPr>
            <a:endParaRPr lang="en-US" altLang="en-US" dirty="0">
              <a:solidFill>
                <a:schemeClr val="tx1">
                  <a:lumMod val="85000"/>
                  <a:lumOff val="15000"/>
                </a:schemeClr>
              </a:solidFill>
            </a:endParaRPr>
          </a:p>
        </p:txBody>
      </p:sp>
      <p:sp>
        <p:nvSpPr>
          <p:cNvPr id="7" name="Rectangle 3">
            <a:extLst>
              <a:ext uri="{FF2B5EF4-FFF2-40B4-BE49-F238E27FC236}">
                <a16:creationId xmlns:a16="http://schemas.microsoft.com/office/drawing/2014/main" id="{C785BBA0-2C1F-4E07-81A0-39B36EEC0B2A}"/>
              </a:ext>
            </a:extLst>
          </p:cNvPr>
          <p:cNvSpPr txBox="1">
            <a:spLocks noChangeArrowheads="1"/>
          </p:cNvSpPr>
          <p:nvPr/>
        </p:nvSpPr>
        <p:spPr>
          <a:xfrm>
            <a:off x="1306775" y="5181598"/>
            <a:ext cx="5221940" cy="941295"/>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rgbClr val="08081E"/>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Font typeface="Arial" panose="020B0604020202020204" pitchFamily="34" charset="0"/>
              <a:buNone/>
            </a:pPr>
            <a:r>
              <a:rPr lang="en-US" altLang="en-US" sz="2300">
                <a:latin typeface="Arial" panose="020B0604020202020204" pitchFamily="34" charset="0"/>
              </a:rPr>
              <a:t>You are required to keep ANY ProCard record for at minimum 5 years.</a:t>
            </a:r>
            <a:endParaRPr lang="en-US" altLang="en-US" sz="2300"/>
          </a:p>
        </p:txBody>
      </p:sp>
    </p:spTree>
    <p:extLst>
      <p:ext uri="{BB962C8B-B14F-4D97-AF65-F5344CB8AC3E}">
        <p14:creationId xmlns:p14="http://schemas.microsoft.com/office/powerpoint/2010/main" val="35657419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Title 3">
            <a:extLst>
              <a:ext uri="{FF2B5EF4-FFF2-40B4-BE49-F238E27FC236}">
                <a16:creationId xmlns:a16="http://schemas.microsoft.com/office/drawing/2014/main" id="{A1B75B05-4CE8-469F-AA8B-4E71F330055E}"/>
              </a:ext>
            </a:extLst>
          </p:cNvPr>
          <p:cNvSpPr>
            <a:spLocks noGrp="1"/>
          </p:cNvSpPr>
          <p:nvPr>
            <p:ph type="title"/>
          </p:nvPr>
        </p:nvSpPr>
        <p:spPr>
          <a:xfrm>
            <a:off x="609600" y="5697"/>
            <a:ext cx="10972800" cy="801127"/>
          </a:xfrm>
        </p:spPr>
        <p:txBody>
          <a:bodyPr>
            <a:normAutofit/>
          </a:bodyPr>
          <a:lstStyle/>
          <a:p>
            <a:r>
              <a:rPr lang="en-US" b="1" dirty="0"/>
              <a:t>Important Dates</a:t>
            </a:r>
          </a:p>
        </p:txBody>
      </p:sp>
      <p:sp>
        <p:nvSpPr>
          <p:cNvPr id="3" name="Content Placeholder 2"/>
          <p:cNvSpPr>
            <a:spLocks noGrp="1"/>
          </p:cNvSpPr>
          <p:nvPr>
            <p:ph idx="1"/>
          </p:nvPr>
        </p:nvSpPr>
        <p:spPr>
          <a:xfrm>
            <a:off x="1532965" y="829237"/>
            <a:ext cx="9959789" cy="5732928"/>
          </a:xfrm>
        </p:spPr>
        <p:txBody>
          <a:bodyPr numCol="2">
            <a:normAutofit/>
          </a:bodyPr>
          <a:lstStyle/>
          <a:p>
            <a:pPr marL="0" indent="0">
              <a:buNone/>
            </a:pPr>
            <a:r>
              <a:rPr lang="en-US" sz="1800" dirty="0"/>
              <a:t>The billing cycle ends the 20th of each month, </a:t>
            </a:r>
            <a:r>
              <a:rPr lang="en-US" sz="1800" u="sng" dirty="0"/>
              <a:t>except</a:t>
            </a:r>
            <a:r>
              <a:rPr lang="en-US" sz="1800" dirty="0"/>
              <a:t> when the 20</a:t>
            </a:r>
            <a:r>
              <a:rPr lang="en-US" sz="1800" baseline="30000" dirty="0"/>
              <a:t>th</a:t>
            </a:r>
            <a:r>
              <a:rPr lang="en-US" sz="1800" dirty="0"/>
              <a:t> falls on a weekend date.</a:t>
            </a:r>
            <a:endParaRPr lang="en-US" sz="700" dirty="0"/>
          </a:p>
          <a:p>
            <a:pPr marL="0" indent="0">
              <a:buNone/>
            </a:pPr>
            <a:r>
              <a:rPr lang="en-US" sz="1800" b="1"/>
              <a:t>Billing Cycle Examples</a:t>
            </a:r>
            <a:r>
              <a:rPr lang="en-US" sz="1800" dirty="0"/>
              <a:t>: </a:t>
            </a:r>
          </a:p>
          <a:p>
            <a:pPr marL="0" indent="0">
              <a:buNone/>
            </a:pPr>
            <a:r>
              <a:rPr lang="en-US" sz="1800" u="sng" dirty="0"/>
              <a:t>July 2026  		  06/23/2026 to 07/20/2026</a:t>
            </a:r>
          </a:p>
          <a:p>
            <a:pPr marL="0" indent="0">
              <a:buNone/>
            </a:pPr>
            <a:r>
              <a:rPr lang="en-US" sz="1800" u="sng" dirty="0"/>
              <a:t>August 2026  	  07/21/2026 to 08/20/2026</a:t>
            </a:r>
          </a:p>
          <a:p>
            <a:pPr marL="0" indent="0">
              <a:buNone/>
            </a:pPr>
            <a:r>
              <a:rPr lang="en-US" sz="1800" u="sng" dirty="0"/>
              <a:t>September 2026    08/21/2026 to 09/21/2026</a:t>
            </a:r>
          </a:p>
          <a:p>
            <a:pPr marL="0" indent="0">
              <a:buNone/>
            </a:pPr>
            <a:r>
              <a:rPr lang="en-US" sz="1800" u="sng" dirty="0"/>
              <a:t>October 2026	  09/22/2026 to 10/20/2026</a:t>
            </a:r>
          </a:p>
          <a:p>
            <a:pPr marL="0" indent="0">
              <a:buNone/>
            </a:pPr>
            <a:r>
              <a:rPr lang="en-US" sz="1800" u="sng" dirty="0"/>
              <a:t>November 2026	  10/21/2026 to 11/20/2026</a:t>
            </a:r>
          </a:p>
          <a:p>
            <a:pPr marL="0" indent="0">
              <a:buNone/>
            </a:pPr>
            <a:r>
              <a:rPr lang="en-US" sz="1800" u="sng" dirty="0"/>
              <a:t>December 2026	  11/21/2026 to 12/21/2026</a:t>
            </a:r>
          </a:p>
          <a:p>
            <a:pPr marL="0" indent="0">
              <a:buNone/>
            </a:pPr>
            <a:r>
              <a:rPr lang="en-US" sz="1800" u="sng" dirty="0"/>
              <a:t>January 2027	  12/22/2026 to 01/20/2027</a:t>
            </a:r>
          </a:p>
          <a:p>
            <a:pPr marL="0" indent="0">
              <a:buNone/>
            </a:pPr>
            <a:r>
              <a:rPr lang="en-US" sz="1800" u="sng" dirty="0"/>
              <a:t>February 2027	  01/21/2027 to 02/22/2027</a:t>
            </a:r>
          </a:p>
          <a:p>
            <a:pPr marL="0" indent="0">
              <a:buNone/>
            </a:pPr>
            <a:r>
              <a:rPr lang="en-US" sz="1800" u="sng" dirty="0"/>
              <a:t>March 2027		  02/23/2027 to 03/22/2027</a:t>
            </a:r>
          </a:p>
          <a:p>
            <a:pPr marL="0" indent="0">
              <a:buNone/>
            </a:pPr>
            <a:r>
              <a:rPr lang="en-US" sz="1800" u="sng" dirty="0"/>
              <a:t>April 2027		  03/23/2027 to 04/20/2027</a:t>
            </a:r>
          </a:p>
          <a:p>
            <a:pPr marL="0" indent="0">
              <a:buNone/>
            </a:pPr>
            <a:r>
              <a:rPr lang="en-US" sz="1800" u="sng" dirty="0"/>
              <a:t>May 2027		  04/21/2027 to 05/20/2027</a:t>
            </a:r>
          </a:p>
          <a:p>
            <a:pPr marL="0" indent="0">
              <a:buNone/>
            </a:pPr>
            <a:r>
              <a:rPr lang="en-US" sz="1800" u="sng" dirty="0"/>
              <a:t>June 2027		  05/21/2027 to 06/21/2027</a:t>
            </a:r>
          </a:p>
          <a:p>
            <a:pPr marL="0" indent="0">
              <a:buNone/>
            </a:pPr>
            <a:r>
              <a:rPr lang="en-US" sz="1800" u="sng" dirty="0"/>
              <a:t>July 2027  		  06/22/2027 to 07/20/2027</a:t>
            </a:r>
          </a:p>
          <a:p>
            <a:pPr marL="0" indent="0">
              <a:buNone/>
            </a:pPr>
            <a:endParaRPr lang="en-US" sz="1050" dirty="0"/>
          </a:p>
          <a:p>
            <a:pPr marL="0" indent="0">
              <a:buNone/>
            </a:pPr>
            <a:endParaRPr lang="en-US" sz="1050" dirty="0"/>
          </a:p>
          <a:p>
            <a:pPr marL="0" indent="0">
              <a:buNone/>
            </a:pPr>
            <a:r>
              <a:rPr lang="en-US" sz="1800" dirty="0"/>
              <a:t>All allocation must be complete by the last </a:t>
            </a:r>
            <a:r>
              <a:rPr lang="en-US" sz="1800" u="sng" dirty="0"/>
              <a:t>business day</a:t>
            </a:r>
            <a:r>
              <a:rPr lang="en-US" sz="1800" dirty="0"/>
              <a:t> of each month. </a:t>
            </a:r>
            <a:endParaRPr lang="en-US" sz="700" dirty="0"/>
          </a:p>
          <a:p>
            <a:pPr marL="0" indent="0">
              <a:buNone/>
            </a:pPr>
            <a:r>
              <a:rPr lang="en-US" sz="1800" b="1" dirty="0"/>
              <a:t>Procard Report Due Date Examples:</a:t>
            </a:r>
          </a:p>
          <a:p>
            <a:pPr marL="0" indent="0">
              <a:buNone/>
            </a:pPr>
            <a:r>
              <a:rPr lang="en-US" sz="1800" u="sng" dirty="0"/>
              <a:t>July 2026			07/31/2026</a:t>
            </a:r>
          </a:p>
          <a:p>
            <a:pPr marL="0" indent="0">
              <a:buNone/>
            </a:pPr>
            <a:r>
              <a:rPr lang="en-US" sz="1800" u="sng" dirty="0"/>
              <a:t>August 2026			08/31/2026</a:t>
            </a:r>
          </a:p>
          <a:p>
            <a:pPr marL="0" indent="0">
              <a:buNone/>
            </a:pPr>
            <a:r>
              <a:rPr lang="en-US" sz="1800" u="sng" dirty="0"/>
              <a:t>September 2026		09/30/2026</a:t>
            </a:r>
          </a:p>
          <a:p>
            <a:pPr marL="0" indent="0">
              <a:buNone/>
            </a:pPr>
            <a:r>
              <a:rPr lang="en-US" sz="1800" u="sng" dirty="0"/>
              <a:t>October 2026		10/30/2026</a:t>
            </a:r>
          </a:p>
          <a:p>
            <a:pPr marL="0" indent="0">
              <a:buNone/>
            </a:pPr>
            <a:r>
              <a:rPr lang="en-US" sz="1800" u="sng" dirty="0"/>
              <a:t>November 2026		11/30/2026</a:t>
            </a:r>
          </a:p>
          <a:p>
            <a:pPr marL="0" indent="0">
              <a:buNone/>
            </a:pPr>
            <a:r>
              <a:rPr lang="en-US" sz="1800" u="sng" dirty="0"/>
              <a:t>December 2026		12/23/2026*</a:t>
            </a:r>
          </a:p>
          <a:p>
            <a:pPr marL="0" indent="0">
              <a:buNone/>
            </a:pPr>
            <a:r>
              <a:rPr lang="en-US" sz="1800" u="sng" dirty="0"/>
              <a:t>January 2027		01/29/2027</a:t>
            </a:r>
          </a:p>
          <a:p>
            <a:pPr marL="0" indent="0">
              <a:buNone/>
            </a:pPr>
            <a:r>
              <a:rPr lang="en-US" sz="1800" u="sng" dirty="0"/>
              <a:t>February 2027		02/26/2027</a:t>
            </a:r>
          </a:p>
          <a:p>
            <a:pPr marL="0" indent="0">
              <a:buNone/>
            </a:pPr>
            <a:r>
              <a:rPr lang="en-US" sz="1800" u="sng" dirty="0"/>
              <a:t>March 2027			03/31/2027</a:t>
            </a:r>
          </a:p>
          <a:p>
            <a:pPr marL="0" indent="0">
              <a:buNone/>
            </a:pPr>
            <a:r>
              <a:rPr lang="en-US" sz="1800" u="sng" dirty="0"/>
              <a:t>April 2027			04/30/2027</a:t>
            </a:r>
          </a:p>
          <a:p>
            <a:pPr marL="0" indent="0">
              <a:buNone/>
            </a:pPr>
            <a:r>
              <a:rPr lang="en-US" sz="1800" u="sng" dirty="0"/>
              <a:t>May 2027			05/31/2027</a:t>
            </a:r>
          </a:p>
          <a:p>
            <a:pPr marL="0" indent="0">
              <a:buNone/>
            </a:pPr>
            <a:r>
              <a:rPr lang="en-US" sz="1800" u="sng" dirty="0"/>
              <a:t>June 2027			06/30/2027</a:t>
            </a:r>
          </a:p>
          <a:p>
            <a:pPr marL="0" indent="0">
              <a:buNone/>
            </a:pPr>
            <a:r>
              <a:rPr lang="en-US" sz="900" dirty="0"/>
              <a:t>*12/23/2026 - listed as last business day, due to being the last business day for </a:t>
            </a:r>
          </a:p>
          <a:p>
            <a:pPr marL="0" indent="0">
              <a:buNone/>
            </a:pPr>
            <a:r>
              <a:rPr lang="en-US" sz="900" dirty="0"/>
              <a:t>ETSU for the month of December</a:t>
            </a:r>
            <a:endParaRPr lang="en-US" sz="900" u="sng" dirty="0"/>
          </a:p>
        </p:txBody>
      </p:sp>
      <p:sp>
        <p:nvSpPr>
          <p:cNvPr id="6" name="Content Placeholder 2">
            <a:extLst>
              <a:ext uri="{FF2B5EF4-FFF2-40B4-BE49-F238E27FC236}">
                <a16:creationId xmlns:a16="http://schemas.microsoft.com/office/drawing/2014/main" id="{80671449-2C45-4868-A69A-123C4D82C6B9}"/>
              </a:ext>
            </a:extLst>
          </p:cNvPr>
          <p:cNvSpPr txBox="1">
            <a:spLocks/>
          </p:cNvSpPr>
          <p:nvPr/>
        </p:nvSpPr>
        <p:spPr>
          <a:xfrm>
            <a:off x="609600" y="1600201"/>
            <a:ext cx="11035553" cy="3896857"/>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rgbClr val="08081E"/>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342900" marR="0" lvl="0" indent="-342900" algn="l" defTabSz="457200" rtl="0" eaLnBrk="1" fontAlgn="auto" latinLnBrk="0" hangingPunct="1">
              <a:lnSpc>
                <a:spcPct val="100000"/>
              </a:lnSpc>
              <a:spcBef>
                <a:spcPct val="20000"/>
              </a:spcBef>
              <a:spcAft>
                <a:spcPts val="0"/>
              </a:spcAft>
              <a:buClrTx/>
              <a:buSzTx/>
              <a:buFont typeface="Arial"/>
              <a:buChar char="•"/>
              <a:tabLst/>
              <a:defRPr/>
            </a:pPr>
            <a:endParaRPr kumimoji="0" lang="en-US" sz="3200" b="0" i="0" u="none" strike="noStrike" kern="1200" cap="none" spc="0" normalizeH="0" baseline="0" noProof="0" dirty="0">
              <a:ln>
                <a:noFill/>
              </a:ln>
              <a:solidFill>
                <a:srgbClr val="08081E"/>
              </a:solidFill>
              <a:effectLst/>
              <a:uLnTx/>
              <a:uFillTx/>
              <a:latin typeface="Arial"/>
              <a:ea typeface="+mn-ea"/>
              <a:cs typeface="+mn-cs"/>
            </a:endParaRPr>
          </a:p>
        </p:txBody>
      </p:sp>
    </p:spTree>
    <p:extLst>
      <p:ext uri="{BB962C8B-B14F-4D97-AF65-F5344CB8AC3E}">
        <p14:creationId xmlns:p14="http://schemas.microsoft.com/office/powerpoint/2010/main" val="149610706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216959" y="0"/>
            <a:ext cx="10105465" cy="6329082"/>
          </a:xfrm>
        </p:spPr>
        <p:txBody>
          <a:bodyPr>
            <a:noAutofit/>
          </a:bodyPr>
          <a:lstStyle/>
          <a:p>
            <a:r>
              <a:rPr lang="en-US" altLang="en-US" sz="3200" b="1" dirty="0">
                <a:latin typeface="Arial" panose="020B0604020202020204" pitchFamily="34" charset="0"/>
                <a:cs typeface="Arial" panose="020B0604020202020204" pitchFamily="34" charset="0"/>
              </a:rPr>
              <a:t>Tax Exempt:</a:t>
            </a:r>
            <a:br>
              <a:rPr lang="en-US" altLang="en-US" sz="3200" b="1" dirty="0">
                <a:latin typeface="Arial" panose="020B0604020202020204" pitchFamily="34" charset="0"/>
                <a:cs typeface="Arial" panose="020B0604020202020204" pitchFamily="34" charset="0"/>
              </a:rPr>
            </a:br>
            <a:r>
              <a:rPr lang="en-US" altLang="en-US" sz="3200" b="1" dirty="0">
                <a:latin typeface="Arial" panose="020B0604020202020204" pitchFamily="34" charset="0"/>
                <a:cs typeface="Arial" panose="020B0604020202020204" pitchFamily="34" charset="0"/>
              </a:rPr>
              <a:t>Always, always request tax exempt!</a:t>
            </a:r>
            <a:br>
              <a:rPr lang="en-US" altLang="en-US" sz="3200" b="1" dirty="0">
                <a:latin typeface="Arial" panose="020B0604020202020204" pitchFamily="34" charset="0"/>
                <a:cs typeface="Arial" panose="020B0604020202020204" pitchFamily="34" charset="0"/>
              </a:rPr>
            </a:br>
            <a:br>
              <a:rPr lang="en-US" altLang="en-US" sz="2000" dirty="0">
                <a:latin typeface="Arial" panose="020B0604020202020204" pitchFamily="34" charset="0"/>
                <a:cs typeface="Arial" panose="020B0604020202020204" pitchFamily="34" charset="0"/>
              </a:rPr>
            </a:br>
            <a:r>
              <a:rPr lang="en-US" altLang="en-US" sz="2200" dirty="0">
                <a:latin typeface="Arial" panose="020B0604020202020204" pitchFamily="34" charset="0"/>
                <a:cs typeface="Arial" panose="020B0604020202020204" pitchFamily="34" charset="0"/>
              </a:rPr>
              <a:t>Tennessee State sales tax should ALWAYS be avoided. This includes at hotels in state.</a:t>
            </a:r>
            <a:br>
              <a:rPr lang="en-US" altLang="en-US" sz="2200" dirty="0">
                <a:latin typeface="Arial" panose="020B0604020202020204" pitchFamily="34" charset="0"/>
                <a:cs typeface="Arial" panose="020B0604020202020204" pitchFamily="34" charset="0"/>
              </a:rPr>
            </a:br>
            <a:br>
              <a:rPr lang="en-US" altLang="en-US" sz="2200" dirty="0">
                <a:latin typeface="Arial" panose="020B0604020202020204" pitchFamily="34" charset="0"/>
                <a:cs typeface="Arial" panose="020B0604020202020204" pitchFamily="34" charset="0"/>
              </a:rPr>
            </a:br>
            <a:r>
              <a:rPr lang="en-US" altLang="en-US" sz="2200" dirty="0">
                <a:latin typeface="Arial" panose="020B0604020202020204" pitchFamily="34" charset="0"/>
                <a:cs typeface="Arial" panose="020B0604020202020204" pitchFamily="34" charset="0"/>
              </a:rPr>
              <a:t>If the vendor cannot honor our tax exemption, please pursue another vendor that can. </a:t>
            </a:r>
            <a:br>
              <a:rPr lang="en-US" altLang="en-US" sz="2200" dirty="0">
                <a:latin typeface="Arial" panose="020B0604020202020204" pitchFamily="34" charset="0"/>
                <a:cs typeface="Arial" panose="020B0604020202020204" pitchFamily="34" charset="0"/>
              </a:rPr>
            </a:br>
            <a:br>
              <a:rPr lang="en-US" altLang="en-US" sz="2200" dirty="0">
                <a:latin typeface="Arial" panose="020B0604020202020204" pitchFamily="34" charset="0"/>
                <a:cs typeface="Arial" panose="020B0604020202020204" pitchFamily="34" charset="0"/>
              </a:rPr>
            </a:br>
            <a:r>
              <a:rPr lang="en-US" altLang="en-US" sz="2200" dirty="0">
                <a:latin typeface="Arial" panose="020B0604020202020204" pitchFamily="34" charset="0"/>
                <a:cs typeface="Arial" panose="020B0604020202020204" pitchFamily="34" charset="0"/>
              </a:rPr>
              <a:t>If that is not possible, please provide </a:t>
            </a:r>
            <a:r>
              <a:rPr lang="en-US" altLang="en-US" sz="2200" u="sng" dirty="0">
                <a:latin typeface="Arial" panose="020B0604020202020204" pitchFamily="34" charset="0"/>
                <a:cs typeface="Arial" panose="020B0604020202020204" pitchFamily="34" charset="0"/>
              </a:rPr>
              <a:t>proof</a:t>
            </a:r>
            <a:r>
              <a:rPr lang="en-US" altLang="en-US" sz="2200" dirty="0">
                <a:latin typeface="Arial" panose="020B0604020202020204" pitchFamily="34" charset="0"/>
                <a:cs typeface="Arial" panose="020B0604020202020204" pitchFamily="34" charset="0"/>
              </a:rPr>
              <a:t> in the Voyager attachments that this is the only vendor available for this purchase and please upload what documents that you have to confirm their stance on our tax-exempt status. </a:t>
            </a:r>
            <a:br>
              <a:rPr lang="en-US" altLang="en-US" sz="2200" dirty="0">
                <a:latin typeface="Arial" panose="020B0604020202020204" pitchFamily="34" charset="0"/>
                <a:cs typeface="Arial" panose="020B0604020202020204" pitchFamily="34" charset="0"/>
              </a:rPr>
            </a:br>
            <a:br>
              <a:rPr lang="en-US" altLang="en-US" sz="2200" dirty="0">
                <a:latin typeface="Arial" panose="020B0604020202020204" pitchFamily="34" charset="0"/>
                <a:cs typeface="Arial" panose="020B0604020202020204" pitchFamily="34" charset="0"/>
              </a:rPr>
            </a:br>
            <a:r>
              <a:rPr lang="en-US" altLang="en-US" sz="2200" dirty="0">
                <a:latin typeface="Arial" panose="020B0604020202020204" pitchFamily="34" charset="0"/>
                <a:cs typeface="Arial" panose="020B0604020202020204" pitchFamily="34" charset="0"/>
              </a:rPr>
              <a:t>If sales tax is continued to be placed on the </a:t>
            </a:r>
            <a:r>
              <a:rPr lang="en-US" altLang="en-US" sz="2200" dirty="0" err="1">
                <a:latin typeface="Arial" panose="020B0604020202020204" pitchFamily="34" charset="0"/>
                <a:cs typeface="Arial" panose="020B0604020202020204" pitchFamily="34" charset="0"/>
              </a:rPr>
              <a:t>ProCard</a:t>
            </a:r>
            <a:r>
              <a:rPr lang="en-US" altLang="en-US" sz="2200" dirty="0">
                <a:latin typeface="Arial" panose="020B0604020202020204" pitchFamily="34" charset="0"/>
                <a:cs typeface="Arial" panose="020B0604020202020204" pitchFamily="34" charset="0"/>
              </a:rPr>
              <a:t> you will be responsible for reimbursement.</a:t>
            </a:r>
            <a:br>
              <a:rPr lang="en-US" altLang="en-US" sz="2200" dirty="0">
                <a:latin typeface="Arial" panose="020B0604020202020204" pitchFamily="34" charset="0"/>
                <a:cs typeface="Arial" panose="020B0604020202020204" pitchFamily="34" charset="0"/>
              </a:rPr>
            </a:br>
            <a:endParaRPr lang="en-US" sz="2200" dirty="0"/>
          </a:p>
        </p:txBody>
      </p:sp>
    </p:spTree>
    <p:extLst>
      <p:ext uri="{BB962C8B-B14F-4D97-AF65-F5344CB8AC3E}">
        <p14:creationId xmlns:p14="http://schemas.microsoft.com/office/powerpoint/2010/main" val="211712133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72507BB-511F-43CF-9C30-D1D34FBECA1E}"/>
              </a:ext>
            </a:extLst>
          </p:cNvPr>
          <p:cNvSpPr/>
          <p:nvPr/>
        </p:nvSpPr>
        <p:spPr>
          <a:xfrm>
            <a:off x="1335741" y="537883"/>
            <a:ext cx="10685930" cy="5386090"/>
          </a:xfrm>
          <a:prstGeom prst="rect">
            <a:avLst/>
          </a:prstGeom>
        </p:spPr>
        <p:txBody>
          <a:bodyPr wrap="square">
            <a:spAutoFit/>
          </a:bodyPr>
          <a:lstStyle/>
          <a:p>
            <a:pPr algn="ctr"/>
            <a:r>
              <a:rPr lang="en-US" sz="3600" b="1" dirty="0"/>
              <a:t>There are 3 primary types of </a:t>
            </a:r>
            <a:r>
              <a:rPr lang="en-US" sz="3600" b="1" dirty="0" err="1"/>
              <a:t>ProCard’s</a:t>
            </a:r>
            <a:r>
              <a:rPr lang="en-US" sz="3600" b="1" dirty="0"/>
              <a:t>:</a:t>
            </a:r>
          </a:p>
          <a:p>
            <a:endParaRPr lang="en-US" sz="1400" b="1" dirty="0"/>
          </a:p>
          <a:p>
            <a:r>
              <a:rPr lang="en-US" sz="2800" b="1" u="sng" dirty="0"/>
              <a:t>Supply:</a:t>
            </a:r>
            <a:r>
              <a:rPr lang="en-US" sz="2800" dirty="0"/>
              <a:t> </a:t>
            </a:r>
            <a:r>
              <a:rPr lang="en-US" sz="2200" dirty="0"/>
              <a:t>purchase of supply items and departmental use – for employee travel NOT including hotels nor rental vehicles. *See policy for more info.</a:t>
            </a:r>
          </a:p>
          <a:p>
            <a:endParaRPr lang="en-US" sz="2400" dirty="0"/>
          </a:p>
          <a:p>
            <a:endParaRPr lang="en-US" sz="1400" dirty="0"/>
          </a:p>
          <a:p>
            <a:r>
              <a:rPr lang="en-US" sz="2800" b="1" u="sng" dirty="0"/>
              <a:t>Student/Group Travel:</a:t>
            </a:r>
            <a:r>
              <a:rPr lang="en-US" sz="2800" b="1" dirty="0"/>
              <a:t> </a:t>
            </a:r>
            <a:r>
              <a:rPr lang="en-US" sz="2200" dirty="0"/>
              <a:t>ONLY used when Students are involved in the travel – this is </a:t>
            </a:r>
            <a:r>
              <a:rPr lang="en-US" sz="2200" u="sng" dirty="0"/>
              <a:t>not</a:t>
            </a:r>
            <a:r>
              <a:rPr lang="en-US" sz="2200" dirty="0"/>
              <a:t> for </a:t>
            </a:r>
            <a:r>
              <a:rPr lang="en-US" sz="2200" u="sng" dirty="0"/>
              <a:t>individual employee travel</a:t>
            </a:r>
            <a:r>
              <a:rPr lang="en-US" sz="2200" dirty="0"/>
              <a:t>. Supply items are not to be purchased using this card. Non-ETSU individuals (guests) are not included (guest speakers, candidates for employment, students from other schools, etc.) *See policy for more info. </a:t>
            </a:r>
          </a:p>
          <a:p>
            <a:endParaRPr lang="en-US" sz="2200" dirty="0"/>
          </a:p>
          <a:p>
            <a:r>
              <a:rPr lang="en-US" sz="2800" b="1" u="sng" dirty="0"/>
              <a:t>Vehicle</a:t>
            </a:r>
            <a:r>
              <a:rPr lang="en-US" b="1" u="sng" dirty="0"/>
              <a:t>:</a:t>
            </a:r>
            <a:r>
              <a:rPr lang="en-US" dirty="0"/>
              <a:t> for an ETSU owned vehicle with verified VIN. Purchases for fuel and upkeep of ETSU owned vehicles </a:t>
            </a:r>
            <a:r>
              <a:rPr lang="en-US" b="1" dirty="0"/>
              <a:t>only</a:t>
            </a:r>
            <a:r>
              <a:rPr lang="en-US" dirty="0"/>
              <a:t>.</a:t>
            </a:r>
          </a:p>
          <a:p>
            <a:endParaRPr lang="en-US" sz="2200" dirty="0"/>
          </a:p>
        </p:txBody>
      </p:sp>
    </p:spTree>
    <p:extLst>
      <p:ext uri="{BB962C8B-B14F-4D97-AF65-F5344CB8AC3E}">
        <p14:creationId xmlns:p14="http://schemas.microsoft.com/office/powerpoint/2010/main" val="358083917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4241D182-D7C8-5254-4328-EBE86A4454FF}"/>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ECA9446C-AB48-2C3F-0D32-7C2EDA2BF1C8}"/>
              </a:ext>
            </a:extLst>
          </p:cNvPr>
          <p:cNvSpPr/>
          <p:nvPr/>
        </p:nvSpPr>
        <p:spPr>
          <a:xfrm>
            <a:off x="1335741" y="537883"/>
            <a:ext cx="10685930" cy="5601533"/>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08081E"/>
                </a:solidFill>
                <a:effectLst/>
                <a:uLnTx/>
                <a:uFillTx/>
                <a:latin typeface="Arial"/>
                <a:ea typeface="+mn-ea"/>
                <a:cs typeface="+mn-cs"/>
              </a:rPr>
              <a:t>When to use the </a:t>
            </a:r>
            <a:r>
              <a:rPr kumimoji="0" lang="en-US" sz="3600" b="1" i="0" u="none" strike="noStrike" kern="1200" cap="none" spc="0" normalizeH="0" baseline="0" noProof="0" dirty="0" err="1">
                <a:ln>
                  <a:noFill/>
                </a:ln>
                <a:solidFill>
                  <a:srgbClr val="08081E"/>
                </a:solidFill>
                <a:effectLst/>
                <a:uLnTx/>
                <a:uFillTx/>
                <a:latin typeface="Arial"/>
                <a:ea typeface="+mn-ea"/>
                <a:cs typeface="+mn-cs"/>
              </a:rPr>
              <a:t>ProCard</a:t>
            </a:r>
            <a:r>
              <a:rPr kumimoji="0" lang="en-US" sz="3600" b="1" i="0" u="none" strike="noStrike" kern="1200" cap="none" spc="0" normalizeH="0" baseline="0" noProof="0" dirty="0">
                <a:ln>
                  <a:noFill/>
                </a:ln>
                <a:solidFill>
                  <a:srgbClr val="08081E"/>
                </a:solidFill>
                <a:effectLst/>
                <a:uLnTx/>
                <a:uFillTx/>
                <a:latin typeface="Arial"/>
                <a:ea typeface="+mn-ea"/>
                <a:cs typeface="+mn-cs"/>
              </a:rPr>
              <a:t>:</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8081E"/>
              </a:solidFill>
              <a:effectLst/>
              <a:uLnTx/>
              <a:uFillTx/>
              <a:latin typeface="Arial"/>
              <a:ea typeface="+mn-ea"/>
              <a:cs typeface="+mn-cs"/>
            </a:endParaRPr>
          </a:p>
          <a:p>
            <a:r>
              <a:rPr lang="en-US" sz="2800" b="1" dirty="0"/>
              <a:t>Requisitions Come First</a:t>
            </a:r>
            <a:endParaRPr lang="en-US" sz="2800" dirty="0"/>
          </a:p>
          <a:p>
            <a:pPr marL="457200" indent="-457200">
              <a:buFont typeface="Arial" panose="020B0604020202020204" pitchFamily="34" charset="0"/>
              <a:buChar char="•"/>
            </a:pPr>
            <a:r>
              <a:rPr lang="en-US" sz="2800" dirty="0"/>
              <a:t>The requisition process is the primary means of purchasing</a:t>
            </a:r>
          </a:p>
          <a:p>
            <a:pPr marL="457200" lvl="0" indent="-457200">
              <a:buFont typeface="Arial" panose="020B0604020202020204" pitchFamily="34" charset="0"/>
              <a:buChar char="•"/>
            </a:pPr>
            <a:r>
              <a:rPr lang="en-US" sz="2800" dirty="0"/>
              <a:t>Generates a vendor purchase order</a:t>
            </a:r>
          </a:p>
          <a:p>
            <a:pPr marL="457200" lvl="0" indent="-457200">
              <a:buFont typeface="Arial" panose="020B0604020202020204" pitchFamily="34" charset="0"/>
              <a:buChar char="•"/>
            </a:pPr>
            <a:r>
              <a:rPr lang="en-US" sz="2800" dirty="0"/>
              <a:t>Encumbers funds against your budget</a:t>
            </a:r>
          </a:p>
          <a:p>
            <a:pPr marL="457200" lvl="0" indent="-457200">
              <a:buFont typeface="Arial" panose="020B0604020202020204" pitchFamily="34" charset="0"/>
              <a:buChar char="•"/>
            </a:pPr>
            <a:r>
              <a:rPr lang="en-US" sz="2800" dirty="0"/>
              <a:t>Establishes Net 30 payment terms</a:t>
            </a:r>
          </a:p>
          <a:p>
            <a:pPr marL="457200" lvl="0" indent="-457200">
              <a:buFont typeface="Arial" panose="020B0604020202020204" pitchFamily="34" charset="0"/>
              <a:buChar char="•"/>
            </a:pPr>
            <a:r>
              <a:rPr lang="en-US" sz="2800" dirty="0"/>
              <a:t>Applies ETSU terms and conditions</a:t>
            </a:r>
          </a:p>
          <a:p>
            <a:pPr lvl="0"/>
            <a:endParaRPr lang="en-US" sz="2800" dirty="0"/>
          </a:p>
          <a:p>
            <a:r>
              <a:rPr lang="en-US" sz="2800" dirty="0"/>
              <a:t>Ordering outside the system circumvents these processes.</a:t>
            </a:r>
          </a:p>
          <a:p>
            <a:r>
              <a:rPr lang="en-US" sz="2800" i="1" dirty="0"/>
              <a:t>Notes: State Audit and Internal Audit scrutinize Procard usage, and card activity is being reviewed more closely than in past years.</a:t>
            </a:r>
            <a:endParaRPr lang="en-US" sz="2800" dirty="0"/>
          </a:p>
        </p:txBody>
      </p:sp>
    </p:spTree>
    <p:extLst>
      <p:ext uri="{BB962C8B-B14F-4D97-AF65-F5344CB8AC3E}">
        <p14:creationId xmlns:p14="http://schemas.microsoft.com/office/powerpoint/2010/main" val="248062590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26DA9A85-C9A3-561C-9BF3-82DA14C60C0D}"/>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750B6E4F-3964-E9A6-9578-ABE4F96E42A1}"/>
              </a:ext>
            </a:extLst>
          </p:cNvPr>
          <p:cNvSpPr/>
          <p:nvPr/>
        </p:nvSpPr>
        <p:spPr>
          <a:xfrm>
            <a:off x="1335741" y="537883"/>
            <a:ext cx="10685930" cy="5170646"/>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08081E"/>
                </a:solidFill>
                <a:effectLst/>
                <a:uLnTx/>
                <a:uFillTx/>
                <a:latin typeface="Arial"/>
                <a:ea typeface="+mn-ea"/>
                <a:cs typeface="+mn-cs"/>
              </a:rPr>
              <a:t>When to use the </a:t>
            </a:r>
            <a:r>
              <a:rPr kumimoji="0" lang="en-US" sz="3600" b="1" i="0" u="none" strike="noStrike" kern="1200" cap="none" spc="0" normalizeH="0" baseline="0" noProof="0" dirty="0" err="1">
                <a:ln>
                  <a:noFill/>
                </a:ln>
                <a:solidFill>
                  <a:srgbClr val="08081E"/>
                </a:solidFill>
                <a:effectLst/>
                <a:uLnTx/>
                <a:uFillTx/>
                <a:latin typeface="Arial"/>
                <a:ea typeface="+mn-ea"/>
                <a:cs typeface="+mn-cs"/>
              </a:rPr>
              <a:t>ProCard</a:t>
            </a:r>
            <a:r>
              <a:rPr kumimoji="0" lang="en-US" sz="3600" b="1" i="0" u="none" strike="noStrike" kern="1200" cap="none" spc="0" normalizeH="0" baseline="0" noProof="0" dirty="0">
                <a:ln>
                  <a:noFill/>
                </a:ln>
                <a:solidFill>
                  <a:srgbClr val="08081E"/>
                </a:solidFill>
                <a:effectLst/>
                <a:uLnTx/>
                <a:uFillTx/>
                <a:latin typeface="Arial"/>
                <a:ea typeface="+mn-ea"/>
                <a:cs typeface="+mn-cs"/>
              </a:rPr>
              <a:t>:</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8081E"/>
              </a:solidFill>
              <a:effectLst/>
              <a:uLnTx/>
              <a:uFillTx/>
              <a:latin typeface="Arial"/>
              <a:ea typeface="+mn-ea"/>
              <a:cs typeface="+mn-cs"/>
            </a:endParaRPr>
          </a:p>
          <a:p>
            <a:r>
              <a:rPr lang="en-US" sz="2800" b="1" dirty="0"/>
              <a:t>When the Procard Is Appropriate</a:t>
            </a:r>
          </a:p>
          <a:p>
            <a:pPr marL="457200" indent="-457200">
              <a:buFont typeface="Arial" panose="020B0604020202020204" pitchFamily="34" charset="0"/>
              <a:buChar char="•"/>
            </a:pPr>
            <a:r>
              <a:rPr lang="en-US" sz="2800" dirty="0"/>
              <a:t>Allowable travel expenses</a:t>
            </a:r>
          </a:p>
          <a:p>
            <a:pPr marL="457200" indent="-457200">
              <a:buFont typeface="Arial" panose="020B0604020202020204" pitchFamily="34" charset="0"/>
              <a:buChar char="•"/>
            </a:pPr>
            <a:r>
              <a:rPr lang="en-US" sz="2800" dirty="0"/>
              <a:t>Certain allowable meal and food expenses (see later slides)</a:t>
            </a:r>
          </a:p>
          <a:p>
            <a:pPr marL="457200" lvl="0" indent="-457200">
              <a:buFont typeface="Arial" panose="020B0604020202020204" pitchFamily="34" charset="0"/>
              <a:buChar char="•"/>
            </a:pPr>
            <a:r>
              <a:rPr lang="en-US" sz="2800" dirty="0"/>
              <a:t>One-time purchase from a vendor not in Voyager</a:t>
            </a:r>
          </a:p>
          <a:p>
            <a:pPr marL="457200" lvl="0" indent="-457200">
              <a:buFont typeface="Arial" panose="020B0604020202020204" pitchFamily="34" charset="0"/>
              <a:buChar char="•"/>
            </a:pPr>
            <a:r>
              <a:rPr lang="en-US" sz="2800" dirty="0"/>
              <a:t>Emergency purchase that cannot wait for supplier setup or are not feasible through requisitions</a:t>
            </a:r>
          </a:p>
          <a:p>
            <a:pPr marL="457200" lvl="0" indent="-457200">
              <a:buFont typeface="Arial" panose="020B0604020202020204" pitchFamily="34" charset="0"/>
              <a:buChar char="•"/>
            </a:pPr>
            <a:endParaRPr lang="en-US" sz="2800" dirty="0"/>
          </a:p>
          <a:p>
            <a:pPr lvl="0"/>
            <a:r>
              <a:rPr lang="en-US" sz="2800" dirty="0"/>
              <a:t>If the vendor is already in Voyager, use requisitions - do not create an independent online account and order on your card or provide your card as a payment method.</a:t>
            </a:r>
          </a:p>
        </p:txBody>
      </p:sp>
    </p:spTree>
    <p:extLst>
      <p:ext uri="{BB962C8B-B14F-4D97-AF65-F5344CB8AC3E}">
        <p14:creationId xmlns:p14="http://schemas.microsoft.com/office/powerpoint/2010/main" val="33463498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C787D454-0EFA-47E1-8B65-B1878EFC7415}"/>
              </a:ext>
            </a:extLst>
          </p:cNvPr>
          <p:cNvSpPr/>
          <p:nvPr/>
        </p:nvSpPr>
        <p:spPr>
          <a:xfrm>
            <a:off x="243281" y="1157640"/>
            <a:ext cx="11705438" cy="4247317"/>
          </a:xfrm>
          <a:prstGeom prst="rect">
            <a:avLst/>
          </a:prstGeom>
        </p:spPr>
        <p:txBody>
          <a:bodyPr wrap="square">
            <a:spAutoFit/>
          </a:bodyPr>
          <a:lstStyle/>
          <a:p>
            <a:pPr marL="342900" marR="0" lvl="0" indent="-342900">
              <a:spcBef>
                <a:spcPts val="0"/>
              </a:spcBef>
              <a:spcAft>
                <a:spcPts val="1200"/>
              </a:spcAft>
              <a:buFont typeface="Symbol" panose="05050102010706020507" pitchFamily="18" charset="2"/>
              <a:buChar char=""/>
            </a:pPr>
            <a:r>
              <a:rPr lang="en-US" sz="3200" b="1">
                <a:latin typeface="Calibri" panose="020F0502020204030204" pitchFamily="34" charset="0"/>
                <a:ea typeface="Times New Roman" panose="02020603050405020304" pitchFamily="18" charset="0"/>
                <a:cs typeface="Times New Roman" panose="02020603050405020304" pitchFamily="18" charset="0"/>
              </a:rPr>
              <a:t>Does the card have a credit limit?</a:t>
            </a:r>
            <a:br>
              <a:rPr lang="en-US" sz="2400">
                <a:latin typeface="Calibri" panose="020F0502020204030204" pitchFamily="34" charset="0"/>
                <a:ea typeface="Times New Roman" panose="02020603050405020304" pitchFamily="18" charset="0"/>
                <a:cs typeface="Times New Roman" panose="02020603050405020304" pitchFamily="18" charset="0"/>
              </a:rPr>
            </a:br>
            <a:r>
              <a:rPr lang="en-US" sz="2800">
                <a:latin typeface="Calibri" panose="020F0502020204030204" pitchFamily="34" charset="0"/>
                <a:ea typeface="Times New Roman" panose="02020603050405020304" pitchFamily="18" charset="0"/>
                <a:cs typeface="Times New Roman" panose="02020603050405020304" pitchFamily="18" charset="0"/>
              </a:rPr>
              <a:t>Yes, the ProCard has a MONTHLY credit limit and a SINGLE PURCHASE LIMIT. </a:t>
            </a:r>
            <a:br>
              <a:rPr lang="en-US" sz="2800">
                <a:latin typeface="Calibri" panose="020F0502020204030204" pitchFamily="34" charset="0"/>
                <a:ea typeface="Times New Roman" panose="02020603050405020304" pitchFamily="18" charset="0"/>
                <a:cs typeface="Times New Roman" panose="02020603050405020304" pitchFamily="18" charset="0"/>
              </a:rPr>
            </a:br>
            <a:r>
              <a:rPr lang="en-US" sz="2800" u="sng">
                <a:latin typeface="Calibri" panose="020F0502020204030204" pitchFamily="34" charset="0"/>
                <a:ea typeface="Times New Roman" panose="02020603050405020304" pitchFamily="18" charset="0"/>
                <a:cs typeface="Times New Roman" panose="02020603050405020304" pitchFamily="18" charset="0"/>
              </a:rPr>
              <a:t>There is NO daily limit.</a:t>
            </a:r>
          </a:p>
          <a:p>
            <a:pPr marL="342900" marR="0" lvl="0" indent="-342900">
              <a:spcBef>
                <a:spcPts val="0"/>
              </a:spcBef>
              <a:spcAft>
                <a:spcPts val="1200"/>
              </a:spcAft>
              <a:buFont typeface="Symbol" panose="05050102010706020507" pitchFamily="18" charset="2"/>
              <a:buChar char=""/>
            </a:pPr>
            <a:r>
              <a:rPr lang="en-US" sz="3200" b="1">
                <a:latin typeface="Calibri" panose="020F0502020204030204" pitchFamily="34" charset="0"/>
                <a:ea typeface="Times New Roman" panose="02020603050405020304" pitchFamily="18" charset="0"/>
                <a:cs typeface="Times New Roman" panose="02020603050405020304" pitchFamily="18" charset="0"/>
              </a:rPr>
              <a:t>What is a monthly limit vs a single purchase limit?</a:t>
            </a:r>
            <a:br>
              <a:rPr lang="en-US" sz="2400" b="1">
                <a:latin typeface="Calibri" panose="020F0502020204030204" pitchFamily="34" charset="0"/>
                <a:ea typeface="Times New Roman" panose="02020603050405020304" pitchFamily="18" charset="0"/>
                <a:cs typeface="Times New Roman" panose="02020603050405020304" pitchFamily="18" charset="0"/>
              </a:rPr>
            </a:br>
            <a:r>
              <a:rPr lang="en-US" sz="2800">
                <a:latin typeface="Calibri" panose="020F0502020204030204" pitchFamily="34" charset="0"/>
                <a:ea typeface="Times New Roman" panose="02020603050405020304" pitchFamily="18" charset="0"/>
                <a:cs typeface="Times New Roman" panose="02020603050405020304" pitchFamily="18" charset="0"/>
              </a:rPr>
              <a:t>A MONTHLY credit limit is set when the card is initially requested by the cardholder</a:t>
            </a:r>
            <a:br>
              <a:rPr lang="en-US" sz="2800">
                <a:latin typeface="Calibri" panose="020F0502020204030204" pitchFamily="34" charset="0"/>
                <a:ea typeface="Times New Roman" panose="02020603050405020304" pitchFamily="18" charset="0"/>
                <a:cs typeface="Times New Roman" panose="02020603050405020304" pitchFamily="18" charset="0"/>
              </a:rPr>
            </a:br>
            <a:r>
              <a:rPr lang="en-US" sz="2800">
                <a:latin typeface="Calibri" panose="020F0502020204030204" pitchFamily="34" charset="0"/>
                <a:ea typeface="Times New Roman" panose="02020603050405020304" pitchFamily="18" charset="0"/>
                <a:cs typeface="Times New Roman" panose="02020603050405020304" pitchFamily="18" charset="0"/>
              </a:rPr>
              <a:t>A SINGLE PURCHASE LIMIT is a set limit based on ETSU policy and the definition of equipment. It is at max $5k or your requested limit which ever is lesser. </a:t>
            </a:r>
            <a:endParaRPr lang="en-US" sz="2400">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11" name="Title 3">
            <a:extLst>
              <a:ext uri="{FF2B5EF4-FFF2-40B4-BE49-F238E27FC236}">
                <a16:creationId xmlns:a16="http://schemas.microsoft.com/office/drawing/2014/main" id="{CC731048-74F1-4DFC-8154-5AF4646F04D9}"/>
              </a:ext>
            </a:extLst>
          </p:cNvPr>
          <p:cNvSpPr>
            <a:spLocks noGrp="1"/>
          </p:cNvSpPr>
          <p:nvPr>
            <p:ph type="title"/>
          </p:nvPr>
        </p:nvSpPr>
        <p:spPr>
          <a:xfrm>
            <a:off x="1981200" y="-110866"/>
            <a:ext cx="8229600" cy="1143000"/>
          </a:xfrm>
        </p:spPr>
        <p:txBody>
          <a:bodyPr/>
          <a:lstStyle/>
          <a:p>
            <a:r>
              <a:rPr lang="en-US" b="1"/>
              <a:t>Limits</a:t>
            </a:r>
          </a:p>
        </p:txBody>
      </p:sp>
    </p:spTree>
    <p:extLst>
      <p:ext uri="{BB962C8B-B14F-4D97-AF65-F5344CB8AC3E}">
        <p14:creationId xmlns:p14="http://schemas.microsoft.com/office/powerpoint/2010/main" val="224374796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itle 3">
            <a:extLst>
              <a:ext uri="{FF2B5EF4-FFF2-40B4-BE49-F238E27FC236}">
                <a16:creationId xmlns:a16="http://schemas.microsoft.com/office/drawing/2014/main" id="{775611A8-A9F6-4187-B872-5FD4712FC65A}"/>
              </a:ext>
            </a:extLst>
          </p:cNvPr>
          <p:cNvSpPr>
            <a:spLocks noGrp="1"/>
          </p:cNvSpPr>
          <p:nvPr>
            <p:ph type="title"/>
          </p:nvPr>
        </p:nvSpPr>
        <p:spPr>
          <a:xfrm>
            <a:off x="1382785" y="1093694"/>
            <a:ext cx="9426430" cy="1183341"/>
          </a:xfrm>
        </p:spPr>
        <p:txBody>
          <a:bodyPr>
            <a:normAutofit/>
          </a:bodyPr>
          <a:lstStyle/>
          <a:p>
            <a:r>
              <a:rPr lang="en-US" sz="3000" b="1" u="sng"/>
              <a:t>How are these limits set and can they be altered? </a:t>
            </a:r>
          </a:p>
        </p:txBody>
      </p:sp>
      <p:sp>
        <p:nvSpPr>
          <p:cNvPr id="7" name="Content Placeholder 4">
            <a:extLst>
              <a:ext uri="{FF2B5EF4-FFF2-40B4-BE49-F238E27FC236}">
                <a16:creationId xmlns:a16="http://schemas.microsoft.com/office/drawing/2014/main" id="{BDACDF76-393C-451C-83C6-71E0E82E673B}"/>
              </a:ext>
            </a:extLst>
          </p:cNvPr>
          <p:cNvSpPr>
            <a:spLocks noGrp="1"/>
          </p:cNvSpPr>
          <p:nvPr>
            <p:ph idx="1"/>
          </p:nvPr>
        </p:nvSpPr>
        <p:spPr>
          <a:xfrm>
            <a:off x="0" y="2088859"/>
            <a:ext cx="12192000" cy="4769141"/>
          </a:xfrm>
        </p:spPr>
        <p:txBody>
          <a:bodyPr>
            <a:normAutofit/>
          </a:bodyPr>
          <a:lstStyle/>
          <a:p>
            <a:r>
              <a:rPr lang="en-US" sz="2800" b="1"/>
              <a:t>Who sets the ProCard Monthly Credit limit?</a:t>
            </a:r>
            <a:br>
              <a:rPr lang="en-US" sz="2800" b="1"/>
            </a:br>
            <a:r>
              <a:rPr lang="en-US" sz="2400"/>
              <a:t>The cardholder and their department’s financial administrators in conjunction with ProCard Policy.</a:t>
            </a:r>
          </a:p>
          <a:p>
            <a:pPr marL="0" indent="0">
              <a:buNone/>
            </a:pPr>
            <a:endParaRPr lang="en-US" sz="1800"/>
          </a:p>
          <a:p>
            <a:r>
              <a:rPr lang="en-US" sz="2800" b="1"/>
              <a:t>Can </a:t>
            </a:r>
            <a:r>
              <a:rPr lang="en-US" sz="2800" b="1" i="1" u="sng"/>
              <a:t>either</a:t>
            </a:r>
            <a:r>
              <a:rPr lang="en-US" sz="2800" b="1"/>
              <a:t> credit limit be raised or lowered on the ProCard?</a:t>
            </a:r>
            <a:br>
              <a:rPr lang="en-US" sz="2800" b="1"/>
            </a:br>
            <a:r>
              <a:rPr lang="en-US" sz="2400"/>
              <a:t>YES! Locate the Credit Limit Change PDF form. Please read the form carefully and complete</a:t>
            </a:r>
            <a:r>
              <a:rPr lang="en-US" sz="2400" b="1"/>
              <a:t> ALL</a:t>
            </a:r>
            <a:r>
              <a:rPr lang="en-US" sz="2400"/>
              <a:t> sections of the form and email it to </a:t>
            </a:r>
            <a:r>
              <a:rPr lang="en-US" sz="2400">
                <a:solidFill>
                  <a:srgbClr val="FF0000"/>
                </a:solidFill>
                <a:hlinkClick r:id="rId3">
                  <a:extLst>
                    <a:ext uri="{A12FA001-AC4F-418D-AE19-62706E023703}">
                      <ahyp:hlinkClr xmlns:ahyp="http://schemas.microsoft.com/office/drawing/2018/hyperlinkcolor" val="tx"/>
                    </a:ext>
                  </a:extLst>
                </a:hlinkClick>
              </a:rPr>
              <a:t>Procards@etsu.edu</a:t>
            </a:r>
            <a:r>
              <a:rPr lang="en-US" sz="2400">
                <a:solidFill>
                  <a:srgbClr val="FF0000"/>
                </a:solidFill>
              </a:rPr>
              <a:t> </a:t>
            </a:r>
          </a:p>
          <a:p>
            <a:r>
              <a:rPr lang="en-US" sz="1600"/>
              <a:t>*based on the timeliness of the form being completed this request can be updated in the same business day.</a:t>
            </a:r>
          </a:p>
          <a:p>
            <a:pPr marL="0" indent="0" algn="ctr">
              <a:buNone/>
            </a:pPr>
            <a:endParaRPr lang="en-US" sz="1600"/>
          </a:p>
          <a:p>
            <a:pPr marL="0" indent="0" algn="ctr">
              <a:buNone/>
            </a:pPr>
            <a:r>
              <a:rPr lang="en-US" sz="2000"/>
              <a:t>If the purchase is </a:t>
            </a:r>
            <a:r>
              <a:rPr lang="en-US" sz="2000" u="sng"/>
              <a:t>NOT</a:t>
            </a:r>
            <a:r>
              <a:rPr lang="en-US" sz="2000"/>
              <a:t> equipment and the single purchase limit is needing to be increased. Email a copy of the </a:t>
            </a:r>
            <a:r>
              <a:rPr lang="en-US" sz="2000" u="sng"/>
              <a:t>FINAL invoice </a:t>
            </a:r>
            <a:r>
              <a:rPr lang="en-US" sz="2000"/>
              <a:t>and the date you anticipate your purchase to be reviewed by the ProCard Administrator.</a:t>
            </a:r>
          </a:p>
          <a:p>
            <a:endParaRPr lang="en-US" sz="2100"/>
          </a:p>
        </p:txBody>
      </p:sp>
    </p:spTree>
    <p:extLst>
      <p:ext uri="{BB962C8B-B14F-4D97-AF65-F5344CB8AC3E}">
        <p14:creationId xmlns:p14="http://schemas.microsoft.com/office/powerpoint/2010/main" val="288858000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a:xfrm>
            <a:off x="1981200" y="1098836"/>
            <a:ext cx="8229600" cy="1143000"/>
          </a:xfrm>
        </p:spPr>
        <p:txBody>
          <a:bodyPr>
            <a:normAutofit fontScale="90000"/>
          </a:bodyPr>
          <a:lstStyle/>
          <a:p>
            <a:r>
              <a:rPr lang="en-US" altLang="en-US" b="1" dirty="0"/>
              <a:t>APPROVAL OF TRANSACTIONS</a:t>
            </a:r>
            <a:endParaRPr lang="en-US" b="1" dirty="0"/>
          </a:p>
        </p:txBody>
      </p:sp>
      <p:sp>
        <p:nvSpPr>
          <p:cNvPr id="5" name="Content Placeholder 4"/>
          <p:cNvSpPr>
            <a:spLocks noGrp="1"/>
          </p:cNvSpPr>
          <p:nvPr>
            <p:ph idx="1"/>
          </p:nvPr>
        </p:nvSpPr>
        <p:spPr>
          <a:xfrm>
            <a:off x="627529" y="2241836"/>
            <a:ext cx="10936942" cy="4105176"/>
          </a:xfrm>
        </p:spPr>
        <p:txBody>
          <a:bodyPr>
            <a:normAutofit fontScale="92500" lnSpcReduction="10000"/>
          </a:bodyPr>
          <a:lstStyle/>
          <a:p>
            <a:r>
              <a:rPr lang="en-US" altLang="en-US" dirty="0">
                <a:latin typeface="Arial" panose="020B0604020202020204" pitchFamily="34" charset="0"/>
              </a:rPr>
              <a:t>ALL transactions must be approved by the proper approving person, please see a member of your financial administration team for further assistance.</a:t>
            </a:r>
            <a:endParaRPr lang="en-US" altLang="en-US" sz="1600" dirty="0">
              <a:latin typeface="Arial" panose="020B0604020202020204" pitchFamily="34" charset="0"/>
            </a:endParaRPr>
          </a:p>
          <a:p>
            <a:r>
              <a:rPr lang="en-US" altLang="en-US" dirty="0">
                <a:latin typeface="Arial" panose="020B0604020202020204" pitchFamily="34" charset="0"/>
              </a:rPr>
              <a:t>Approver can approve or reject transactions at their discretion.</a:t>
            </a:r>
            <a:endParaRPr lang="en-US" altLang="en-US" sz="1600" dirty="0">
              <a:latin typeface="Arial" panose="020B0604020202020204" pitchFamily="34" charset="0"/>
            </a:endParaRPr>
          </a:p>
          <a:p>
            <a:r>
              <a:rPr lang="en-US" altLang="en-US" dirty="0">
                <a:latin typeface="Arial" panose="020B0604020202020204" pitchFamily="34" charset="0"/>
              </a:rPr>
              <a:t>NO ONE can be the final approver of their own transactions.</a:t>
            </a:r>
          </a:p>
          <a:p>
            <a:r>
              <a:rPr lang="en-US" altLang="en-US" dirty="0">
                <a:latin typeface="Arial" panose="020B0604020202020204" pitchFamily="34" charset="0"/>
              </a:rPr>
              <a:t>Transactions are not to be approved until documentation is uploaded. </a:t>
            </a:r>
          </a:p>
          <a:p>
            <a:pPr lvl="1"/>
            <a:r>
              <a:rPr lang="en-US" altLang="en-US" dirty="0">
                <a:latin typeface="Arial" panose="020B0604020202020204" pitchFamily="34" charset="0"/>
              </a:rPr>
              <a:t>Receipts are proof of what was purchased and amount paid. </a:t>
            </a:r>
          </a:p>
        </p:txBody>
      </p:sp>
    </p:spTree>
    <p:extLst>
      <p:ext uri="{BB962C8B-B14F-4D97-AF65-F5344CB8AC3E}">
        <p14:creationId xmlns:p14="http://schemas.microsoft.com/office/powerpoint/2010/main" val="37847499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977153"/>
          </a:xfrm>
        </p:spPr>
        <p:txBody>
          <a:bodyPr>
            <a:normAutofit/>
          </a:bodyPr>
          <a:lstStyle/>
          <a:p>
            <a:r>
              <a:rPr lang="en-US" b="1"/>
              <a:t>Receipts/Documentation </a:t>
            </a:r>
          </a:p>
        </p:txBody>
      </p:sp>
      <p:sp>
        <p:nvSpPr>
          <p:cNvPr id="3" name="Content Placeholder 2"/>
          <p:cNvSpPr>
            <a:spLocks noGrp="1"/>
          </p:cNvSpPr>
          <p:nvPr>
            <p:ph idx="1"/>
          </p:nvPr>
        </p:nvSpPr>
        <p:spPr>
          <a:xfrm>
            <a:off x="1219200" y="788895"/>
            <a:ext cx="10972800" cy="5531223"/>
          </a:xfrm>
        </p:spPr>
        <p:txBody>
          <a:bodyPr>
            <a:normAutofit fontScale="47500" lnSpcReduction="20000"/>
          </a:bodyPr>
          <a:lstStyle/>
          <a:p>
            <a:pPr>
              <a:lnSpc>
                <a:spcPct val="120000"/>
              </a:lnSpc>
            </a:pPr>
            <a:r>
              <a:rPr lang="en-US" dirty="0"/>
              <a:t>All receipts will be attached per transaction in Voyager, if the transactions are billed separately from the vender each charge must have an attachment. </a:t>
            </a:r>
            <a:r>
              <a:rPr lang="en-US" sz="2600" dirty="0"/>
              <a:t>(ex. Purchase has several shipments and are billed separately for each)</a:t>
            </a:r>
          </a:p>
          <a:p>
            <a:pPr marL="0" indent="0">
              <a:lnSpc>
                <a:spcPct val="120000"/>
              </a:lnSpc>
              <a:buNone/>
            </a:pPr>
            <a:endParaRPr lang="en-US" dirty="0"/>
          </a:p>
          <a:p>
            <a:pPr>
              <a:lnSpc>
                <a:spcPct val="120000"/>
              </a:lnSpc>
              <a:defRPr/>
            </a:pPr>
            <a:r>
              <a:rPr lang="en-US" altLang="en-US" dirty="0"/>
              <a:t>Documentation for each purchase or credit is needed. It must show the vendor's name, what was bought and how much it costs along with any fees.</a:t>
            </a:r>
          </a:p>
          <a:p>
            <a:pPr lvl="1">
              <a:lnSpc>
                <a:spcPct val="120000"/>
              </a:lnSpc>
              <a:defRPr/>
            </a:pPr>
            <a:r>
              <a:rPr lang="en-US" altLang="en-US" sz="2600" dirty="0"/>
              <a:t>Conference registrations must show name of attendee and travel auth must accompany</a:t>
            </a:r>
          </a:p>
          <a:p>
            <a:pPr lvl="1">
              <a:lnSpc>
                <a:spcPct val="120000"/>
              </a:lnSpc>
              <a:defRPr/>
            </a:pPr>
            <a:r>
              <a:rPr lang="en-US" altLang="en-US" sz="2600" dirty="0"/>
              <a:t>Airfare purchases must show dates of travel, cities, class/fare of ticket, ticketed passenger name and breakdown of charges with a travel auth</a:t>
            </a:r>
          </a:p>
          <a:p>
            <a:pPr marL="0" indent="0">
              <a:lnSpc>
                <a:spcPct val="120000"/>
              </a:lnSpc>
              <a:buNone/>
              <a:defRPr/>
            </a:pPr>
            <a:endParaRPr lang="en-US" altLang="en-US" dirty="0"/>
          </a:p>
          <a:p>
            <a:pPr>
              <a:lnSpc>
                <a:spcPct val="120000"/>
              </a:lnSpc>
              <a:buFontTx/>
              <a:buChar char="•"/>
              <a:defRPr/>
            </a:pPr>
            <a:r>
              <a:rPr lang="en-US" altLang="en-US" dirty="0"/>
              <a:t>Receipt, Invoice, screen snip, computer print screen, etc. </a:t>
            </a:r>
          </a:p>
          <a:p>
            <a:pPr marL="0" indent="0">
              <a:lnSpc>
                <a:spcPct val="120000"/>
              </a:lnSpc>
              <a:buNone/>
              <a:defRPr/>
            </a:pPr>
            <a:endParaRPr lang="en-US" dirty="0"/>
          </a:p>
          <a:p>
            <a:pPr>
              <a:lnSpc>
                <a:spcPct val="120000"/>
              </a:lnSpc>
            </a:pPr>
            <a:r>
              <a:rPr lang="en-US" dirty="0"/>
              <a:t>Every charge EXCEPT one, the ONLY transaction that does not require an attachment is the $12 Annual Fee. NO exceptions. </a:t>
            </a:r>
          </a:p>
          <a:p>
            <a:pPr>
              <a:lnSpc>
                <a:spcPct val="120000"/>
              </a:lnSpc>
            </a:pPr>
            <a:endParaRPr lang="en-US" dirty="0"/>
          </a:p>
          <a:p>
            <a:pPr>
              <a:lnSpc>
                <a:spcPct val="100000"/>
              </a:lnSpc>
            </a:pPr>
            <a:r>
              <a:rPr lang="en-US" dirty="0"/>
              <a:t>Correctly entering accounting strings is the responsibility of the cardholder. Verifying the accuracy of those strings is the responsibility of the cardholder's approvers - not Accounts Payable or </a:t>
            </a:r>
            <a:r>
              <a:rPr lang="en-US" dirty="0" err="1"/>
              <a:t>ProCard</a:t>
            </a:r>
            <a:r>
              <a:rPr lang="en-US" dirty="0"/>
              <a:t> staff.</a:t>
            </a:r>
          </a:p>
          <a:p>
            <a:endParaRPr lang="en-US" dirty="0"/>
          </a:p>
          <a:p>
            <a:pPr marL="0" indent="0" algn="ctr">
              <a:buNone/>
            </a:pPr>
            <a:r>
              <a:rPr lang="en-US" altLang="en-US" sz="5100" b="1" dirty="0"/>
              <a:t>NEVER HAVE ANYTHING DELIVERED TO A HOME ADDRESS FOR ANY REASON!</a:t>
            </a:r>
          </a:p>
          <a:p>
            <a:pPr marL="0" indent="0">
              <a:buNone/>
            </a:pPr>
            <a:endParaRPr lang="en-US" dirty="0"/>
          </a:p>
          <a:p>
            <a:endParaRPr lang="en-US" dirty="0"/>
          </a:p>
          <a:p>
            <a:endParaRPr lang="en-US" dirty="0"/>
          </a:p>
          <a:p>
            <a:endParaRPr lang="en-US" dirty="0"/>
          </a:p>
          <a:p>
            <a:endParaRPr lang="en-US" dirty="0"/>
          </a:p>
        </p:txBody>
      </p:sp>
    </p:spTree>
    <p:extLst>
      <p:ext uri="{BB962C8B-B14F-4D97-AF65-F5344CB8AC3E}">
        <p14:creationId xmlns:p14="http://schemas.microsoft.com/office/powerpoint/2010/main" val="183802732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666662" y="271370"/>
            <a:ext cx="6715239" cy="1000767"/>
          </a:xfrm>
        </p:spPr>
        <p:txBody>
          <a:bodyPr/>
          <a:lstStyle/>
          <a:p>
            <a:r>
              <a:rPr lang="en-US" b="1"/>
              <a:t>What if… </a:t>
            </a:r>
          </a:p>
        </p:txBody>
      </p:sp>
      <p:sp>
        <p:nvSpPr>
          <p:cNvPr id="3" name="Content Placeholder 2"/>
          <p:cNvSpPr>
            <a:spLocks noGrp="1"/>
          </p:cNvSpPr>
          <p:nvPr>
            <p:ph idx="1"/>
          </p:nvPr>
        </p:nvSpPr>
        <p:spPr>
          <a:xfrm>
            <a:off x="1102659" y="1600201"/>
            <a:ext cx="11089341" cy="4058728"/>
          </a:xfrm>
        </p:spPr>
        <p:txBody>
          <a:bodyPr>
            <a:normAutofit fontScale="92500" lnSpcReduction="10000"/>
          </a:bodyPr>
          <a:lstStyle/>
          <a:p>
            <a:pPr lvl="1"/>
            <a:r>
              <a:rPr lang="en-US" altLang="en-US" sz="3600">
                <a:latin typeface="Arial" panose="020B0604020202020204" pitchFamily="34" charset="0"/>
              </a:rPr>
              <a:t>Don’t have a packing slip?</a:t>
            </a:r>
          </a:p>
          <a:p>
            <a:pPr lvl="1"/>
            <a:r>
              <a:rPr lang="en-US" altLang="en-US" sz="3600">
                <a:latin typeface="Arial" panose="020B0604020202020204" pitchFamily="34" charset="0"/>
              </a:rPr>
              <a:t>Don’t have a receipt?</a:t>
            </a:r>
          </a:p>
          <a:p>
            <a:pPr lvl="1"/>
            <a:r>
              <a:rPr lang="en-US" altLang="en-US" sz="3600">
                <a:latin typeface="Arial" panose="020B0604020202020204" pitchFamily="34" charset="0"/>
              </a:rPr>
              <a:t>Have a credit for a return?</a:t>
            </a:r>
          </a:p>
          <a:p>
            <a:pPr lvl="1"/>
            <a:r>
              <a:rPr lang="en-US" altLang="en-US" sz="3600">
                <a:latin typeface="Arial" panose="020B0604020202020204" pitchFamily="34" charset="0"/>
              </a:rPr>
              <a:t>A credit for the tax that shouldn’t have been charged?</a:t>
            </a:r>
          </a:p>
          <a:p>
            <a:pPr marL="457200" lvl="1" indent="0">
              <a:buNone/>
            </a:pPr>
            <a:endParaRPr lang="en-US" altLang="en-US" sz="3600">
              <a:latin typeface="Arial" panose="020B0604020202020204" pitchFamily="34" charset="0"/>
            </a:endParaRPr>
          </a:p>
          <a:p>
            <a:pPr marL="457200" lvl="1" indent="0">
              <a:buNone/>
            </a:pPr>
            <a:r>
              <a:rPr lang="en-US" altLang="en-US" sz="3600"/>
              <a:t>Complete the Missing ProCard Receipt Form PDF doc found on the Accounts Payable webpage</a:t>
            </a:r>
            <a:endParaRPr lang="en-US"/>
          </a:p>
        </p:txBody>
      </p:sp>
    </p:spTree>
    <p:extLst>
      <p:ext uri="{BB962C8B-B14F-4D97-AF65-F5344CB8AC3E}">
        <p14:creationId xmlns:p14="http://schemas.microsoft.com/office/powerpoint/2010/main" val="377459539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536012" y="0"/>
            <a:ext cx="9583092" cy="842682"/>
          </a:xfrm>
        </p:spPr>
        <p:txBody>
          <a:bodyPr>
            <a:normAutofit fontScale="90000"/>
          </a:bodyPr>
          <a:lstStyle/>
          <a:p>
            <a:r>
              <a:rPr lang="en-US" altLang="en-US" dirty="0">
                <a:latin typeface="Matura MT Script Capitals" panose="03020802060602070202" pitchFamily="66" charset="0"/>
              </a:rPr>
              <a:t>restricted purchases; or, thou shalt </a:t>
            </a:r>
            <a:r>
              <a:rPr lang="en-US" altLang="en-US" u="sng" dirty="0">
                <a:latin typeface="Matura MT Script Capitals" panose="03020802060602070202" pitchFamily="66" charset="0"/>
              </a:rPr>
              <a:t>not</a:t>
            </a:r>
            <a:r>
              <a:rPr lang="en-US" altLang="en-US" dirty="0">
                <a:latin typeface="Matura MT Script Capitals" panose="03020802060602070202" pitchFamily="66" charset="0"/>
              </a:rPr>
              <a:t> . . . </a:t>
            </a:r>
            <a:endParaRPr lang="en-US" dirty="0"/>
          </a:p>
        </p:txBody>
      </p:sp>
      <p:sp>
        <p:nvSpPr>
          <p:cNvPr id="3" name="Content Placeholder 2"/>
          <p:cNvSpPr>
            <a:spLocks noGrp="1"/>
          </p:cNvSpPr>
          <p:nvPr>
            <p:ph idx="1"/>
          </p:nvPr>
        </p:nvSpPr>
        <p:spPr>
          <a:xfrm>
            <a:off x="1389528" y="726141"/>
            <a:ext cx="10721789" cy="6131859"/>
          </a:xfrm>
        </p:spPr>
        <p:txBody>
          <a:bodyPr>
            <a:normAutofit fontScale="40000" lnSpcReduction="20000"/>
          </a:bodyPr>
          <a:lstStyle/>
          <a:p>
            <a:pPr>
              <a:spcBef>
                <a:spcPts val="600"/>
              </a:spcBef>
              <a:spcAft>
                <a:spcPts val="600"/>
              </a:spcAft>
              <a:defRPr/>
            </a:pPr>
            <a:r>
              <a:rPr lang="en-US" altLang="en-US" sz="3500" dirty="0">
                <a:solidFill>
                  <a:srgbClr val="08081E"/>
                </a:solidFill>
                <a:latin typeface="Arial" panose="020B0604020202020204" pitchFamily="34" charset="0"/>
              </a:rPr>
              <a:t>Cash withdrawals</a:t>
            </a:r>
          </a:p>
          <a:p>
            <a:pPr>
              <a:spcBef>
                <a:spcPts val="600"/>
              </a:spcBef>
              <a:spcAft>
                <a:spcPts val="600"/>
              </a:spcAft>
              <a:defRPr/>
            </a:pPr>
            <a:r>
              <a:rPr lang="en-US" altLang="en-US" sz="3500" dirty="0">
                <a:solidFill>
                  <a:srgbClr val="08081E"/>
                </a:solidFill>
                <a:latin typeface="Arial" panose="020B0604020202020204" pitchFamily="34" charset="0"/>
              </a:rPr>
              <a:t>Purchases for office use: including decorations for private offices, coffee pots, microwaves, tissues, food, drinks, cups, plates, etc. </a:t>
            </a:r>
          </a:p>
          <a:p>
            <a:pPr>
              <a:spcBef>
                <a:spcPts val="600"/>
              </a:spcBef>
              <a:spcAft>
                <a:spcPts val="600"/>
              </a:spcAft>
              <a:defRPr/>
            </a:pPr>
            <a:r>
              <a:rPr lang="en-US" altLang="en-US" sz="3500" dirty="0">
                <a:solidFill>
                  <a:srgbClr val="08081E"/>
                </a:solidFill>
                <a:latin typeface="Arial" panose="020B0604020202020204" pitchFamily="34" charset="0"/>
              </a:rPr>
              <a:t>Carpet/flooring/paint – must be done through facilities</a:t>
            </a:r>
          </a:p>
          <a:p>
            <a:pPr>
              <a:spcBef>
                <a:spcPts val="600"/>
              </a:spcBef>
              <a:spcAft>
                <a:spcPts val="600"/>
              </a:spcAft>
              <a:defRPr/>
            </a:pPr>
            <a:r>
              <a:rPr lang="en-US" altLang="en-US" sz="3500" dirty="0">
                <a:solidFill>
                  <a:srgbClr val="08081E"/>
                </a:solidFill>
                <a:latin typeface="Arial" panose="020B0604020202020204" pitchFamily="34" charset="0"/>
              </a:rPr>
              <a:t>Flowers – except for official University sanctioned events/functions for decorations </a:t>
            </a:r>
            <a:r>
              <a:rPr lang="en-US" altLang="en-US" sz="3500" u="sng" dirty="0">
                <a:solidFill>
                  <a:srgbClr val="08081E"/>
                </a:solidFill>
                <a:latin typeface="Arial" panose="020B0604020202020204" pitchFamily="34" charset="0"/>
              </a:rPr>
              <a:t>*</a:t>
            </a:r>
            <a:r>
              <a:rPr lang="en-US" altLang="en-US" sz="3500" b="1" u="sng" dirty="0">
                <a:solidFill>
                  <a:srgbClr val="08081E"/>
                </a:solidFill>
                <a:latin typeface="Arial" panose="020B0604020202020204" pitchFamily="34" charset="0"/>
              </a:rPr>
              <a:t>NOT</a:t>
            </a:r>
            <a:r>
              <a:rPr lang="en-US" altLang="en-US" sz="3500" u="sng" dirty="0">
                <a:solidFill>
                  <a:srgbClr val="08081E"/>
                </a:solidFill>
                <a:latin typeface="Arial" panose="020B0604020202020204" pitchFamily="34" charset="0"/>
              </a:rPr>
              <a:t> to be given to an individual*</a:t>
            </a:r>
          </a:p>
          <a:p>
            <a:pPr>
              <a:spcBef>
                <a:spcPts val="600"/>
              </a:spcBef>
              <a:spcAft>
                <a:spcPts val="600"/>
              </a:spcAft>
              <a:defRPr/>
            </a:pPr>
            <a:r>
              <a:rPr lang="en-US" altLang="en-US" sz="3500" dirty="0">
                <a:solidFill>
                  <a:srgbClr val="08081E"/>
                </a:solidFill>
                <a:latin typeface="Arial" panose="020B0604020202020204" pitchFamily="34" charset="0"/>
              </a:rPr>
              <a:t>Printing/copying/mailing – Must be done either at Post Office or Biomedical Communications on COM.</a:t>
            </a:r>
          </a:p>
          <a:p>
            <a:pPr>
              <a:spcBef>
                <a:spcPts val="600"/>
              </a:spcBef>
              <a:spcAft>
                <a:spcPts val="600"/>
              </a:spcAft>
              <a:defRPr/>
            </a:pPr>
            <a:r>
              <a:rPr lang="en-US" altLang="en-US" sz="3500" dirty="0">
                <a:solidFill>
                  <a:srgbClr val="08081E"/>
                </a:solidFill>
                <a:latin typeface="Arial" panose="020B0604020202020204" pitchFamily="34" charset="0"/>
              </a:rPr>
              <a:t>Payments to ETSU – needs to be done with a transfer of funds in Financial Accounting.</a:t>
            </a:r>
          </a:p>
          <a:p>
            <a:pPr>
              <a:spcBef>
                <a:spcPts val="600"/>
              </a:spcBef>
              <a:spcAft>
                <a:spcPts val="600"/>
              </a:spcAft>
              <a:defRPr/>
            </a:pPr>
            <a:r>
              <a:rPr lang="en-US" altLang="en-US" sz="3500" dirty="0">
                <a:solidFill>
                  <a:srgbClr val="08081E"/>
                </a:solidFill>
                <a:latin typeface="Arial" panose="020B0604020202020204" pitchFamily="34" charset="0"/>
              </a:rPr>
              <a:t>Computers - including desktops, laptops, notebooks, iPads (Apple Products), tablets etc. – Must be done in Voyager to allow proper ITS approvals.</a:t>
            </a:r>
          </a:p>
          <a:p>
            <a:r>
              <a:rPr lang="en-US" altLang="en-US" sz="3500" dirty="0">
                <a:solidFill>
                  <a:srgbClr val="08081E"/>
                </a:solidFill>
                <a:latin typeface="Arial" panose="020B0604020202020204" pitchFamily="34" charset="0"/>
              </a:rPr>
              <a:t>Alcohol (denatured or liquor) *</a:t>
            </a:r>
            <a:r>
              <a:rPr lang="en-US" sz="3500" dirty="0">
                <a:solidFill>
                  <a:srgbClr val="08081E"/>
                </a:solidFill>
                <a:latin typeface="Arial" panose="020B0604020202020204" pitchFamily="34" charset="0"/>
              </a:rPr>
              <a:t>190-200 proof denatured alcohol can be requisitioned from Central Receiving using Voyager</a:t>
            </a:r>
            <a:endParaRPr lang="en-US" altLang="en-US" sz="3500" dirty="0">
              <a:solidFill>
                <a:srgbClr val="08081E"/>
              </a:solidFill>
              <a:latin typeface="Arial" panose="020B0604020202020204" pitchFamily="34" charset="0"/>
            </a:endParaRPr>
          </a:p>
          <a:p>
            <a:pPr>
              <a:spcBef>
                <a:spcPts val="600"/>
              </a:spcBef>
              <a:spcAft>
                <a:spcPts val="600"/>
              </a:spcAft>
              <a:defRPr/>
            </a:pPr>
            <a:r>
              <a:rPr lang="en-US" altLang="en-US" sz="3500" dirty="0">
                <a:solidFill>
                  <a:srgbClr val="08081E"/>
                </a:solidFill>
                <a:latin typeface="Arial" panose="020B0604020202020204" pitchFamily="34" charset="0"/>
              </a:rPr>
              <a:t>Animals – for labs</a:t>
            </a:r>
          </a:p>
          <a:p>
            <a:pPr>
              <a:spcBef>
                <a:spcPts val="600"/>
              </a:spcBef>
              <a:spcAft>
                <a:spcPts val="600"/>
              </a:spcAft>
              <a:defRPr/>
            </a:pPr>
            <a:r>
              <a:rPr lang="en-US" altLang="en-US" sz="3500" dirty="0">
                <a:solidFill>
                  <a:srgbClr val="08081E"/>
                </a:solidFill>
                <a:latin typeface="Arial" panose="020B0604020202020204" pitchFamily="34" charset="0"/>
              </a:rPr>
              <a:t>Gas/Fuel - fuel is prohibited from ANY </a:t>
            </a:r>
            <a:r>
              <a:rPr lang="en-US" altLang="en-US" sz="3500" dirty="0" err="1">
                <a:solidFill>
                  <a:srgbClr val="08081E"/>
                </a:solidFill>
                <a:latin typeface="Arial" panose="020B0604020202020204" pitchFamily="34" charset="0"/>
              </a:rPr>
              <a:t>ProCard</a:t>
            </a:r>
            <a:r>
              <a:rPr lang="en-US" altLang="en-US" sz="3500" dirty="0">
                <a:solidFill>
                  <a:srgbClr val="08081E"/>
                </a:solidFill>
                <a:latin typeface="Arial" panose="020B0604020202020204" pitchFamily="34" charset="0"/>
              </a:rPr>
              <a:t> except for when using a fuel card for a ETSU owned vehicle!</a:t>
            </a:r>
            <a:endParaRPr lang="en-US" altLang="en-US" sz="3500" dirty="0">
              <a:solidFill>
                <a:schemeClr val="tx1">
                  <a:lumMod val="85000"/>
                  <a:lumOff val="15000"/>
                </a:schemeClr>
              </a:solidFill>
              <a:latin typeface="Arial" panose="020B0604020202020204" pitchFamily="34" charset="0"/>
            </a:endParaRPr>
          </a:p>
          <a:p>
            <a:pPr>
              <a:spcBef>
                <a:spcPts val="600"/>
              </a:spcBef>
              <a:spcAft>
                <a:spcPts val="600"/>
              </a:spcAft>
              <a:defRPr/>
            </a:pPr>
            <a:r>
              <a:rPr lang="en-US" altLang="en-US" sz="3500" dirty="0">
                <a:solidFill>
                  <a:srgbClr val="08081E"/>
                </a:solidFill>
                <a:latin typeface="Arial" panose="020B0604020202020204" pitchFamily="34" charset="0"/>
              </a:rPr>
              <a:t>Telephones/chargers/accessories (cellular or other)</a:t>
            </a:r>
          </a:p>
          <a:p>
            <a:pPr>
              <a:spcBef>
                <a:spcPts val="600"/>
              </a:spcBef>
              <a:spcAft>
                <a:spcPts val="600"/>
              </a:spcAft>
              <a:defRPr/>
            </a:pPr>
            <a:r>
              <a:rPr lang="en-US" altLang="en-US" sz="3500" dirty="0">
                <a:solidFill>
                  <a:srgbClr val="08081E"/>
                </a:solidFill>
                <a:latin typeface="Arial" panose="020B0604020202020204" pitchFamily="34" charset="0"/>
              </a:rPr>
              <a:t>Internet Services or utilities</a:t>
            </a:r>
          </a:p>
          <a:p>
            <a:pPr>
              <a:spcBef>
                <a:spcPts val="600"/>
              </a:spcBef>
              <a:spcAft>
                <a:spcPts val="600"/>
              </a:spcAft>
              <a:defRPr/>
            </a:pPr>
            <a:r>
              <a:rPr lang="en-US" altLang="en-US" sz="3500" dirty="0">
                <a:solidFill>
                  <a:srgbClr val="08081E"/>
                </a:solidFill>
                <a:latin typeface="Arial" panose="020B0604020202020204" pitchFamily="34" charset="0"/>
              </a:rPr>
              <a:t>Entertainment of any kind</a:t>
            </a:r>
          </a:p>
          <a:p>
            <a:pPr>
              <a:spcBef>
                <a:spcPts val="600"/>
              </a:spcBef>
              <a:spcAft>
                <a:spcPts val="600"/>
              </a:spcAft>
              <a:defRPr/>
            </a:pPr>
            <a:r>
              <a:rPr lang="en-US" altLang="en-US" sz="3500" dirty="0">
                <a:solidFill>
                  <a:srgbClr val="08081E"/>
                </a:solidFill>
                <a:latin typeface="Arial" panose="020B0604020202020204" pitchFamily="34" charset="0"/>
              </a:rPr>
              <a:t>Gift Certificates/Gift Cards/Gifts (includes honoraria and gift baskets)</a:t>
            </a:r>
          </a:p>
          <a:p>
            <a:pPr>
              <a:spcBef>
                <a:spcPts val="600"/>
              </a:spcBef>
              <a:spcAft>
                <a:spcPts val="600"/>
              </a:spcAft>
              <a:defRPr/>
            </a:pPr>
            <a:r>
              <a:rPr lang="en-US" altLang="en-US" sz="3500" dirty="0">
                <a:solidFill>
                  <a:srgbClr val="08081E"/>
                </a:solidFill>
                <a:latin typeface="Arial" panose="020B0604020202020204" pitchFamily="34" charset="0"/>
              </a:rPr>
              <a:t>Memberships, Dues and Subscriptions: including any personal membership, dues, or subscriptions in the name of the individual, any civic organizations, or professional organizations in the name of an individual. To be allowed the fee has to be an Institutional fee in the name of ETSU, a college, or a department, not an individual.</a:t>
            </a:r>
          </a:p>
          <a:p>
            <a:pPr>
              <a:spcBef>
                <a:spcPts val="600"/>
              </a:spcBef>
              <a:spcAft>
                <a:spcPts val="600"/>
              </a:spcAft>
              <a:defRPr/>
            </a:pPr>
            <a:r>
              <a:rPr lang="en-US" altLang="en-US" sz="3500" dirty="0">
                <a:solidFill>
                  <a:srgbClr val="08081E"/>
                </a:solidFill>
                <a:latin typeface="Arial" panose="020B0604020202020204" pitchFamily="34" charset="0"/>
              </a:rPr>
              <a:t>Car rentals</a:t>
            </a:r>
          </a:p>
          <a:p>
            <a:pPr>
              <a:spcBef>
                <a:spcPts val="600"/>
              </a:spcBef>
              <a:spcAft>
                <a:spcPts val="600"/>
              </a:spcAft>
              <a:defRPr/>
            </a:pPr>
            <a:endParaRPr lang="en-US" altLang="en-US" sz="3500" dirty="0">
              <a:solidFill>
                <a:srgbClr val="08081E"/>
              </a:solidFill>
              <a:latin typeface="Arial" panose="020B0604020202020204" pitchFamily="34" charset="0"/>
            </a:endParaRPr>
          </a:p>
          <a:p>
            <a:pPr>
              <a:spcBef>
                <a:spcPts val="600"/>
              </a:spcBef>
              <a:spcAft>
                <a:spcPts val="600"/>
              </a:spcAft>
              <a:defRPr/>
            </a:pPr>
            <a:endParaRPr lang="en-US" dirty="0"/>
          </a:p>
        </p:txBody>
      </p:sp>
    </p:spTree>
    <p:extLst>
      <p:ext uri="{BB962C8B-B14F-4D97-AF65-F5344CB8AC3E}">
        <p14:creationId xmlns:p14="http://schemas.microsoft.com/office/powerpoint/2010/main" val="82187850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Content Placeholder 2">
            <a:extLst>
              <a:ext uri="{FF2B5EF4-FFF2-40B4-BE49-F238E27FC236}">
                <a16:creationId xmlns:a16="http://schemas.microsoft.com/office/drawing/2014/main" id="{46B799F4-7F20-4A46-BAA5-2F2EA77904F9}"/>
              </a:ext>
            </a:extLst>
          </p:cNvPr>
          <p:cNvSpPr>
            <a:spLocks noGrp="1"/>
          </p:cNvSpPr>
          <p:nvPr>
            <p:ph idx="1"/>
          </p:nvPr>
        </p:nvSpPr>
        <p:spPr>
          <a:xfrm>
            <a:off x="1389528" y="941294"/>
            <a:ext cx="10721789" cy="5513294"/>
          </a:xfrm>
        </p:spPr>
        <p:txBody>
          <a:bodyPr>
            <a:normAutofit fontScale="92500" lnSpcReduction="20000"/>
          </a:bodyPr>
          <a:lstStyle/>
          <a:p>
            <a:pPr>
              <a:defRPr/>
            </a:pPr>
            <a:r>
              <a:rPr lang="en-US" altLang="en-US" sz="3000" dirty="0">
                <a:solidFill>
                  <a:srgbClr val="08081E"/>
                </a:solidFill>
                <a:latin typeface="Arial" panose="020B0604020202020204" pitchFamily="34" charset="0"/>
              </a:rPr>
              <a:t>Advertisements </a:t>
            </a:r>
            <a:r>
              <a:rPr lang="en-US" altLang="en-US" sz="2200" dirty="0">
                <a:solidFill>
                  <a:srgbClr val="08081E"/>
                </a:solidFill>
                <a:latin typeface="Arial" panose="020B0604020202020204" pitchFamily="34" charset="0"/>
              </a:rPr>
              <a:t>(Marketing or HR for job postings)</a:t>
            </a:r>
          </a:p>
          <a:p>
            <a:pPr>
              <a:defRPr/>
            </a:pPr>
            <a:r>
              <a:rPr lang="en-US" altLang="en-US" sz="3000" dirty="0">
                <a:solidFill>
                  <a:srgbClr val="08081E"/>
                </a:solidFill>
                <a:latin typeface="Arial" panose="020B0604020202020204" pitchFamily="34" charset="0"/>
              </a:rPr>
              <a:t>Identity products </a:t>
            </a:r>
            <a:r>
              <a:rPr lang="en-US" altLang="en-US" sz="2200" dirty="0">
                <a:solidFill>
                  <a:srgbClr val="08081E"/>
                </a:solidFill>
                <a:latin typeface="Arial" panose="020B0604020202020204" pitchFamily="34" charset="0"/>
              </a:rPr>
              <a:t>(anything ordered with ETSU logo or likeness)</a:t>
            </a:r>
          </a:p>
          <a:p>
            <a:pPr>
              <a:defRPr/>
            </a:pPr>
            <a:r>
              <a:rPr lang="en-US" altLang="en-US" sz="2800" dirty="0">
                <a:solidFill>
                  <a:srgbClr val="08081E"/>
                </a:solidFill>
                <a:latin typeface="Arial" panose="020B0604020202020204" pitchFamily="34" charset="0"/>
              </a:rPr>
              <a:t>Software purchases </a:t>
            </a:r>
            <a:r>
              <a:rPr lang="en-US" altLang="en-US" sz="2400" dirty="0">
                <a:solidFill>
                  <a:srgbClr val="08081E"/>
                </a:solidFill>
                <a:latin typeface="Arial" panose="020B0604020202020204" pitchFamily="34" charset="0"/>
              </a:rPr>
              <a:t>(for all platforms – cannot be downloaded on personal devices)</a:t>
            </a:r>
            <a:endParaRPr lang="en-US" altLang="en-US" sz="2200" dirty="0">
              <a:solidFill>
                <a:srgbClr val="08081E"/>
              </a:solidFill>
              <a:latin typeface="Arial" panose="020B0604020202020204" pitchFamily="34" charset="0"/>
            </a:endParaRPr>
          </a:p>
          <a:p>
            <a:pPr>
              <a:defRPr/>
            </a:pPr>
            <a:r>
              <a:rPr lang="en-US" altLang="en-US" sz="3000" dirty="0">
                <a:solidFill>
                  <a:srgbClr val="08081E"/>
                </a:solidFill>
                <a:latin typeface="Arial" panose="020B0604020202020204" pitchFamily="34" charset="0"/>
              </a:rPr>
              <a:t>Maintenance and service agreements</a:t>
            </a:r>
          </a:p>
          <a:p>
            <a:pPr>
              <a:defRPr/>
            </a:pPr>
            <a:r>
              <a:rPr lang="en-US" altLang="en-US" sz="3000" dirty="0">
                <a:solidFill>
                  <a:srgbClr val="08081E"/>
                </a:solidFill>
                <a:latin typeface="Arial" panose="020B0604020202020204" pitchFamily="34" charset="0"/>
              </a:rPr>
              <a:t>Contracts and licensing agreements</a:t>
            </a:r>
          </a:p>
          <a:p>
            <a:pPr marL="0" indent="0">
              <a:buNone/>
              <a:defRPr/>
            </a:pPr>
            <a:endParaRPr lang="en-US" altLang="en-US" u="sng" dirty="0">
              <a:solidFill>
                <a:srgbClr val="08081E"/>
              </a:solidFill>
              <a:latin typeface="Arial" panose="020B0604020202020204" pitchFamily="34" charset="0"/>
            </a:endParaRPr>
          </a:p>
          <a:p>
            <a:pPr marL="0" indent="0">
              <a:buNone/>
              <a:defRPr/>
            </a:pPr>
            <a:r>
              <a:rPr lang="en-US" altLang="en-US" dirty="0">
                <a:solidFill>
                  <a:srgbClr val="08081E"/>
                </a:solidFill>
                <a:latin typeface="Arial" panose="020B0604020202020204" pitchFamily="34" charset="0"/>
              </a:rPr>
              <a:t>*</a:t>
            </a:r>
            <a:r>
              <a:rPr lang="en-US" altLang="en-US" u="sng" dirty="0">
                <a:solidFill>
                  <a:srgbClr val="08081E"/>
                </a:solidFill>
                <a:latin typeface="Arial" panose="020B0604020202020204" pitchFamily="34" charset="0"/>
              </a:rPr>
              <a:t>Regardless</a:t>
            </a:r>
            <a:r>
              <a:rPr lang="en-US" altLang="en-US" dirty="0">
                <a:solidFill>
                  <a:srgbClr val="08081E"/>
                </a:solidFill>
                <a:latin typeface="Arial" panose="020B0604020202020204" pitchFamily="34" charset="0"/>
              </a:rPr>
              <a:t> of dollar amount. Departments do not have signature authority to sign contracts or agreements*</a:t>
            </a:r>
          </a:p>
          <a:p>
            <a:pPr marL="0" indent="0">
              <a:buNone/>
              <a:defRPr/>
            </a:pPr>
            <a:endParaRPr lang="en-US" altLang="en-US" sz="1800" dirty="0">
              <a:solidFill>
                <a:srgbClr val="08081E"/>
              </a:solidFill>
              <a:latin typeface="Arial" panose="020B0604020202020204" pitchFamily="34" charset="0"/>
            </a:endParaRPr>
          </a:p>
          <a:p>
            <a:pPr marL="0" indent="0">
              <a:buNone/>
              <a:defRPr/>
            </a:pPr>
            <a:r>
              <a:rPr lang="en-US" altLang="en-US" dirty="0">
                <a:solidFill>
                  <a:srgbClr val="08081E"/>
                </a:solidFill>
                <a:latin typeface="Arial" panose="020B0604020202020204" pitchFamily="34" charset="0"/>
              </a:rPr>
              <a:t>*All of the above purchases MUST go through Voyager first! – Use the proper form found on the Voyager procurement page and </a:t>
            </a:r>
            <a:r>
              <a:rPr lang="en-US" altLang="en-US" u="sng" dirty="0">
                <a:solidFill>
                  <a:srgbClr val="08081E"/>
                </a:solidFill>
                <a:latin typeface="Arial" panose="020B0604020202020204" pitchFamily="34" charset="0"/>
              </a:rPr>
              <a:t>wait</a:t>
            </a:r>
            <a:r>
              <a:rPr lang="en-US" altLang="en-US" dirty="0">
                <a:solidFill>
                  <a:srgbClr val="08081E"/>
                </a:solidFill>
                <a:latin typeface="Arial" panose="020B0604020202020204" pitchFamily="34" charset="0"/>
              </a:rPr>
              <a:t> until </a:t>
            </a:r>
            <a:r>
              <a:rPr lang="en-US" altLang="en-US" u="sng" dirty="0">
                <a:solidFill>
                  <a:srgbClr val="08081E"/>
                </a:solidFill>
                <a:latin typeface="Arial" panose="020B0604020202020204" pitchFamily="34" charset="0"/>
              </a:rPr>
              <a:t>all approvals</a:t>
            </a:r>
            <a:r>
              <a:rPr lang="en-US" altLang="en-US" dirty="0">
                <a:solidFill>
                  <a:srgbClr val="08081E"/>
                </a:solidFill>
                <a:latin typeface="Arial" panose="020B0604020202020204" pitchFamily="34" charset="0"/>
              </a:rPr>
              <a:t> are complete BEFORE you provide payment info to the vendor.</a:t>
            </a:r>
          </a:p>
          <a:p>
            <a:pPr marL="0" indent="0">
              <a:buNone/>
              <a:defRPr/>
            </a:pPr>
            <a:endParaRPr lang="en-US" altLang="en-US" dirty="0">
              <a:solidFill>
                <a:srgbClr val="08081E"/>
              </a:solidFill>
              <a:latin typeface="Arial" panose="020B0604020202020204" pitchFamily="34" charset="0"/>
            </a:endParaRPr>
          </a:p>
          <a:p>
            <a:pPr marL="0" indent="0">
              <a:buNone/>
              <a:defRPr/>
            </a:pPr>
            <a:endParaRPr lang="en-US" dirty="0"/>
          </a:p>
        </p:txBody>
      </p:sp>
      <p:sp>
        <p:nvSpPr>
          <p:cNvPr id="8" name="Title 1">
            <a:extLst>
              <a:ext uri="{FF2B5EF4-FFF2-40B4-BE49-F238E27FC236}">
                <a16:creationId xmlns:a16="http://schemas.microsoft.com/office/drawing/2014/main" id="{AA045642-F217-4C79-A138-B1DAE50D9B58}"/>
              </a:ext>
            </a:extLst>
          </p:cNvPr>
          <p:cNvSpPr>
            <a:spLocks noGrp="1"/>
          </p:cNvSpPr>
          <p:nvPr>
            <p:ph type="title"/>
          </p:nvPr>
        </p:nvSpPr>
        <p:spPr>
          <a:xfrm>
            <a:off x="923364" y="0"/>
            <a:ext cx="7864019" cy="941294"/>
          </a:xfrm>
        </p:spPr>
        <p:txBody>
          <a:bodyPr>
            <a:normAutofit fontScale="90000"/>
          </a:bodyPr>
          <a:lstStyle/>
          <a:p>
            <a:r>
              <a:rPr lang="en-US" altLang="en-US" dirty="0">
                <a:latin typeface="Matura MT Script Capitals" panose="03020802060602070202" pitchFamily="66" charset="0"/>
              </a:rPr>
              <a:t>approvals; or, thou shalt wait. . . </a:t>
            </a:r>
            <a:endParaRPr lang="en-US" dirty="0"/>
          </a:p>
        </p:txBody>
      </p:sp>
    </p:spTree>
    <p:extLst>
      <p:ext uri="{BB962C8B-B14F-4D97-AF65-F5344CB8AC3E}">
        <p14:creationId xmlns:p14="http://schemas.microsoft.com/office/powerpoint/2010/main" val="416168559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0" y="65182"/>
            <a:ext cx="10972800" cy="1143000"/>
          </a:xfrm>
        </p:spPr>
        <p:txBody>
          <a:bodyPr/>
          <a:lstStyle/>
          <a:p>
            <a:r>
              <a:rPr lang="en-US" altLang="en-US" b="1"/>
              <a:t>Food	</a:t>
            </a:r>
            <a:endParaRPr lang="en-US" b="1"/>
          </a:p>
        </p:txBody>
      </p:sp>
      <p:sp>
        <p:nvSpPr>
          <p:cNvPr id="3" name="Content Placeholder 2"/>
          <p:cNvSpPr>
            <a:spLocks noGrp="1"/>
          </p:cNvSpPr>
          <p:nvPr>
            <p:ph idx="1"/>
          </p:nvPr>
        </p:nvSpPr>
        <p:spPr>
          <a:xfrm>
            <a:off x="421341" y="1183710"/>
            <a:ext cx="11349318" cy="4303058"/>
          </a:xfrm>
        </p:spPr>
        <p:txBody>
          <a:bodyPr/>
          <a:lstStyle/>
          <a:p>
            <a:pPr marL="0" marR="0" indent="0">
              <a:spcBef>
                <a:spcPts val="0"/>
              </a:spcBef>
              <a:spcAft>
                <a:spcPts val="0"/>
              </a:spcAft>
              <a:buNone/>
            </a:pPr>
            <a:r>
              <a:rPr lang="en-US" sz="1800" b="1" dirty="0">
                <a:effectLst/>
                <a:ea typeface="Aptos" panose="020B0004020202020204" pitchFamily="34" charset="0"/>
                <a:cs typeface="Aptos" panose="020B0004020202020204" pitchFamily="34" charset="0"/>
              </a:rPr>
              <a:t>When only ETSU employees are present during a business meal, state funds may be used for a meal reimbursement request under rare and specific circumstances. </a:t>
            </a:r>
            <a:r>
              <a:rPr lang="en-US" sz="1800" dirty="0">
                <a:effectLst/>
                <a:ea typeface="Aptos" panose="020B0004020202020204" pitchFamily="34" charset="0"/>
                <a:cs typeface="Aptos" panose="020B0004020202020204" pitchFamily="34" charset="0"/>
              </a:rPr>
              <a:t>These exceptions apply only when: </a:t>
            </a:r>
          </a:p>
          <a:p>
            <a:pPr marL="0" marR="0" indent="0">
              <a:spcBef>
                <a:spcPts val="0"/>
              </a:spcBef>
              <a:spcAft>
                <a:spcPts val="0"/>
              </a:spcAft>
              <a:buNone/>
            </a:pPr>
            <a:endParaRPr lang="en-US" sz="1800" dirty="0">
              <a:effectLst/>
              <a:ea typeface="Aptos" panose="020B0004020202020204" pitchFamily="34" charset="0"/>
              <a:cs typeface="Aptos" panose="020B0004020202020204" pitchFamily="34" charset="0"/>
            </a:endParaRPr>
          </a:p>
          <a:p>
            <a:pPr marL="342900" marR="0" lvl="0" indent="-342900">
              <a:spcBef>
                <a:spcPts val="0"/>
              </a:spcBef>
              <a:spcAft>
                <a:spcPts val="0"/>
              </a:spcAft>
              <a:buSzPts val="1000"/>
              <a:buFont typeface="Symbol" panose="05050102010706020507" pitchFamily="18" charset="2"/>
              <a:buChar char=""/>
              <a:tabLst>
                <a:tab pos="457200" algn="l"/>
              </a:tabLst>
            </a:pPr>
            <a:r>
              <a:rPr lang="en-US" sz="1800" dirty="0">
                <a:effectLst/>
                <a:ea typeface="Times New Roman" panose="02020603050405020304" pitchFamily="18" charset="0"/>
                <a:cs typeface="Aptos" panose="020B0004020202020204" pitchFamily="34" charset="0"/>
              </a:rPr>
              <a:t>The meeting is essential and must occur during a meal hour (e.g., lunch) </a:t>
            </a:r>
            <a:endParaRPr lang="en-US" sz="1800" dirty="0">
              <a:effectLst/>
              <a:ea typeface="Aptos" panose="020B0004020202020204" pitchFamily="34" charset="0"/>
              <a:cs typeface="Aptos" panose="020B0004020202020204" pitchFamily="34" charset="0"/>
            </a:endParaRPr>
          </a:p>
          <a:p>
            <a:pPr marL="342900" marR="0" lvl="0" indent="-342900">
              <a:spcBef>
                <a:spcPts val="0"/>
              </a:spcBef>
              <a:spcAft>
                <a:spcPts val="0"/>
              </a:spcAft>
              <a:buSzPts val="1000"/>
              <a:buFont typeface="Symbol" panose="05050102010706020507" pitchFamily="18" charset="2"/>
              <a:buChar char=""/>
              <a:tabLst>
                <a:tab pos="457200" algn="l"/>
              </a:tabLst>
            </a:pPr>
            <a:r>
              <a:rPr lang="en-US" sz="1800" dirty="0">
                <a:effectLst/>
                <a:ea typeface="Times New Roman" panose="02020603050405020304" pitchFamily="18" charset="0"/>
                <a:cs typeface="Aptos" panose="020B0004020202020204" pitchFamily="34" charset="0"/>
              </a:rPr>
              <a:t>The meeting cannot be scheduled outside of a mealtime.</a:t>
            </a:r>
            <a:endParaRPr lang="en-US" sz="1800" dirty="0">
              <a:effectLst/>
              <a:ea typeface="Aptos" panose="020B0004020202020204" pitchFamily="34" charset="0"/>
              <a:cs typeface="Aptos" panose="020B0004020202020204" pitchFamily="34" charset="0"/>
            </a:endParaRPr>
          </a:p>
          <a:p>
            <a:pPr marL="342900" marR="0" lvl="0" indent="-342900">
              <a:spcBef>
                <a:spcPts val="0"/>
              </a:spcBef>
              <a:spcAft>
                <a:spcPts val="0"/>
              </a:spcAft>
              <a:buSzPts val="1000"/>
              <a:buFont typeface="Symbol" panose="05050102010706020507" pitchFamily="18" charset="2"/>
              <a:buChar char=""/>
              <a:tabLst>
                <a:tab pos="457200" algn="l"/>
              </a:tabLst>
            </a:pPr>
            <a:r>
              <a:rPr lang="en-US" sz="1800" dirty="0">
                <a:effectLst/>
                <a:ea typeface="Times New Roman" panose="02020603050405020304" pitchFamily="18" charset="0"/>
                <a:cs typeface="Aptos" panose="020B0004020202020204" pitchFamily="34" charset="0"/>
              </a:rPr>
              <a:t>The business purpose is clearly documented as state-related.</a:t>
            </a:r>
            <a:endParaRPr lang="en-US" sz="1800" dirty="0">
              <a:effectLst/>
              <a:ea typeface="Aptos" panose="020B0004020202020204" pitchFamily="34" charset="0"/>
              <a:cs typeface="Aptos" panose="020B0004020202020204" pitchFamily="34" charset="0"/>
            </a:endParaRPr>
          </a:p>
          <a:p>
            <a:pPr marL="342900" marR="0" lvl="0" indent="-342900">
              <a:spcBef>
                <a:spcPts val="0"/>
              </a:spcBef>
              <a:spcAft>
                <a:spcPts val="0"/>
              </a:spcAft>
              <a:buSzPts val="1000"/>
              <a:buFont typeface="Symbol" panose="05050102010706020507" pitchFamily="18" charset="2"/>
              <a:buChar char=""/>
              <a:tabLst>
                <a:tab pos="457200" algn="l"/>
              </a:tabLst>
            </a:pPr>
            <a:r>
              <a:rPr lang="en-US" sz="1800" dirty="0">
                <a:effectLst/>
                <a:ea typeface="Times New Roman" panose="02020603050405020304" pitchFamily="18" charset="0"/>
                <a:cs typeface="Aptos" panose="020B0004020202020204" pitchFamily="34" charset="0"/>
              </a:rPr>
              <a:t>Participants’ calendars reflect that no other time is available.</a:t>
            </a:r>
          </a:p>
          <a:p>
            <a:pPr marL="0" marR="0" lvl="0" indent="0">
              <a:spcBef>
                <a:spcPts val="0"/>
              </a:spcBef>
              <a:spcAft>
                <a:spcPts val="0"/>
              </a:spcAft>
              <a:buSzPts val="1000"/>
              <a:buNone/>
              <a:tabLst>
                <a:tab pos="457200" algn="l"/>
              </a:tabLst>
            </a:pPr>
            <a:endParaRPr lang="en-US" sz="1800" dirty="0">
              <a:effectLst/>
              <a:ea typeface="Aptos" panose="020B0004020202020204" pitchFamily="34" charset="0"/>
              <a:cs typeface="Aptos" panose="020B0004020202020204" pitchFamily="34" charset="0"/>
            </a:endParaRPr>
          </a:p>
          <a:p>
            <a:r>
              <a:rPr lang="en-US" altLang="en-US" sz="1800" b="1" dirty="0"/>
              <a:t>Sodexo is the University’s food service contractor. Sodexo must be used for all food purchases of $500 or more held in the D.P. Culp Center.</a:t>
            </a:r>
          </a:p>
          <a:p>
            <a:endParaRPr lang="en-US" altLang="en-US" sz="1800" b="1" dirty="0"/>
          </a:p>
          <a:p>
            <a:r>
              <a:rPr lang="en-US" altLang="en-US" sz="1800" b="1" dirty="0"/>
              <a:t>Prepayment of goods/services is not allowed. If placing a catering order for a future event payment must be completed by PO and invoiced. </a:t>
            </a:r>
          </a:p>
          <a:p>
            <a:endParaRPr lang="en-US" dirty="0"/>
          </a:p>
        </p:txBody>
      </p:sp>
    </p:spTree>
    <p:extLst>
      <p:ext uri="{BB962C8B-B14F-4D97-AF65-F5344CB8AC3E}">
        <p14:creationId xmlns:p14="http://schemas.microsoft.com/office/powerpoint/2010/main" val="12130516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Title 7"/>
          <p:cNvSpPr>
            <a:spLocks noGrp="1"/>
          </p:cNvSpPr>
          <p:nvPr>
            <p:ph type="title"/>
          </p:nvPr>
        </p:nvSpPr>
        <p:spPr>
          <a:xfrm>
            <a:off x="609600" y="151791"/>
            <a:ext cx="10972800" cy="843897"/>
          </a:xfrm>
        </p:spPr>
        <p:txBody>
          <a:bodyPr/>
          <a:lstStyle/>
          <a:p>
            <a:r>
              <a:rPr lang="en-US" b="1"/>
              <a:t>Food</a:t>
            </a:r>
          </a:p>
        </p:txBody>
      </p:sp>
      <p:sp>
        <p:nvSpPr>
          <p:cNvPr id="9" name="Content Placeholder 8"/>
          <p:cNvSpPr>
            <a:spLocks noGrp="1"/>
          </p:cNvSpPr>
          <p:nvPr>
            <p:ph idx="1"/>
          </p:nvPr>
        </p:nvSpPr>
        <p:spPr>
          <a:xfrm>
            <a:off x="1" y="1264026"/>
            <a:ext cx="12191999" cy="4733362"/>
          </a:xfrm>
        </p:spPr>
        <p:txBody>
          <a:bodyPr>
            <a:normAutofit fontScale="77500" lnSpcReduction="20000"/>
          </a:bodyPr>
          <a:lstStyle/>
          <a:p>
            <a:pPr>
              <a:lnSpc>
                <a:spcPct val="90000"/>
              </a:lnSpc>
            </a:pPr>
            <a:r>
              <a:rPr lang="en-US" altLang="en-US" sz="2600">
                <a:latin typeface="Arial" panose="020B0604020202020204" pitchFamily="34" charset="0"/>
              </a:rPr>
              <a:t>All food must be for officially sanctioned university functions or activities, must have DH’s approval PRIOR to purchase.</a:t>
            </a:r>
          </a:p>
          <a:p>
            <a:pPr>
              <a:lnSpc>
                <a:spcPct val="90000"/>
              </a:lnSpc>
            </a:pPr>
            <a:endParaRPr lang="en-US" altLang="en-US" sz="2600">
              <a:latin typeface="Arial" panose="020B0604020202020204" pitchFamily="34" charset="0"/>
            </a:endParaRPr>
          </a:p>
          <a:p>
            <a:pPr>
              <a:lnSpc>
                <a:spcPct val="90000"/>
              </a:lnSpc>
            </a:pPr>
            <a:r>
              <a:rPr lang="en-US" altLang="en-US" sz="2600">
                <a:latin typeface="Arial" panose="020B0604020202020204" pitchFamily="34" charset="0"/>
              </a:rPr>
              <a:t>Complete Food Documentation Form (found on AP site) for every purchase of food, beverage or ice</a:t>
            </a:r>
          </a:p>
          <a:p>
            <a:pPr marL="0" indent="0">
              <a:lnSpc>
                <a:spcPct val="90000"/>
              </a:lnSpc>
              <a:buNone/>
            </a:pPr>
            <a:endParaRPr lang="en-US" altLang="en-US" sz="2600">
              <a:latin typeface="Arial" panose="020B0604020202020204" pitchFamily="34" charset="0"/>
            </a:endParaRPr>
          </a:p>
          <a:p>
            <a:pPr>
              <a:lnSpc>
                <a:spcPct val="90000"/>
              </a:lnSpc>
            </a:pPr>
            <a:r>
              <a:rPr lang="en-US" altLang="en-US" sz="2600">
                <a:latin typeface="Arial" panose="020B0604020202020204" pitchFamily="34" charset="0"/>
              </a:rPr>
              <a:t>DOCUMENTING FOOD ORDERS</a:t>
            </a:r>
          </a:p>
          <a:p>
            <a:pPr lvl="1">
              <a:lnSpc>
                <a:spcPct val="90000"/>
              </a:lnSpc>
            </a:pPr>
            <a:r>
              <a:rPr lang="en-US" altLang="en-US" sz="2600">
                <a:latin typeface="Arial" panose="020B0604020202020204" pitchFamily="34" charset="0"/>
              </a:rPr>
              <a:t>what the event or activity is </a:t>
            </a:r>
            <a:r>
              <a:rPr lang="en-US" altLang="en-US" sz="2000">
                <a:latin typeface="Arial" panose="020B0604020202020204" pitchFamily="34" charset="0"/>
              </a:rPr>
              <a:t>(clear and concise state-related business purpose)</a:t>
            </a:r>
          </a:p>
          <a:p>
            <a:pPr lvl="1">
              <a:lnSpc>
                <a:spcPct val="90000"/>
              </a:lnSpc>
            </a:pPr>
            <a:r>
              <a:rPr lang="en-US" altLang="en-US" sz="2600">
                <a:latin typeface="Arial" panose="020B0604020202020204" pitchFamily="34" charset="0"/>
              </a:rPr>
              <a:t>date of the event and time</a:t>
            </a:r>
          </a:p>
          <a:p>
            <a:pPr lvl="1">
              <a:lnSpc>
                <a:spcPct val="90000"/>
              </a:lnSpc>
            </a:pPr>
            <a:r>
              <a:rPr lang="en-US" altLang="en-US" sz="2600">
                <a:latin typeface="Arial" panose="020B0604020202020204" pitchFamily="34" charset="0"/>
              </a:rPr>
              <a:t>attendees (students, guests, faculty/staff)</a:t>
            </a:r>
          </a:p>
          <a:p>
            <a:pPr lvl="2">
              <a:lnSpc>
                <a:spcPct val="90000"/>
              </a:lnSpc>
            </a:pPr>
            <a:r>
              <a:rPr lang="en-US" altLang="en-US" sz="2200">
                <a:latin typeface="Arial" panose="020B0604020202020204" pitchFamily="34" charset="0"/>
              </a:rPr>
              <a:t>List out names of each individual. For groups/classes you can attach a roster or sign-in for event</a:t>
            </a:r>
            <a:endParaRPr lang="en-US" altLang="en-US" sz="2600">
              <a:latin typeface="Arial" panose="020B0604020202020204" pitchFamily="34" charset="0"/>
            </a:endParaRPr>
          </a:p>
          <a:p>
            <a:pPr>
              <a:lnSpc>
                <a:spcPct val="90000"/>
              </a:lnSpc>
            </a:pPr>
            <a:endParaRPr lang="en-US" altLang="en-US" sz="2600">
              <a:latin typeface="Arial" panose="020B0604020202020204" pitchFamily="34" charset="0"/>
            </a:endParaRPr>
          </a:p>
          <a:p>
            <a:pPr>
              <a:lnSpc>
                <a:spcPct val="90000"/>
              </a:lnSpc>
            </a:pPr>
            <a:r>
              <a:rPr lang="en-US" sz="2600"/>
              <a:t>Tipping is still held at the max of 20% as it is stated in AP policy, this includes gratuity the total for this is not to exceed 20%. If there is a discount, calculate the tip after subtracting the discount. </a:t>
            </a:r>
            <a:r>
              <a:rPr lang="en-US" sz="2600" b="1" u="sng"/>
              <a:t>Tips cannot be paid on taxes.</a:t>
            </a:r>
            <a:endParaRPr lang="en-US" altLang="en-US" sz="2600" b="1" u="sng">
              <a:latin typeface="Arial" panose="020B0604020202020204" pitchFamily="34" charset="0"/>
            </a:endParaRPr>
          </a:p>
          <a:p>
            <a:pPr marL="0" indent="0">
              <a:lnSpc>
                <a:spcPct val="90000"/>
              </a:lnSpc>
              <a:buNone/>
            </a:pPr>
            <a:endParaRPr lang="en-US" altLang="en-US" sz="2600">
              <a:latin typeface="Arial" panose="020B0604020202020204" pitchFamily="34" charset="0"/>
            </a:endParaRPr>
          </a:p>
          <a:p>
            <a:r>
              <a:rPr lang="en-US" sz="2600"/>
              <a:t>Alcohol is not permitted on any </a:t>
            </a:r>
            <a:r>
              <a:rPr lang="en-US" sz="2600" err="1"/>
              <a:t>ProCard</a:t>
            </a:r>
            <a:r>
              <a:rPr lang="en-US" sz="2600"/>
              <a:t> purchase</a:t>
            </a:r>
          </a:p>
          <a:p>
            <a:pPr marL="0" indent="0">
              <a:lnSpc>
                <a:spcPct val="90000"/>
              </a:lnSpc>
              <a:buNone/>
            </a:pPr>
            <a:endParaRPr lang="en-US" altLang="en-US">
              <a:latin typeface="Arial" panose="020B0604020202020204" pitchFamily="34" charset="0"/>
            </a:endParaRPr>
          </a:p>
          <a:p>
            <a:endParaRPr lang="en-US">
              <a:solidFill>
                <a:srgbClr val="08081E"/>
              </a:solidFill>
            </a:endParaRPr>
          </a:p>
        </p:txBody>
      </p:sp>
    </p:spTree>
    <p:extLst>
      <p:ext uri="{BB962C8B-B14F-4D97-AF65-F5344CB8AC3E}">
        <p14:creationId xmlns:p14="http://schemas.microsoft.com/office/powerpoint/2010/main" val="379377968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Content Placeholder 2">
            <a:extLst>
              <a:ext uri="{FF2B5EF4-FFF2-40B4-BE49-F238E27FC236}">
                <a16:creationId xmlns:a16="http://schemas.microsoft.com/office/drawing/2014/main" id="{77E1E8C2-D9D5-48D2-BCB5-E28ECA9889CD}"/>
              </a:ext>
            </a:extLst>
          </p:cNvPr>
          <p:cNvSpPr>
            <a:spLocks noGrp="1"/>
          </p:cNvSpPr>
          <p:nvPr>
            <p:ph idx="1"/>
          </p:nvPr>
        </p:nvSpPr>
        <p:spPr>
          <a:xfrm>
            <a:off x="609600" y="1658548"/>
            <a:ext cx="11035553" cy="3654116"/>
          </a:xfrm>
        </p:spPr>
        <p:txBody>
          <a:bodyPr>
            <a:normAutofit lnSpcReduction="10000"/>
          </a:bodyPr>
          <a:lstStyle/>
          <a:p>
            <a:r>
              <a:rPr lang="en-US" sz="2400" dirty="0"/>
              <a:t>Amazon/Staples purchases – </a:t>
            </a:r>
            <a:r>
              <a:rPr lang="en-US" sz="1800" dirty="0"/>
              <a:t>Must be completed through the punchout in Voyager. Cannot be paid for with </a:t>
            </a:r>
            <a:r>
              <a:rPr lang="en-US" sz="1800" dirty="0" err="1"/>
              <a:t>ProCard</a:t>
            </a:r>
            <a:r>
              <a:rPr lang="en-US" sz="1800" dirty="0"/>
              <a:t> as we are invoiced for these.</a:t>
            </a:r>
          </a:p>
          <a:p>
            <a:r>
              <a:rPr lang="en-US" sz="2400" dirty="0"/>
              <a:t>Courses/classes for faculty – </a:t>
            </a:r>
            <a:r>
              <a:rPr lang="en-US" sz="1800" dirty="0"/>
              <a:t>Cannot be paid for using the </a:t>
            </a:r>
            <a:r>
              <a:rPr lang="en-US" sz="1800" dirty="0" err="1"/>
              <a:t>ProCard</a:t>
            </a:r>
            <a:r>
              <a:rPr lang="en-US" sz="1800" dirty="0"/>
              <a:t> unless it is required for employment. If approval has been given to use departmental funds a reimbursement request must be made after successful completion. </a:t>
            </a:r>
          </a:p>
          <a:p>
            <a:r>
              <a:rPr lang="en-US" sz="2400" dirty="0"/>
              <a:t>Online ordering –</a:t>
            </a:r>
            <a:r>
              <a:rPr lang="en-US" dirty="0"/>
              <a:t> </a:t>
            </a:r>
            <a:r>
              <a:rPr lang="en-US" sz="1800" dirty="0"/>
              <a:t>If the vendor is already in Voyager, use requisitions - do not create an independent online account and order on your card or provide your card as a payment method.</a:t>
            </a:r>
          </a:p>
          <a:p>
            <a:r>
              <a:rPr lang="en-US" sz="2400" dirty="0"/>
              <a:t>Office Supplies – </a:t>
            </a:r>
            <a:r>
              <a:rPr lang="en-US" sz="1800" dirty="0"/>
              <a:t>All office supplies, including chairs, should be purchased through the state-contracted rates by Staples. Paper can be ordered from Central Receiving.</a:t>
            </a:r>
          </a:p>
          <a:p>
            <a:r>
              <a:rPr lang="en-US" sz="2400" dirty="0"/>
              <a:t>Refunds</a:t>
            </a:r>
            <a:r>
              <a:rPr lang="en-US" sz="1800" dirty="0"/>
              <a:t> – Refunds must always go back to the original Procard. Never to a gift card!</a:t>
            </a:r>
          </a:p>
          <a:p>
            <a:endParaRPr lang="en-US" sz="1800" dirty="0"/>
          </a:p>
        </p:txBody>
      </p:sp>
      <p:pic>
        <p:nvPicPr>
          <p:cNvPr id="6" name="Picture 5" descr="A red circle with a cross&#10;&#10;AI-generated content may be incorrect.">
            <a:extLst>
              <a:ext uri="{FF2B5EF4-FFF2-40B4-BE49-F238E27FC236}">
                <a16:creationId xmlns:a16="http://schemas.microsoft.com/office/drawing/2014/main" id="{955EE7C6-FB0C-6A6A-276B-74D37ADB8F00}"/>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a:off x="5343332" y="70993"/>
            <a:ext cx="1505336" cy="1505336"/>
          </a:xfrm>
          <a:prstGeom prst="rect">
            <a:avLst/>
          </a:prstGeom>
        </p:spPr>
      </p:pic>
      <p:sp>
        <p:nvSpPr>
          <p:cNvPr id="7" name="TextBox 6">
            <a:extLst>
              <a:ext uri="{FF2B5EF4-FFF2-40B4-BE49-F238E27FC236}">
                <a16:creationId xmlns:a16="http://schemas.microsoft.com/office/drawing/2014/main" id="{E173C8DD-365C-DA0A-1DA6-9A80DB8704B6}"/>
              </a:ext>
            </a:extLst>
          </p:cNvPr>
          <p:cNvSpPr txBox="1"/>
          <p:nvPr/>
        </p:nvSpPr>
        <p:spPr>
          <a:xfrm>
            <a:off x="3555421" y="5969579"/>
            <a:ext cx="5081158" cy="230832"/>
          </a:xfrm>
          <a:prstGeom prst="rect">
            <a:avLst/>
          </a:prstGeom>
          <a:noFill/>
        </p:spPr>
        <p:txBody>
          <a:bodyPr wrap="square" rtlCol="0">
            <a:spAutoFit/>
          </a:bodyPr>
          <a:lstStyle/>
          <a:p>
            <a:r>
              <a:rPr lang="en-US" sz="900">
                <a:hlinkClick r:id="rId4" tooltip="https://www.deviantart.com/gamerworld14/art/Not-Allowed-Icon-121972026"/>
              </a:rPr>
              <a:t>This Photo</a:t>
            </a:r>
            <a:r>
              <a:rPr lang="en-US" sz="900"/>
              <a:t> by Unknown Author is licensed under </a:t>
            </a:r>
            <a:r>
              <a:rPr lang="en-US" sz="900">
                <a:hlinkClick r:id="rId5" tooltip="https://creativecommons.org/licenses/by-nc-nd/3.0/"/>
              </a:rPr>
              <a:t>CC BY-NC-ND</a:t>
            </a:r>
            <a:endParaRPr lang="en-US" sz="900"/>
          </a:p>
        </p:txBody>
      </p:sp>
    </p:spTree>
    <p:extLst>
      <p:ext uri="{BB962C8B-B14F-4D97-AF65-F5344CB8AC3E}">
        <p14:creationId xmlns:p14="http://schemas.microsoft.com/office/powerpoint/2010/main" val="119135733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a:xfrm>
            <a:off x="1882588" y="944611"/>
            <a:ext cx="8229600" cy="1143000"/>
          </a:xfrm>
        </p:spPr>
        <p:txBody>
          <a:bodyPr/>
          <a:lstStyle/>
          <a:p>
            <a:r>
              <a:rPr lang="en-US" altLang="en-US" b="1">
                <a:latin typeface="Arial" panose="020B0604020202020204" pitchFamily="34" charset="0"/>
              </a:rPr>
              <a:t>Vendors</a:t>
            </a:r>
            <a:endParaRPr lang="en-US" b="1"/>
          </a:p>
        </p:txBody>
      </p:sp>
      <p:sp>
        <p:nvSpPr>
          <p:cNvPr id="5" name="Content Placeholder 4"/>
          <p:cNvSpPr>
            <a:spLocks noGrp="1"/>
          </p:cNvSpPr>
          <p:nvPr>
            <p:ph idx="1"/>
          </p:nvPr>
        </p:nvSpPr>
        <p:spPr>
          <a:xfrm>
            <a:off x="1098176" y="2104375"/>
            <a:ext cx="9798424" cy="3800076"/>
          </a:xfrm>
        </p:spPr>
        <p:txBody>
          <a:bodyPr>
            <a:normAutofit fontScale="77500" lnSpcReduction="20000"/>
          </a:bodyPr>
          <a:lstStyle/>
          <a:p>
            <a:r>
              <a:rPr lang="en-US" altLang="en-US" dirty="0">
                <a:latin typeface="Arial" panose="020B0604020202020204" pitchFamily="34" charset="0"/>
              </a:rPr>
              <a:t>Does the vendor have to be in Voyager? </a:t>
            </a:r>
          </a:p>
          <a:p>
            <a:pPr lvl="1"/>
            <a:r>
              <a:rPr lang="en-US" altLang="en-US" dirty="0">
                <a:latin typeface="Arial" panose="020B0604020202020204" pitchFamily="34" charset="0"/>
              </a:rPr>
              <a:t>No. If the vendor is already set up in Voyager, submit a requisition for payment to allow for proper approvals instead of using </a:t>
            </a:r>
            <a:r>
              <a:rPr lang="en-US" altLang="en-US" dirty="0" err="1">
                <a:latin typeface="Arial" panose="020B0604020202020204" pitchFamily="34" charset="0"/>
              </a:rPr>
              <a:t>ProCard</a:t>
            </a:r>
            <a:r>
              <a:rPr lang="en-US" altLang="en-US" dirty="0">
                <a:latin typeface="Arial" panose="020B0604020202020204" pitchFamily="34" charset="0"/>
              </a:rPr>
              <a:t>. </a:t>
            </a:r>
          </a:p>
          <a:p>
            <a:endParaRPr lang="en-US" altLang="en-US" sz="2600" dirty="0">
              <a:latin typeface="Arial" panose="020B0604020202020204" pitchFamily="34" charset="0"/>
            </a:endParaRPr>
          </a:p>
          <a:p>
            <a:r>
              <a:rPr lang="en-US" altLang="en-US" dirty="0">
                <a:latin typeface="Arial" panose="020B0604020202020204" pitchFamily="34" charset="0"/>
              </a:rPr>
              <a:t>Restricted Vendors</a:t>
            </a:r>
          </a:p>
          <a:p>
            <a:pPr lvl="1"/>
            <a:r>
              <a:rPr lang="en-US" altLang="en-US" dirty="0">
                <a:latin typeface="Arial" panose="020B0604020202020204" pitchFamily="34" charset="0"/>
              </a:rPr>
              <a:t>Will not honor tax exempt status</a:t>
            </a:r>
          </a:p>
          <a:p>
            <a:pPr lvl="1"/>
            <a:r>
              <a:rPr lang="en-US" altLang="en-US" dirty="0">
                <a:latin typeface="Arial" panose="020B0604020202020204" pitchFamily="34" charset="0"/>
              </a:rPr>
              <a:t>Charge credit card processing/surcharge fees</a:t>
            </a:r>
          </a:p>
          <a:p>
            <a:pPr marL="457200" lvl="1" indent="0">
              <a:buNone/>
            </a:pPr>
            <a:endParaRPr lang="en-US" altLang="en-US" dirty="0">
              <a:latin typeface="Arial" panose="020B0604020202020204" pitchFamily="34" charset="0"/>
            </a:endParaRPr>
          </a:p>
          <a:p>
            <a:r>
              <a:rPr lang="en-US" altLang="en-US" sz="2800" dirty="0">
                <a:latin typeface="Arial" panose="020B0604020202020204" pitchFamily="34" charset="0"/>
              </a:rPr>
              <a:t>Employee-owned business – not allowed (see FP-4 Purchasing Policy &amp; Procedures)</a:t>
            </a:r>
          </a:p>
          <a:p>
            <a:pPr marL="0" indent="0">
              <a:buNone/>
            </a:pPr>
            <a:endParaRPr lang="en-US" dirty="0"/>
          </a:p>
        </p:txBody>
      </p:sp>
    </p:spTree>
    <p:extLst>
      <p:ext uri="{BB962C8B-B14F-4D97-AF65-F5344CB8AC3E}">
        <p14:creationId xmlns:p14="http://schemas.microsoft.com/office/powerpoint/2010/main" val="404875080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a:xfrm>
            <a:off x="0" y="1305025"/>
            <a:ext cx="12192000" cy="774787"/>
          </a:xfrm>
        </p:spPr>
        <p:txBody>
          <a:bodyPr>
            <a:normAutofit/>
          </a:bodyPr>
          <a:lstStyle/>
          <a:p>
            <a:r>
              <a:rPr lang="en-US" sz="3600" b="1"/>
              <a:t>The ProCard was declined what now?</a:t>
            </a:r>
            <a:endParaRPr lang="en-US" sz="3600"/>
          </a:p>
        </p:txBody>
      </p:sp>
      <p:sp>
        <p:nvSpPr>
          <p:cNvPr id="5" name="Content Placeholder 4"/>
          <p:cNvSpPr>
            <a:spLocks noGrp="1"/>
          </p:cNvSpPr>
          <p:nvPr>
            <p:ph idx="1"/>
          </p:nvPr>
        </p:nvSpPr>
        <p:spPr>
          <a:xfrm>
            <a:off x="-1" y="2079812"/>
            <a:ext cx="12191999" cy="4778188"/>
          </a:xfrm>
        </p:spPr>
        <p:txBody>
          <a:bodyPr>
            <a:normAutofit/>
          </a:bodyPr>
          <a:lstStyle/>
          <a:p>
            <a:r>
              <a:rPr lang="en-US" sz="2400" dirty="0"/>
              <a:t>Is the TOTAL of the purchase amount over $5k? If so, you may be required to ask for a single purchase limit increase.  </a:t>
            </a:r>
          </a:p>
          <a:p>
            <a:endParaRPr lang="en-US" sz="2400" dirty="0"/>
          </a:p>
          <a:p>
            <a:r>
              <a:rPr lang="en-US" sz="2400" dirty="0"/>
              <a:t>What is the credit limit vs available credit? This is BEST obtained from US Bank directly, call the number on the back of the </a:t>
            </a:r>
            <a:r>
              <a:rPr lang="en-US" sz="2400" dirty="0" err="1"/>
              <a:t>ProCard</a:t>
            </a:r>
            <a:r>
              <a:rPr lang="en-US" sz="2400" dirty="0"/>
              <a:t>. You may need a credit limit increase. </a:t>
            </a:r>
            <a:br>
              <a:rPr lang="en-US" sz="2400" dirty="0"/>
            </a:br>
            <a:endParaRPr lang="en-US" sz="2400" dirty="0"/>
          </a:p>
          <a:p>
            <a:r>
              <a:rPr lang="en-US" sz="2400" dirty="0"/>
              <a:t>Is the TYPE of card you're using able to make this charge? Travel for travel, fuel for fuel, etc. please also see the Restricted Purchases section of the </a:t>
            </a:r>
            <a:r>
              <a:rPr lang="en-US" sz="2400" dirty="0" err="1"/>
              <a:t>ProCard</a:t>
            </a:r>
            <a:r>
              <a:rPr lang="en-US" sz="2400" dirty="0"/>
              <a:t> Manual. </a:t>
            </a:r>
          </a:p>
        </p:txBody>
      </p:sp>
    </p:spTree>
    <p:extLst>
      <p:ext uri="{BB962C8B-B14F-4D97-AF65-F5344CB8AC3E}">
        <p14:creationId xmlns:p14="http://schemas.microsoft.com/office/powerpoint/2010/main" val="211393841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Title 7"/>
          <p:cNvSpPr>
            <a:spLocks noGrp="1"/>
          </p:cNvSpPr>
          <p:nvPr>
            <p:ph type="title"/>
          </p:nvPr>
        </p:nvSpPr>
        <p:spPr>
          <a:xfrm>
            <a:off x="609600" y="151791"/>
            <a:ext cx="10972800" cy="843897"/>
          </a:xfrm>
        </p:spPr>
        <p:txBody>
          <a:bodyPr/>
          <a:lstStyle/>
          <a:p>
            <a:r>
              <a:rPr lang="en-US" b="1"/>
              <a:t>Delivery</a:t>
            </a:r>
          </a:p>
        </p:txBody>
      </p:sp>
      <p:sp>
        <p:nvSpPr>
          <p:cNvPr id="9" name="Content Placeholder 8"/>
          <p:cNvSpPr>
            <a:spLocks noGrp="1"/>
          </p:cNvSpPr>
          <p:nvPr>
            <p:ph idx="1"/>
          </p:nvPr>
        </p:nvSpPr>
        <p:spPr>
          <a:xfrm>
            <a:off x="894229" y="995691"/>
            <a:ext cx="10403541" cy="2868098"/>
          </a:xfrm>
        </p:spPr>
        <p:txBody>
          <a:bodyPr numCol="2">
            <a:normAutofit fontScale="92500" lnSpcReduction="10000"/>
          </a:bodyPr>
          <a:lstStyle/>
          <a:p>
            <a:pPr marL="0" indent="0">
              <a:buNone/>
            </a:pPr>
            <a:r>
              <a:rPr lang="en-US" altLang="en-US" dirty="0">
                <a:latin typeface="Arial" panose="020B0604020202020204" pitchFamily="34" charset="0"/>
              </a:rPr>
              <a:t>	Department</a:t>
            </a:r>
          </a:p>
          <a:p>
            <a:pPr lvl="1"/>
            <a:r>
              <a:rPr lang="en-US" altLang="en-US" dirty="0">
                <a:latin typeface="Arial" panose="020B0604020202020204" pitchFamily="34" charset="0"/>
              </a:rPr>
              <a:t>Name, Department</a:t>
            </a:r>
          </a:p>
          <a:p>
            <a:pPr lvl="1"/>
            <a:r>
              <a:rPr lang="en-US" altLang="en-US" dirty="0">
                <a:latin typeface="Arial" panose="020B0604020202020204" pitchFamily="34" charset="0"/>
              </a:rPr>
              <a:t>Building Name and Room #</a:t>
            </a:r>
          </a:p>
          <a:p>
            <a:pPr lvl="1"/>
            <a:r>
              <a:rPr lang="en-US" altLang="en-US" dirty="0">
                <a:latin typeface="Arial" panose="020B0604020202020204" pitchFamily="34" charset="0"/>
              </a:rPr>
              <a:t>Street Address</a:t>
            </a:r>
          </a:p>
          <a:p>
            <a:pPr lvl="1"/>
            <a:r>
              <a:rPr lang="en-US" altLang="en-US" dirty="0">
                <a:latin typeface="Arial" panose="020B0604020202020204" pitchFamily="34" charset="0"/>
              </a:rPr>
              <a:t>Your phone number</a:t>
            </a:r>
          </a:p>
          <a:p>
            <a:pPr marL="0" indent="0">
              <a:buNone/>
            </a:pPr>
            <a:endParaRPr lang="en-US" dirty="0">
              <a:solidFill>
                <a:srgbClr val="08081E"/>
              </a:solidFill>
            </a:endParaRPr>
          </a:p>
          <a:p>
            <a:pPr marL="0" indent="0">
              <a:buNone/>
            </a:pPr>
            <a:r>
              <a:rPr lang="en-US" altLang="en-US" dirty="0">
                <a:latin typeface="Arial" panose="020B0604020202020204" pitchFamily="34" charset="0"/>
              </a:rPr>
              <a:t>	Central Receiving</a:t>
            </a:r>
          </a:p>
          <a:p>
            <a:pPr lvl="1"/>
            <a:r>
              <a:rPr lang="en-US" altLang="en-US" dirty="0">
                <a:latin typeface="Arial" panose="020B0604020202020204" pitchFamily="34" charset="0"/>
              </a:rPr>
              <a:t>Name, Department</a:t>
            </a:r>
          </a:p>
          <a:p>
            <a:pPr lvl="1"/>
            <a:r>
              <a:rPr lang="en-US" altLang="en-US" dirty="0">
                <a:latin typeface="Arial" panose="020B0604020202020204" pitchFamily="34" charset="0"/>
              </a:rPr>
              <a:t>325 Treasure Ln</a:t>
            </a:r>
          </a:p>
          <a:p>
            <a:pPr lvl="1"/>
            <a:r>
              <a:rPr lang="en-US" altLang="en-US" dirty="0">
                <a:latin typeface="Arial" panose="020B0604020202020204" pitchFamily="34" charset="0"/>
              </a:rPr>
              <a:t>Johnson City, TN 37614</a:t>
            </a:r>
          </a:p>
          <a:p>
            <a:pPr lvl="1"/>
            <a:r>
              <a:rPr lang="en-US" altLang="en-US" dirty="0">
                <a:latin typeface="Arial" panose="020B0604020202020204" pitchFamily="34" charset="0"/>
              </a:rPr>
              <a:t>Your phone number</a:t>
            </a:r>
            <a:endParaRPr lang="en-US" altLang="en-US" dirty="0"/>
          </a:p>
        </p:txBody>
      </p:sp>
      <p:sp>
        <p:nvSpPr>
          <p:cNvPr id="7" name="Content Placeholder 2">
            <a:extLst>
              <a:ext uri="{FF2B5EF4-FFF2-40B4-BE49-F238E27FC236}">
                <a16:creationId xmlns:a16="http://schemas.microsoft.com/office/drawing/2014/main" id="{05761F00-4EFE-41C8-9B9B-09CDA8A7590D}"/>
              </a:ext>
            </a:extLst>
          </p:cNvPr>
          <p:cNvSpPr txBox="1">
            <a:spLocks noChangeArrowheads="1"/>
          </p:cNvSpPr>
          <p:nvPr/>
        </p:nvSpPr>
        <p:spPr>
          <a:xfrm>
            <a:off x="609600" y="3769659"/>
            <a:ext cx="10688170" cy="1897063"/>
          </a:xfrm>
          <a:prstGeom prst="rect">
            <a:avLst/>
          </a:prstGeom>
        </p:spPr>
        <p:txBody>
          <a:bodyPr vert="horz" lIns="91440" tIns="45720" rIns="91440" bIns="45720" rtlCol="0">
            <a:normAutofit fontScale="77500" lnSpcReduction="20000"/>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rgbClr val="08081E"/>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Font typeface="Arial" panose="020B0604020202020204" pitchFamily="34" charset="0"/>
              <a:buNone/>
            </a:pPr>
            <a:r>
              <a:rPr lang="en-US" altLang="en-US" sz="4400"/>
              <a:t>NEVER HAVE </a:t>
            </a:r>
            <a:r>
              <a:rPr lang="en-US" altLang="en-US" sz="4400" b="1"/>
              <a:t>ANYTHING</a:t>
            </a:r>
            <a:r>
              <a:rPr lang="en-US" altLang="en-US" sz="4400"/>
              <a:t> DELIVERED TO A HOME ADDRESS FOR </a:t>
            </a:r>
            <a:r>
              <a:rPr lang="en-US" altLang="en-US" sz="4400" b="1"/>
              <a:t>ANY</a:t>
            </a:r>
            <a:r>
              <a:rPr lang="en-US" altLang="en-US" sz="4400"/>
              <a:t> REASON, NO EXCEPTIONS</a:t>
            </a:r>
          </a:p>
          <a:p>
            <a:pPr marL="0" indent="0" algn="ctr">
              <a:buFont typeface="Arial" panose="020B0604020202020204" pitchFamily="34" charset="0"/>
              <a:buNone/>
            </a:pPr>
            <a:br>
              <a:rPr lang="en-US" altLang="en-US" sz="4400"/>
            </a:br>
            <a:r>
              <a:rPr lang="en-US" altLang="en-US" sz="4400"/>
              <a:t>This is considered theft!</a:t>
            </a:r>
          </a:p>
        </p:txBody>
      </p:sp>
    </p:spTree>
    <p:extLst>
      <p:ext uri="{BB962C8B-B14F-4D97-AF65-F5344CB8AC3E}">
        <p14:creationId xmlns:p14="http://schemas.microsoft.com/office/powerpoint/2010/main" val="216988118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0" y="161365"/>
            <a:ext cx="10972800" cy="583920"/>
          </a:xfrm>
        </p:spPr>
        <p:txBody>
          <a:bodyPr>
            <a:normAutofit fontScale="90000"/>
          </a:bodyPr>
          <a:lstStyle/>
          <a:p>
            <a:r>
              <a:rPr lang="en-US" b="1" dirty="0"/>
              <a:t>Employee ONLY Travel on Supply </a:t>
            </a:r>
            <a:r>
              <a:rPr lang="en-US" b="1" dirty="0" err="1"/>
              <a:t>ProCard</a:t>
            </a:r>
            <a:r>
              <a:rPr lang="en-US" b="1" dirty="0"/>
              <a:t>	</a:t>
            </a:r>
          </a:p>
        </p:txBody>
      </p:sp>
      <p:sp>
        <p:nvSpPr>
          <p:cNvPr id="3" name="Content Placeholder 2"/>
          <p:cNvSpPr>
            <a:spLocks noGrp="1"/>
          </p:cNvSpPr>
          <p:nvPr>
            <p:ph idx="1"/>
          </p:nvPr>
        </p:nvSpPr>
        <p:spPr>
          <a:xfrm>
            <a:off x="152400" y="1164566"/>
            <a:ext cx="11887199" cy="4429410"/>
          </a:xfrm>
        </p:spPr>
        <p:txBody>
          <a:bodyPr>
            <a:normAutofit fontScale="62500" lnSpcReduction="20000"/>
          </a:bodyPr>
          <a:lstStyle/>
          <a:p>
            <a:pPr>
              <a:lnSpc>
                <a:spcPct val="120000"/>
              </a:lnSpc>
            </a:pPr>
            <a:r>
              <a:rPr lang="en-US" dirty="0">
                <a:solidFill>
                  <a:srgbClr val="08081E"/>
                </a:solidFill>
              </a:rPr>
              <a:t>If travel is ONLY ETSU employee(e) you may NOT use the Student/Group Travel Card</a:t>
            </a:r>
          </a:p>
          <a:p>
            <a:pPr marL="0" indent="0">
              <a:lnSpc>
                <a:spcPct val="120000"/>
              </a:lnSpc>
              <a:buNone/>
            </a:pPr>
            <a:endParaRPr lang="en-US" dirty="0">
              <a:solidFill>
                <a:srgbClr val="08081E"/>
              </a:solidFill>
            </a:endParaRPr>
          </a:p>
          <a:p>
            <a:pPr>
              <a:lnSpc>
                <a:spcPct val="120000"/>
              </a:lnSpc>
            </a:pPr>
            <a:r>
              <a:rPr lang="en-US" dirty="0">
                <a:solidFill>
                  <a:srgbClr val="08081E"/>
                </a:solidFill>
              </a:rPr>
              <a:t>Allowable travel purchases include conference registrations and airfare</a:t>
            </a:r>
          </a:p>
          <a:p>
            <a:pPr marL="0" indent="0">
              <a:lnSpc>
                <a:spcPct val="120000"/>
              </a:lnSpc>
              <a:buNone/>
            </a:pPr>
            <a:endParaRPr lang="en-US" dirty="0">
              <a:solidFill>
                <a:srgbClr val="08081E"/>
              </a:solidFill>
            </a:endParaRPr>
          </a:p>
          <a:p>
            <a:pPr>
              <a:lnSpc>
                <a:spcPct val="120000"/>
              </a:lnSpc>
            </a:pPr>
            <a:r>
              <a:rPr lang="en-US" dirty="0">
                <a:solidFill>
                  <a:srgbClr val="08081E"/>
                </a:solidFill>
              </a:rPr>
              <a:t>Airline tickets - </a:t>
            </a:r>
            <a:r>
              <a:rPr lang="en-US" altLang="en-US" b="1" dirty="0">
                <a:latin typeface="Arial" panose="020B0604020202020204" pitchFamily="34" charset="0"/>
                <a:cs typeface="Arial" panose="020B0604020202020204" pitchFamily="34" charset="0"/>
              </a:rPr>
              <a:t>do</a:t>
            </a:r>
            <a:r>
              <a:rPr lang="en-US" altLang="en-US" dirty="0">
                <a:latin typeface="Arial" panose="020B0604020202020204" pitchFamily="34" charset="0"/>
                <a:cs typeface="Arial" panose="020B0604020202020204" pitchFamily="34" charset="0"/>
              </a:rPr>
              <a:t> pull from your monthly limit</a:t>
            </a:r>
          </a:p>
          <a:p>
            <a:pPr marL="0" indent="0">
              <a:lnSpc>
                <a:spcPct val="120000"/>
              </a:lnSpc>
              <a:buNone/>
            </a:pPr>
            <a:endParaRPr lang="en-US" altLang="en-US" dirty="0">
              <a:latin typeface="Arial" panose="020B0604020202020204" pitchFamily="34" charset="0"/>
              <a:cs typeface="Arial" panose="020B0604020202020204" pitchFamily="34" charset="0"/>
            </a:endParaRPr>
          </a:p>
          <a:p>
            <a:pPr>
              <a:lnSpc>
                <a:spcPct val="120000"/>
              </a:lnSpc>
            </a:pPr>
            <a:r>
              <a:rPr lang="en-US" dirty="0">
                <a:solidFill>
                  <a:srgbClr val="08081E"/>
                </a:solidFill>
              </a:rPr>
              <a:t>Registrations – </a:t>
            </a:r>
            <a:r>
              <a:rPr lang="en-US" b="1" dirty="0">
                <a:solidFill>
                  <a:srgbClr val="08081E"/>
                </a:solidFill>
              </a:rPr>
              <a:t>do</a:t>
            </a:r>
            <a:r>
              <a:rPr lang="en-US" dirty="0">
                <a:solidFill>
                  <a:srgbClr val="08081E"/>
                </a:solidFill>
              </a:rPr>
              <a:t> </a:t>
            </a:r>
            <a:r>
              <a:rPr lang="en-US" altLang="en-US" dirty="0">
                <a:latin typeface="Arial" panose="020B0604020202020204" pitchFamily="34" charset="0"/>
                <a:cs typeface="Arial" panose="020B0604020202020204" pitchFamily="34" charset="0"/>
              </a:rPr>
              <a:t>pull from your monthly limit – – if will be more than $5K for ONE charge please see </a:t>
            </a:r>
            <a:r>
              <a:rPr lang="en-US" altLang="en-US" dirty="0" err="1">
                <a:latin typeface="Arial" panose="020B0604020202020204" pitchFamily="34" charset="0"/>
                <a:cs typeface="Arial" panose="020B0604020202020204" pitchFamily="34" charset="0"/>
              </a:rPr>
              <a:t>ProCard</a:t>
            </a:r>
            <a:r>
              <a:rPr lang="en-US" altLang="en-US" dirty="0">
                <a:latin typeface="Arial" panose="020B0604020202020204" pitchFamily="34" charset="0"/>
                <a:cs typeface="Arial" panose="020B0604020202020204" pitchFamily="34" charset="0"/>
              </a:rPr>
              <a:t> Administrator for a review for a single purchase increase</a:t>
            </a:r>
          </a:p>
          <a:p>
            <a:pPr marL="0" indent="0">
              <a:lnSpc>
                <a:spcPct val="120000"/>
              </a:lnSpc>
              <a:buNone/>
            </a:pPr>
            <a:endParaRPr lang="en-US" dirty="0">
              <a:solidFill>
                <a:srgbClr val="08081E"/>
              </a:solidFill>
            </a:endParaRPr>
          </a:p>
          <a:p>
            <a:pPr>
              <a:lnSpc>
                <a:spcPct val="120000"/>
              </a:lnSpc>
            </a:pPr>
            <a:r>
              <a:rPr lang="en-US" dirty="0">
                <a:solidFill>
                  <a:srgbClr val="08081E"/>
                </a:solidFill>
              </a:rPr>
              <a:t>NO HOTELS – will auto decline</a:t>
            </a:r>
          </a:p>
          <a:p>
            <a:pPr marL="0" indent="0">
              <a:lnSpc>
                <a:spcPct val="120000"/>
              </a:lnSpc>
              <a:buNone/>
            </a:pPr>
            <a:endParaRPr lang="en-US" dirty="0">
              <a:solidFill>
                <a:srgbClr val="08081E"/>
              </a:solidFill>
            </a:endParaRPr>
          </a:p>
          <a:p>
            <a:pPr>
              <a:lnSpc>
                <a:spcPct val="120000"/>
              </a:lnSpc>
            </a:pPr>
            <a:r>
              <a:rPr lang="en-US" dirty="0">
                <a:solidFill>
                  <a:srgbClr val="08081E"/>
                </a:solidFill>
              </a:rPr>
              <a:t>NO RENTAL VEHICLES – also decline</a:t>
            </a:r>
          </a:p>
          <a:p>
            <a:endParaRPr lang="en-US" dirty="0">
              <a:solidFill>
                <a:srgbClr val="08081E"/>
              </a:solidFill>
            </a:endParaRPr>
          </a:p>
          <a:p>
            <a:endParaRPr lang="en-US" dirty="0">
              <a:solidFill>
                <a:srgbClr val="08081E"/>
              </a:solidFill>
            </a:endParaRPr>
          </a:p>
          <a:p>
            <a:endParaRPr lang="en-US" dirty="0"/>
          </a:p>
        </p:txBody>
      </p:sp>
    </p:spTree>
    <p:extLst>
      <p:ext uri="{BB962C8B-B14F-4D97-AF65-F5344CB8AC3E}">
        <p14:creationId xmlns:p14="http://schemas.microsoft.com/office/powerpoint/2010/main" val="34937312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a:xfrm>
            <a:off x="1613647" y="1352504"/>
            <a:ext cx="8767482" cy="895305"/>
          </a:xfrm>
        </p:spPr>
        <p:txBody>
          <a:bodyPr/>
          <a:lstStyle/>
          <a:p>
            <a:r>
              <a:rPr lang="en-US" altLang="en-US" b="1" dirty="0">
                <a:latin typeface="Arial" panose="020B0604020202020204" pitchFamily="34" charset="0"/>
                <a:cs typeface="Arial" panose="020B0604020202020204" pitchFamily="34" charset="0"/>
              </a:rPr>
              <a:t>Documentation for ANY Travel</a:t>
            </a:r>
            <a:endParaRPr lang="en-US" b="1" dirty="0"/>
          </a:p>
        </p:txBody>
      </p:sp>
      <p:sp>
        <p:nvSpPr>
          <p:cNvPr id="5" name="Content Placeholder 4"/>
          <p:cNvSpPr>
            <a:spLocks noGrp="1"/>
          </p:cNvSpPr>
          <p:nvPr>
            <p:ph idx="1"/>
          </p:nvPr>
        </p:nvSpPr>
        <p:spPr>
          <a:xfrm>
            <a:off x="318247" y="2427105"/>
            <a:ext cx="11555506" cy="3800076"/>
          </a:xfrm>
        </p:spPr>
        <p:txBody>
          <a:bodyPr>
            <a:normAutofit/>
          </a:bodyPr>
          <a:lstStyle/>
          <a:p>
            <a:pPr marL="0" indent="0">
              <a:buNone/>
              <a:defRPr/>
            </a:pPr>
            <a:r>
              <a:rPr lang="en-US" altLang="en-US" sz="2800" dirty="0">
                <a:latin typeface="Arial" panose="020B0604020202020204" pitchFamily="34" charset="0"/>
                <a:cs typeface="Arial" panose="020B0604020202020204" pitchFamily="34" charset="0"/>
              </a:rPr>
              <a:t>A </a:t>
            </a:r>
            <a:r>
              <a:rPr lang="en-US" altLang="en-US" sz="2800" b="1" dirty="0">
                <a:latin typeface="Arial" panose="020B0604020202020204" pitchFamily="34" charset="0"/>
                <a:cs typeface="Arial" panose="020B0604020202020204" pitchFamily="34" charset="0"/>
              </a:rPr>
              <a:t>full copy of the travel authorization form</a:t>
            </a:r>
            <a:r>
              <a:rPr lang="en-US" altLang="en-US" sz="2800" dirty="0">
                <a:latin typeface="Arial" panose="020B0604020202020204" pitchFamily="34" charset="0"/>
                <a:cs typeface="Arial" panose="020B0604020202020204" pitchFamily="34" charset="0"/>
              </a:rPr>
              <a:t> is to be attached to the transaction – do not need entire travel claim.</a:t>
            </a:r>
          </a:p>
          <a:p>
            <a:pPr marL="0" indent="0">
              <a:buNone/>
              <a:defRPr/>
            </a:pPr>
            <a:endParaRPr lang="en-US" altLang="en-US" sz="2400" dirty="0">
              <a:latin typeface="Arial" panose="020B0604020202020204" pitchFamily="34" charset="0"/>
              <a:cs typeface="Arial" panose="020B0604020202020204" pitchFamily="34" charset="0"/>
            </a:endParaRPr>
          </a:p>
          <a:p>
            <a:pPr lvl="1">
              <a:buFont typeface="Arial"/>
              <a:buChar char="•"/>
              <a:defRPr/>
            </a:pPr>
            <a:r>
              <a:rPr lang="en-US" altLang="en-US" sz="2400" dirty="0">
                <a:solidFill>
                  <a:schemeClr val="tx1"/>
                </a:solidFill>
                <a:latin typeface="Arial" panose="020B0604020202020204" pitchFamily="34" charset="0"/>
                <a:cs typeface="Arial" panose="020B0604020202020204" pitchFamily="34" charset="0"/>
              </a:rPr>
              <a:t>Airline ticket invoice/itinerary – for each traveler</a:t>
            </a:r>
          </a:p>
          <a:p>
            <a:pPr lvl="1">
              <a:buFont typeface="Arial"/>
              <a:buChar char="•"/>
              <a:defRPr/>
            </a:pPr>
            <a:r>
              <a:rPr lang="en-US" altLang="en-US" sz="2400" dirty="0">
                <a:solidFill>
                  <a:schemeClr val="tx1"/>
                </a:solidFill>
                <a:latin typeface="Arial" panose="020B0604020202020204" pitchFamily="34" charset="0"/>
                <a:cs typeface="Arial" panose="020B0604020202020204" pitchFamily="34" charset="0"/>
              </a:rPr>
              <a:t>Registration form – for each traveler</a:t>
            </a:r>
          </a:p>
          <a:p>
            <a:pPr lvl="1">
              <a:buFont typeface="Arial"/>
              <a:buChar char="•"/>
              <a:defRPr/>
            </a:pPr>
            <a:r>
              <a:rPr lang="en-US" altLang="en-US" sz="2400" dirty="0">
                <a:solidFill>
                  <a:schemeClr val="tx1"/>
                </a:solidFill>
                <a:latin typeface="Arial" panose="020B0604020202020204" pitchFamily="34" charset="0"/>
                <a:cs typeface="Arial" panose="020B0604020202020204" pitchFamily="34" charset="0"/>
              </a:rPr>
              <a:t>Approved travel request obtained </a:t>
            </a:r>
            <a:r>
              <a:rPr lang="en-US" altLang="en-US" sz="2400" u="sng" dirty="0">
                <a:solidFill>
                  <a:schemeClr val="tx1"/>
                </a:solidFill>
                <a:latin typeface="Arial" panose="020B0604020202020204" pitchFamily="34" charset="0"/>
                <a:cs typeface="Arial" panose="020B0604020202020204" pitchFamily="34" charset="0"/>
              </a:rPr>
              <a:t>before</a:t>
            </a:r>
            <a:r>
              <a:rPr lang="en-US" altLang="en-US" sz="2400" dirty="0">
                <a:solidFill>
                  <a:schemeClr val="tx1"/>
                </a:solidFill>
                <a:latin typeface="Arial" panose="020B0604020202020204" pitchFamily="34" charset="0"/>
                <a:cs typeface="Arial" panose="020B0604020202020204" pitchFamily="34" charset="0"/>
              </a:rPr>
              <a:t> making any arrangements for </a:t>
            </a:r>
            <a:r>
              <a:rPr lang="en-US" altLang="en-US" sz="2400" b="1" dirty="0">
                <a:solidFill>
                  <a:schemeClr val="tx1"/>
                </a:solidFill>
                <a:latin typeface="Arial" panose="020B0604020202020204" pitchFamily="34" charset="0"/>
                <a:cs typeface="Arial" panose="020B0604020202020204" pitchFamily="34" charset="0"/>
              </a:rPr>
              <a:t>all </a:t>
            </a:r>
            <a:r>
              <a:rPr lang="en-US" altLang="en-US" sz="2400" dirty="0">
                <a:solidFill>
                  <a:schemeClr val="tx1"/>
                </a:solidFill>
                <a:latin typeface="Arial" panose="020B0604020202020204" pitchFamily="34" charset="0"/>
                <a:cs typeface="Arial" panose="020B0604020202020204" pitchFamily="34" charset="0"/>
              </a:rPr>
              <a:t>airfare and registration charges put on the </a:t>
            </a:r>
            <a:r>
              <a:rPr lang="en-US" altLang="en-US" sz="2400" dirty="0" err="1">
                <a:solidFill>
                  <a:schemeClr val="tx1"/>
                </a:solidFill>
                <a:latin typeface="Arial" panose="020B0604020202020204" pitchFamily="34" charset="0"/>
                <a:cs typeface="Arial" panose="020B0604020202020204" pitchFamily="34" charset="0"/>
              </a:rPr>
              <a:t>ProCard</a:t>
            </a:r>
            <a:endParaRPr lang="en-US" altLang="en-US" sz="2400" dirty="0">
              <a:solidFill>
                <a:schemeClr val="tx1"/>
              </a:solidFill>
              <a:latin typeface="Arial" panose="020B0604020202020204" pitchFamily="34" charset="0"/>
              <a:cs typeface="Arial" panose="020B0604020202020204" pitchFamily="34" charset="0"/>
            </a:endParaRPr>
          </a:p>
          <a:p>
            <a:pPr marL="0" indent="0">
              <a:buNone/>
            </a:pPr>
            <a:endParaRPr lang="en-US" dirty="0"/>
          </a:p>
        </p:txBody>
      </p:sp>
    </p:spTree>
    <p:extLst>
      <p:ext uri="{BB962C8B-B14F-4D97-AF65-F5344CB8AC3E}">
        <p14:creationId xmlns:p14="http://schemas.microsoft.com/office/powerpoint/2010/main" val="297299674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882587" y="66753"/>
            <a:ext cx="8758518" cy="1675435"/>
          </a:xfrm>
        </p:spPr>
        <p:txBody>
          <a:bodyPr>
            <a:normAutofit/>
          </a:bodyPr>
          <a:lstStyle/>
          <a:p>
            <a:r>
              <a:rPr lang="en-US" altLang="en-US" b="1">
                <a:solidFill>
                  <a:schemeClr val="tx1"/>
                </a:solidFill>
                <a:latin typeface="Arial" panose="020B0604020202020204" pitchFamily="34" charset="0"/>
              </a:rPr>
              <a:t>Employee Changes Department or Status</a:t>
            </a:r>
            <a:endParaRPr lang="en-US" b="1">
              <a:solidFill>
                <a:schemeClr val="tx1"/>
              </a:solidFill>
            </a:endParaRPr>
          </a:p>
        </p:txBody>
      </p:sp>
      <p:sp>
        <p:nvSpPr>
          <p:cNvPr id="3" name="Content Placeholder 2"/>
          <p:cNvSpPr>
            <a:spLocks noGrp="1"/>
          </p:cNvSpPr>
          <p:nvPr>
            <p:ph idx="1"/>
          </p:nvPr>
        </p:nvSpPr>
        <p:spPr>
          <a:xfrm>
            <a:off x="788894" y="770965"/>
            <a:ext cx="11403106" cy="6087035"/>
          </a:xfrm>
        </p:spPr>
        <p:txBody>
          <a:bodyPr>
            <a:normAutofit/>
          </a:bodyPr>
          <a:lstStyle/>
          <a:p>
            <a:endParaRPr lang="en-US"/>
          </a:p>
          <a:p>
            <a:endParaRPr lang="en-US"/>
          </a:p>
          <a:p>
            <a:endParaRPr lang="en-US"/>
          </a:p>
        </p:txBody>
      </p:sp>
      <p:sp>
        <p:nvSpPr>
          <p:cNvPr id="4" name="Rectangle 3">
            <a:extLst>
              <a:ext uri="{FF2B5EF4-FFF2-40B4-BE49-F238E27FC236}">
                <a16:creationId xmlns:a16="http://schemas.microsoft.com/office/drawing/2014/main" id="{8F852B20-A177-4339-8A1D-1E26EFC74A37}"/>
              </a:ext>
            </a:extLst>
          </p:cNvPr>
          <p:cNvSpPr/>
          <p:nvPr/>
        </p:nvSpPr>
        <p:spPr>
          <a:xfrm>
            <a:off x="1111624" y="1675435"/>
            <a:ext cx="10425951" cy="3908762"/>
          </a:xfrm>
          <a:prstGeom prst="rect">
            <a:avLst/>
          </a:prstGeom>
        </p:spPr>
        <p:txBody>
          <a:bodyPr wrap="square">
            <a:spAutoFit/>
          </a:bodyPr>
          <a:lstStyle/>
          <a:p>
            <a:pPr algn="ctr"/>
            <a:r>
              <a:rPr lang="en-US" altLang="en-US" sz="4000">
                <a:latin typeface="Arial" panose="020B0604020202020204" pitchFamily="34" charset="0"/>
              </a:rPr>
              <a:t>Only Permanent Full-time or Part-time employees can have the cards.</a:t>
            </a:r>
          </a:p>
          <a:p>
            <a:pPr algn="ctr"/>
            <a:endParaRPr lang="en-US" altLang="en-US" sz="4000">
              <a:latin typeface="Arial" panose="020B0604020202020204" pitchFamily="34" charset="0"/>
            </a:endParaRPr>
          </a:p>
          <a:p>
            <a:pPr algn="ctr"/>
            <a:r>
              <a:rPr lang="en-US" altLang="en-US" sz="4000">
                <a:latin typeface="Arial" panose="020B0604020202020204" pitchFamily="34" charset="0"/>
              </a:rPr>
              <a:t>When employment status changes, notify the ProCard Administrator</a:t>
            </a:r>
          </a:p>
          <a:p>
            <a:pPr algn="ctr"/>
            <a:r>
              <a:rPr lang="en-US" altLang="en-US" sz="2400">
                <a:latin typeface="Arial" panose="020B0604020202020204" pitchFamily="34" charset="0"/>
              </a:rPr>
              <a:t>(retirement, leave of absence, change to temporary and/or adjunct)</a:t>
            </a:r>
          </a:p>
          <a:p>
            <a:pPr algn="ctr"/>
            <a:endParaRPr lang="en-US" sz="2400">
              <a:latin typeface="Arial" panose="020B0604020202020204" pitchFamily="34" charset="0"/>
            </a:endParaRPr>
          </a:p>
        </p:txBody>
      </p:sp>
    </p:spTree>
    <p:extLst>
      <p:ext uri="{BB962C8B-B14F-4D97-AF65-F5344CB8AC3E}">
        <p14:creationId xmlns:p14="http://schemas.microsoft.com/office/powerpoint/2010/main" val="47567329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738380" y="366945"/>
            <a:ext cx="6715239" cy="700462"/>
          </a:xfrm>
        </p:spPr>
        <p:txBody>
          <a:bodyPr>
            <a:noAutofit/>
          </a:bodyPr>
          <a:lstStyle/>
          <a:p>
            <a:r>
              <a:rPr lang="en-US" b="1"/>
              <a:t>Internal Audit</a:t>
            </a:r>
          </a:p>
        </p:txBody>
      </p:sp>
      <p:sp>
        <p:nvSpPr>
          <p:cNvPr id="3" name="Content Placeholder 2"/>
          <p:cNvSpPr>
            <a:spLocks noGrp="1"/>
          </p:cNvSpPr>
          <p:nvPr>
            <p:ph idx="1"/>
          </p:nvPr>
        </p:nvSpPr>
        <p:spPr>
          <a:xfrm>
            <a:off x="1488141" y="1205754"/>
            <a:ext cx="10219765" cy="4710952"/>
          </a:xfrm>
        </p:spPr>
        <p:txBody>
          <a:bodyPr>
            <a:normAutofit lnSpcReduction="10000"/>
          </a:bodyPr>
          <a:lstStyle/>
          <a:p>
            <a:pPr>
              <a:defRPr/>
            </a:pPr>
            <a:r>
              <a:rPr lang="en-US" altLang="en-US" sz="2800" dirty="0">
                <a:latin typeface="Arial" panose="020B0604020202020204" pitchFamily="34" charset="0"/>
              </a:rPr>
              <a:t>Records not properly maintained</a:t>
            </a:r>
          </a:p>
          <a:p>
            <a:pPr lvl="1">
              <a:buFont typeface="Arial"/>
              <a:buChar char="•"/>
              <a:defRPr/>
            </a:pPr>
            <a:r>
              <a:rPr lang="en-US" altLang="en-US" sz="2400" dirty="0">
                <a:solidFill>
                  <a:schemeClr val="tx1"/>
                </a:solidFill>
                <a:latin typeface="Arial" panose="020B0604020202020204" pitchFamily="34" charset="0"/>
              </a:rPr>
              <a:t>documenting food purchases</a:t>
            </a:r>
          </a:p>
          <a:p>
            <a:pPr marL="457200" lvl="1" indent="0">
              <a:buNone/>
              <a:defRPr/>
            </a:pPr>
            <a:endParaRPr lang="en-US" altLang="en-US" sz="2400" dirty="0">
              <a:solidFill>
                <a:schemeClr val="tx1"/>
              </a:solidFill>
              <a:latin typeface="Arial" panose="020B0604020202020204" pitchFamily="34" charset="0"/>
            </a:endParaRPr>
          </a:p>
          <a:p>
            <a:pPr>
              <a:defRPr/>
            </a:pPr>
            <a:r>
              <a:rPr lang="en-US" altLang="en-US" sz="2800" dirty="0">
                <a:latin typeface="Arial" panose="020B0604020202020204" pitchFamily="34" charset="0"/>
              </a:rPr>
              <a:t>Supporting documentation not kept and uploaded properly</a:t>
            </a:r>
          </a:p>
          <a:p>
            <a:pPr marL="0" indent="0">
              <a:buNone/>
              <a:defRPr/>
            </a:pPr>
            <a:endParaRPr lang="en-US" altLang="en-US" sz="2800" dirty="0">
              <a:latin typeface="Arial" panose="020B0604020202020204" pitchFamily="34" charset="0"/>
            </a:endParaRPr>
          </a:p>
          <a:p>
            <a:pPr>
              <a:defRPr/>
            </a:pPr>
            <a:r>
              <a:rPr lang="en-US" altLang="en-US" sz="2800" dirty="0">
                <a:latin typeface="Arial" panose="020B0604020202020204" pitchFamily="34" charset="0"/>
              </a:rPr>
              <a:t>Taxes being paid</a:t>
            </a:r>
          </a:p>
          <a:p>
            <a:pPr marL="0" indent="0">
              <a:buNone/>
              <a:defRPr/>
            </a:pPr>
            <a:endParaRPr lang="en-US" altLang="en-US" sz="2800" dirty="0">
              <a:latin typeface="Arial" panose="020B0604020202020204" pitchFamily="34" charset="0"/>
            </a:endParaRPr>
          </a:p>
          <a:p>
            <a:pPr>
              <a:defRPr/>
            </a:pPr>
            <a:r>
              <a:rPr lang="en-US" altLang="en-US" sz="2800" dirty="0">
                <a:latin typeface="Arial" panose="020B0604020202020204" pitchFamily="34" charset="0"/>
              </a:rPr>
              <a:t>Employment status change</a:t>
            </a:r>
          </a:p>
          <a:p>
            <a:pPr marL="0" indent="0">
              <a:buNone/>
              <a:defRPr/>
            </a:pPr>
            <a:endParaRPr lang="en-US" altLang="en-US" sz="2800" dirty="0">
              <a:latin typeface="Arial" panose="020B0604020202020204" pitchFamily="34" charset="0"/>
            </a:endParaRPr>
          </a:p>
          <a:p>
            <a:pPr>
              <a:defRPr/>
            </a:pPr>
            <a:r>
              <a:rPr lang="en-US" altLang="en-US" sz="2800" dirty="0">
                <a:latin typeface="Arial" panose="020B0604020202020204" pitchFamily="34" charset="0"/>
              </a:rPr>
              <a:t>Travel authorizations form not included</a:t>
            </a:r>
            <a:endParaRPr lang="en-US" altLang="en-US" sz="2800" dirty="0"/>
          </a:p>
          <a:p>
            <a:endParaRPr lang="en-US" dirty="0"/>
          </a:p>
        </p:txBody>
      </p:sp>
    </p:spTree>
    <p:extLst>
      <p:ext uri="{BB962C8B-B14F-4D97-AF65-F5344CB8AC3E}">
        <p14:creationId xmlns:p14="http://schemas.microsoft.com/office/powerpoint/2010/main" val="206814425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a:xfrm>
            <a:off x="0" y="1305025"/>
            <a:ext cx="12192000" cy="774787"/>
          </a:xfrm>
        </p:spPr>
        <p:txBody>
          <a:bodyPr>
            <a:normAutofit/>
          </a:bodyPr>
          <a:lstStyle/>
          <a:p>
            <a:r>
              <a:rPr lang="en-US" altLang="en-US" sz="3600" b="1" dirty="0">
                <a:latin typeface="Arial" panose="020B0604020202020204" pitchFamily="34" charset="0"/>
              </a:rPr>
              <a:t>IT’S YOUR CARD</a:t>
            </a:r>
            <a:endParaRPr lang="en-US" sz="3600" b="1" dirty="0"/>
          </a:p>
        </p:txBody>
      </p:sp>
      <p:sp>
        <p:nvSpPr>
          <p:cNvPr id="5" name="Content Placeholder 4"/>
          <p:cNvSpPr>
            <a:spLocks noGrp="1"/>
          </p:cNvSpPr>
          <p:nvPr>
            <p:ph idx="1"/>
          </p:nvPr>
        </p:nvSpPr>
        <p:spPr>
          <a:xfrm>
            <a:off x="-1" y="2079812"/>
            <a:ext cx="12191999" cy="4778188"/>
          </a:xfrm>
        </p:spPr>
        <p:txBody>
          <a:bodyPr>
            <a:normAutofit lnSpcReduction="10000"/>
          </a:bodyPr>
          <a:lstStyle/>
          <a:p>
            <a:r>
              <a:rPr lang="en-US" altLang="en-US" sz="2400" dirty="0">
                <a:latin typeface="Arial" panose="020B0604020202020204" pitchFamily="34" charset="0"/>
              </a:rPr>
              <a:t>You, the cardholder are responsible for the card.</a:t>
            </a:r>
          </a:p>
          <a:p>
            <a:r>
              <a:rPr lang="en-US" altLang="en-US" sz="2400" dirty="0">
                <a:latin typeface="Arial" panose="020B0604020202020204" pitchFamily="34" charset="0"/>
              </a:rPr>
              <a:t>Protect it like your own money</a:t>
            </a:r>
          </a:p>
          <a:p>
            <a:r>
              <a:rPr lang="en-US" altLang="en-US" sz="2400" b="1" dirty="0">
                <a:latin typeface="Arial" panose="020B0604020202020204" pitchFamily="34" charset="0"/>
              </a:rPr>
              <a:t>The cardholder whose name is on the </a:t>
            </a:r>
            <a:r>
              <a:rPr lang="en-US" altLang="en-US" sz="2400" b="1" dirty="0" err="1">
                <a:latin typeface="Arial" panose="020B0604020202020204" pitchFamily="34" charset="0"/>
              </a:rPr>
              <a:t>ProCard</a:t>
            </a:r>
            <a:r>
              <a:rPr lang="en-US" altLang="en-US" sz="2400" b="1" dirty="0">
                <a:latin typeface="Arial" panose="020B0604020202020204" pitchFamily="34" charset="0"/>
              </a:rPr>
              <a:t> is responsible for all charges placed on the card</a:t>
            </a:r>
          </a:p>
          <a:p>
            <a:r>
              <a:rPr lang="en-US" altLang="en-US" sz="2400" dirty="0">
                <a:latin typeface="Arial" panose="020B0604020202020204" pitchFamily="34" charset="0"/>
              </a:rPr>
              <a:t>Keep it in a secure place</a:t>
            </a:r>
          </a:p>
          <a:p>
            <a:pPr marL="0" indent="0">
              <a:buNone/>
            </a:pPr>
            <a:endParaRPr lang="en-US" altLang="en-US" sz="2400" dirty="0">
              <a:latin typeface="Arial" panose="020B0604020202020204" pitchFamily="34" charset="0"/>
            </a:endParaRPr>
          </a:p>
          <a:p>
            <a:pPr marL="0" indent="0">
              <a:buNone/>
            </a:pPr>
            <a:r>
              <a:rPr lang="en-US" altLang="en-US" sz="2800" dirty="0">
                <a:latin typeface="Arial" panose="020B0604020202020204" pitchFamily="34" charset="0"/>
              </a:rPr>
              <a:t>Should you let someone else use your card? </a:t>
            </a:r>
          </a:p>
          <a:p>
            <a:r>
              <a:rPr lang="en-US" altLang="en-US" sz="2400" dirty="0">
                <a:latin typeface="Arial" panose="020B0604020202020204" pitchFamily="34" charset="0"/>
              </a:rPr>
              <a:t>Not recommended</a:t>
            </a:r>
          </a:p>
          <a:p>
            <a:r>
              <a:rPr lang="en-US" altLang="en-US" sz="2400" dirty="0">
                <a:latin typeface="Arial" panose="020B0604020202020204" pitchFamily="34" charset="0"/>
              </a:rPr>
              <a:t>You are responsible for any misuse</a:t>
            </a:r>
          </a:p>
          <a:p>
            <a:pPr marL="0" indent="0">
              <a:buNone/>
            </a:pPr>
            <a:endParaRPr lang="en-US" altLang="en-US" sz="2400" dirty="0">
              <a:latin typeface="Arial" panose="020B0604020202020204" pitchFamily="34" charset="0"/>
            </a:endParaRPr>
          </a:p>
          <a:p>
            <a:pPr marL="0" indent="0">
              <a:buNone/>
            </a:pPr>
            <a:r>
              <a:rPr lang="en-US" altLang="en-US" sz="2800" dirty="0">
                <a:latin typeface="Arial" panose="020B0604020202020204" pitchFamily="34" charset="0"/>
              </a:rPr>
              <a:t>Leave of absence or extended time off? – options available to freeze card.</a:t>
            </a:r>
            <a:endParaRPr lang="en-US" altLang="en-US" sz="2800" dirty="0"/>
          </a:p>
          <a:p>
            <a:pPr marL="0" indent="0">
              <a:buNone/>
            </a:pPr>
            <a:endParaRPr lang="en-US" sz="2400" dirty="0"/>
          </a:p>
        </p:txBody>
      </p:sp>
    </p:spTree>
    <p:extLst>
      <p:ext uri="{BB962C8B-B14F-4D97-AF65-F5344CB8AC3E}">
        <p14:creationId xmlns:p14="http://schemas.microsoft.com/office/powerpoint/2010/main" val="114076860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6141" y="-26894"/>
            <a:ext cx="11403106" cy="1541929"/>
          </a:xfrm>
        </p:spPr>
        <p:txBody>
          <a:bodyPr>
            <a:normAutofit/>
          </a:bodyPr>
          <a:lstStyle/>
          <a:p>
            <a:r>
              <a:rPr lang="en-US" altLang="en-US" sz="4000" b="1">
                <a:solidFill>
                  <a:schemeClr val="tx1"/>
                </a:solidFill>
                <a:latin typeface="Arial" panose="020B0604020202020204" pitchFamily="34" charset="0"/>
              </a:rPr>
              <a:t>When to contact the ProCard Administrator</a:t>
            </a:r>
            <a:endParaRPr lang="en-US" sz="4000" b="1">
              <a:solidFill>
                <a:schemeClr val="tx1"/>
              </a:solidFill>
            </a:endParaRPr>
          </a:p>
        </p:txBody>
      </p:sp>
      <p:sp>
        <p:nvSpPr>
          <p:cNvPr id="3" name="Content Placeholder 2"/>
          <p:cNvSpPr>
            <a:spLocks noGrp="1"/>
          </p:cNvSpPr>
          <p:nvPr>
            <p:ph idx="1"/>
          </p:nvPr>
        </p:nvSpPr>
        <p:spPr>
          <a:xfrm>
            <a:off x="1416423" y="1147483"/>
            <a:ext cx="10049436" cy="5118846"/>
          </a:xfrm>
        </p:spPr>
        <p:txBody>
          <a:bodyPr>
            <a:normAutofit fontScale="77500" lnSpcReduction="20000"/>
          </a:bodyPr>
          <a:lstStyle/>
          <a:p>
            <a:pPr>
              <a:lnSpc>
                <a:spcPct val="120000"/>
              </a:lnSpc>
            </a:pPr>
            <a:r>
              <a:rPr lang="en-US"/>
              <a:t>When needing a Credit Limit change.</a:t>
            </a:r>
          </a:p>
          <a:p>
            <a:pPr marL="0" indent="0">
              <a:lnSpc>
                <a:spcPct val="120000"/>
              </a:lnSpc>
              <a:buNone/>
            </a:pPr>
            <a:endParaRPr lang="en-US"/>
          </a:p>
          <a:p>
            <a:pPr>
              <a:lnSpc>
                <a:spcPct val="120000"/>
              </a:lnSpc>
            </a:pPr>
            <a:r>
              <a:rPr lang="en-US"/>
              <a:t>Unable to find answer after reviewing the ProCard manual and other materials on ProCard webpage. </a:t>
            </a:r>
            <a:r>
              <a:rPr lang="en-US">
                <a:solidFill>
                  <a:srgbClr val="0070C0"/>
                </a:solidFill>
                <a:hlinkClick r:id="rId3">
                  <a:extLst>
                    <a:ext uri="{A12FA001-AC4F-418D-AE19-62706E023703}">
                      <ahyp:hlinkClr xmlns:ahyp="http://schemas.microsoft.com/office/drawing/2018/hyperlinkcolor" val="tx"/>
                    </a:ext>
                  </a:extLst>
                </a:hlinkClick>
              </a:rPr>
              <a:t>https://www.etsu.edu/bf/ap/#procards</a:t>
            </a:r>
            <a:r>
              <a:rPr lang="en-US">
                <a:solidFill>
                  <a:srgbClr val="0070C0"/>
                </a:solidFill>
              </a:rPr>
              <a:t> </a:t>
            </a:r>
          </a:p>
          <a:p>
            <a:pPr>
              <a:lnSpc>
                <a:spcPct val="120000"/>
              </a:lnSpc>
            </a:pPr>
            <a:endParaRPr lang="en-US"/>
          </a:p>
          <a:p>
            <a:pPr>
              <a:lnSpc>
                <a:spcPct val="120000"/>
              </a:lnSpc>
            </a:pPr>
            <a:r>
              <a:rPr lang="en-US" u="sng"/>
              <a:t>After</a:t>
            </a:r>
            <a:r>
              <a:rPr lang="en-US"/>
              <a:t> you have reported your card lost, stolen or have fraud on your ProCard</a:t>
            </a:r>
          </a:p>
          <a:p>
            <a:pPr>
              <a:lnSpc>
                <a:spcPct val="120000"/>
              </a:lnSpc>
            </a:pPr>
            <a:endParaRPr lang="en-US"/>
          </a:p>
          <a:p>
            <a:pPr>
              <a:lnSpc>
                <a:spcPct val="120000"/>
              </a:lnSpc>
            </a:pPr>
            <a:r>
              <a:rPr lang="en-US"/>
              <a:t>Reach out to the </a:t>
            </a:r>
            <a:r>
              <a:rPr lang="en-US" err="1"/>
              <a:t>ProCard</a:t>
            </a:r>
            <a:r>
              <a:rPr lang="en-US"/>
              <a:t> Administrator via email at  procards@etsu.edu or by phone at 439-4354.</a:t>
            </a:r>
            <a:br>
              <a:rPr lang="en-US"/>
            </a:br>
            <a:r>
              <a:rPr lang="en-US" sz="2600"/>
              <a:t>*please leave a detailed message if you leave a voicemail.</a:t>
            </a:r>
            <a:endParaRPr lang="en-US"/>
          </a:p>
        </p:txBody>
      </p:sp>
    </p:spTree>
    <p:extLst>
      <p:ext uri="{BB962C8B-B14F-4D97-AF65-F5344CB8AC3E}">
        <p14:creationId xmlns:p14="http://schemas.microsoft.com/office/powerpoint/2010/main" val="386722288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2297203" y="1429031"/>
            <a:ext cx="7698442" cy="5177117"/>
          </a:xfrm>
        </p:spPr>
        <p:txBody>
          <a:bodyPr/>
          <a:lstStyle/>
          <a:p>
            <a:pPr algn="ctr">
              <a:buNone/>
            </a:pPr>
            <a:endParaRPr lang="en-US" altLang="en-US" sz="2000">
              <a:latin typeface="Arial" panose="020B0604020202020204" pitchFamily="34" charset="0"/>
              <a:cs typeface="Arial" panose="020B0604020202020204" pitchFamily="34" charset="0"/>
            </a:endParaRPr>
          </a:p>
          <a:p>
            <a:pPr marL="0" indent="0">
              <a:buNone/>
            </a:pPr>
            <a:endParaRPr lang="en-US"/>
          </a:p>
        </p:txBody>
      </p:sp>
      <p:sp>
        <p:nvSpPr>
          <p:cNvPr id="5" name="Rectangle 4">
            <a:extLst>
              <a:ext uri="{FF2B5EF4-FFF2-40B4-BE49-F238E27FC236}">
                <a16:creationId xmlns:a16="http://schemas.microsoft.com/office/drawing/2014/main" id="{8C98E9B9-17A8-48F9-BD38-76212B707AA7}"/>
              </a:ext>
            </a:extLst>
          </p:cNvPr>
          <p:cNvSpPr/>
          <p:nvPr/>
        </p:nvSpPr>
        <p:spPr>
          <a:xfrm>
            <a:off x="2981235" y="2478793"/>
            <a:ext cx="6913562" cy="923330"/>
          </a:xfrm>
          <a:prstGeom prst="rect">
            <a:avLst/>
          </a:prstGeom>
          <a:noFill/>
        </p:spPr>
        <p:txBody>
          <a:bodyPr wrap="square" lIns="91440" tIns="45720" rIns="91440" bIns="45720">
            <a:spAutoFit/>
          </a:bodyPr>
          <a:lstStyle/>
          <a:p>
            <a:pPr algn="ctr"/>
            <a:r>
              <a:rPr lang="en-US" sz="5400" b="1" cap="none" spc="0">
                <a:ln w="9525">
                  <a:solidFill>
                    <a:schemeClr val="accent2">
                      <a:lumMod val="50000"/>
                    </a:schemeClr>
                  </a:solidFill>
                  <a:prstDash val="solid"/>
                </a:ln>
                <a:solidFill>
                  <a:srgbClr val="002060"/>
                </a:solidFill>
                <a:effectLst>
                  <a:outerShdw blurRad="12700" dist="38100" dir="2700000" algn="tl" rotWithShape="0">
                    <a:schemeClr val="bg1">
                      <a:lumMod val="50000"/>
                    </a:schemeClr>
                  </a:outerShdw>
                </a:effectLst>
              </a:rPr>
              <a:t>THANK YOU</a:t>
            </a:r>
          </a:p>
        </p:txBody>
      </p:sp>
    </p:spTree>
    <p:extLst>
      <p:ext uri="{BB962C8B-B14F-4D97-AF65-F5344CB8AC3E}">
        <p14:creationId xmlns:p14="http://schemas.microsoft.com/office/powerpoint/2010/main" val="3872938786"/>
      </p:ext>
    </p:extLst>
  </p:cSld>
  <p:clrMapOvr>
    <a:masterClrMapping/>
  </p:clrMapOvr>
</p:sld>
</file>

<file path=ppt/theme/theme1.xml><?xml version="1.0" encoding="utf-8"?>
<a:theme xmlns:a="http://schemas.openxmlformats.org/drawingml/2006/main" name="Office Theme">
  <a:themeElements>
    <a:clrScheme name="Custom 1 1">
      <a:dk1>
        <a:srgbClr val="08081E"/>
      </a:dk1>
      <a:lt1>
        <a:sysClr val="window" lastClr="FFFFFF"/>
      </a:lt1>
      <a:dk2>
        <a:srgbClr val="FFFFFE"/>
      </a:dk2>
      <a:lt2>
        <a:srgbClr val="FFFFFE"/>
      </a:lt2>
      <a:accent1>
        <a:srgbClr val="FFFFFE"/>
      </a:accent1>
      <a:accent2>
        <a:srgbClr val="FFFFFE"/>
      </a:accent2>
      <a:accent3>
        <a:srgbClr val="FFFFFE"/>
      </a:accent3>
      <a:accent4>
        <a:srgbClr val="FFFFFE"/>
      </a:accent4>
      <a:accent5>
        <a:srgbClr val="FFFFFE"/>
      </a:accent5>
      <a:accent6>
        <a:srgbClr val="FAFAFA"/>
      </a:accent6>
      <a:hlink>
        <a:srgbClr val="FFFFFE"/>
      </a:hlink>
      <a:folHlink>
        <a:srgbClr val="FFFFFE"/>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71</TotalTime>
  <Words>2918</Words>
  <Application>Microsoft Office PowerPoint</Application>
  <PresentationFormat>Widescreen</PresentationFormat>
  <Paragraphs>291</Paragraphs>
  <Slides>29</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29</vt:i4>
      </vt:variant>
    </vt:vector>
  </HeadingPairs>
  <TitlesOfParts>
    <vt:vector size="36" baseType="lpstr">
      <vt:lpstr>Aptos</vt:lpstr>
      <vt:lpstr>Arial</vt:lpstr>
      <vt:lpstr>Calibri</vt:lpstr>
      <vt:lpstr>Matura MT Script Capitals</vt:lpstr>
      <vt:lpstr>Symbol</vt:lpstr>
      <vt:lpstr>Times New Roman</vt:lpstr>
      <vt:lpstr>Office Theme</vt:lpstr>
      <vt:lpstr>ProCard Training</vt:lpstr>
      <vt:lpstr>PowerPoint Presentation</vt:lpstr>
      <vt:lpstr>Definitions: </vt:lpstr>
      <vt:lpstr>Record Retention</vt:lpstr>
      <vt:lpstr>Important Dates</vt:lpstr>
      <vt:lpstr>Tax Exempt: Always, always request tax exempt!  Tennessee State sales tax should ALWAYS be avoided. This includes at hotels in state.  If the vendor cannot honor our tax exemption, please pursue another vendor that can.   If that is not possible, please provide proof in the Voyager attachments that this is the only vendor available for this purchase and please upload what documents that you have to confirm their stance on our tax-exempt status.   If sales tax is continued to be placed on the ProCard you will be responsible for reimbursement. </vt:lpstr>
      <vt:lpstr>PowerPoint Presentation</vt:lpstr>
      <vt:lpstr>PowerPoint Presentation</vt:lpstr>
      <vt:lpstr>PowerPoint Presentation</vt:lpstr>
      <vt:lpstr>Limits</vt:lpstr>
      <vt:lpstr>How are these limits set and can they be altered? </vt:lpstr>
      <vt:lpstr>APPROVAL OF TRANSACTIONS</vt:lpstr>
      <vt:lpstr>Receipts/Documentation </vt:lpstr>
      <vt:lpstr>What if… </vt:lpstr>
      <vt:lpstr>restricted purchases; or, thou shalt not . . . </vt:lpstr>
      <vt:lpstr>approvals; or, thou shalt wait. . . </vt:lpstr>
      <vt:lpstr>Food </vt:lpstr>
      <vt:lpstr>Food</vt:lpstr>
      <vt:lpstr>PowerPoint Presentation</vt:lpstr>
      <vt:lpstr>Vendors</vt:lpstr>
      <vt:lpstr>The ProCard was declined what now?</vt:lpstr>
      <vt:lpstr>Delivery</vt:lpstr>
      <vt:lpstr>Employee ONLY Travel on Supply ProCard </vt:lpstr>
      <vt:lpstr>Documentation for ANY Travel</vt:lpstr>
      <vt:lpstr>Employee Changes Department or Status</vt:lpstr>
      <vt:lpstr>Internal Audit</vt:lpstr>
      <vt:lpstr>IT’S YOUR CARD</vt:lpstr>
      <vt:lpstr>When to contact the ProCard Administrator</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Jewell, Jeanette M.</dc:creator>
  <cp:lastModifiedBy>Girard, Jason Warren</cp:lastModifiedBy>
  <cp:revision>1</cp:revision>
  <cp:lastPrinted>2024-03-26T16:51:00Z</cp:lastPrinted>
  <dcterms:created xsi:type="dcterms:W3CDTF">2020-03-03T17:02:25Z</dcterms:created>
  <dcterms:modified xsi:type="dcterms:W3CDTF">2026-09-24T19:39:26Z</dcterms:modified>
</cp:coreProperties>
</file>